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5" r:id="rId2"/>
    <p:sldId id="270" r:id="rId3"/>
    <p:sldId id="286" r:id="rId4"/>
    <p:sldId id="302" r:id="rId5"/>
    <p:sldId id="294" r:id="rId6"/>
    <p:sldId id="297" r:id="rId7"/>
    <p:sldId id="300" r:id="rId8"/>
    <p:sldId id="304" r:id="rId9"/>
    <p:sldId id="309" r:id="rId10"/>
    <p:sldId id="449" r:id="rId11"/>
    <p:sldId id="454" r:id="rId12"/>
    <p:sldId id="460" r:id="rId13"/>
    <p:sldId id="431" r:id="rId14"/>
    <p:sldId id="432" r:id="rId15"/>
    <p:sldId id="435" r:id="rId16"/>
    <p:sldId id="436" r:id="rId17"/>
    <p:sldId id="438" r:id="rId18"/>
    <p:sldId id="439" r:id="rId19"/>
    <p:sldId id="440" r:id="rId20"/>
    <p:sldId id="441" r:id="rId21"/>
    <p:sldId id="444" r:id="rId22"/>
    <p:sldId id="445" r:id="rId23"/>
    <p:sldId id="446" r:id="rId24"/>
    <p:sldId id="461" r:id="rId25"/>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27" autoAdjust="0"/>
    <p:restoredTop sz="65212" autoAdjust="0"/>
  </p:normalViewPr>
  <p:slideViewPr>
    <p:cSldViewPr snapToGrid="0">
      <p:cViewPr varScale="1">
        <p:scale>
          <a:sx n="72" d="100"/>
          <a:sy n="72" d="100"/>
        </p:scale>
        <p:origin x="1554" y="66"/>
      </p:cViewPr>
      <p:guideLst/>
    </p:cSldViewPr>
  </p:slideViewPr>
  <p:notesTextViewPr>
    <p:cViewPr>
      <p:scale>
        <a:sx n="3" d="2"/>
        <a:sy n="3" d="2"/>
      </p:scale>
      <p:origin x="0" y="0"/>
    </p:cViewPr>
  </p:notesTextViewPr>
  <p:notesViewPr>
    <p:cSldViewPr snapToGrid="0">
      <p:cViewPr varScale="1">
        <p:scale>
          <a:sx n="75" d="100"/>
          <a:sy n="75" d="100"/>
        </p:scale>
        <p:origin x="4032" y="-19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5A060D53-A4B4-4CC0-ACFC-8646E86F6D90}" type="datetimeFigureOut">
              <a:rPr kumimoji="1" lang="ja-JP" altLang="en-US" smtClean="0"/>
              <a:t>2022/5/27</a:t>
            </a:fld>
            <a:endParaRPr kumimoji="1" lang="ja-JP" altLang="en-US"/>
          </a:p>
        </p:txBody>
      </p:sp>
      <p:sp>
        <p:nvSpPr>
          <p:cNvPr id="4" name="スライド イメージ プレースホルダー 3"/>
          <p:cNvSpPr>
            <a:spLocks noGrp="1" noRot="1" noChangeAspect="1"/>
          </p:cNvSpPr>
          <p:nvPr>
            <p:ph type="sldImg" idx="2"/>
          </p:nvPr>
        </p:nvSpPr>
        <p:spPr>
          <a:xfrm>
            <a:off x="1271588" y="657225"/>
            <a:ext cx="4540250" cy="2554288"/>
          </a:xfrm>
          <a:prstGeom prst="rect">
            <a:avLst/>
          </a:prstGeom>
          <a:noFill/>
          <a:ln w="12700">
            <a:solidFill>
              <a:prstClr val="black"/>
            </a:solidFill>
          </a:ln>
        </p:spPr>
        <p:txBody>
          <a:bodyPr vert="horz" lIns="99075" tIns="49538" rIns="99075" bIns="49538" rtlCol="0" anchor="ctr"/>
          <a:lstStyle/>
          <a:p>
            <a:endParaRPr lang="ja-JP" altLang="en-US"/>
          </a:p>
        </p:txBody>
      </p:sp>
      <p:sp>
        <p:nvSpPr>
          <p:cNvPr id="5" name="ノート プレースホルダー 4"/>
          <p:cNvSpPr>
            <a:spLocks noGrp="1"/>
          </p:cNvSpPr>
          <p:nvPr>
            <p:ph type="body" sz="quarter" idx="3"/>
          </p:nvPr>
        </p:nvSpPr>
        <p:spPr>
          <a:xfrm>
            <a:off x="114223" y="3355127"/>
            <a:ext cx="6815328" cy="6222261"/>
          </a:xfrm>
          <a:prstGeom prst="rect">
            <a:avLst/>
          </a:prstGeom>
        </p:spPr>
        <p:txBody>
          <a:bodyPr vert="horz" lIns="99075" tIns="49538" rIns="99075" bIns="49538"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0BA1D2A2-CAB0-4147-B9D4-FEC33C9C505E}" type="slidenum">
              <a:rPr kumimoji="1" lang="ja-JP" altLang="en-US" smtClean="0"/>
              <a:t>‹#›</a:t>
            </a:fld>
            <a:endParaRPr kumimoji="1" lang="ja-JP" altLang="en-US"/>
          </a:p>
        </p:txBody>
      </p:sp>
    </p:spTree>
    <p:extLst>
      <p:ext uri="{BB962C8B-B14F-4D97-AF65-F5344CB8AC3E}">
        <p14:creationId xmlns:p14="http://schemas.microsoft.com/office/powerpoint/2010/main" val="663085050"/>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150000"/>
      </a:lnSpc>
      <a:defRPr kumimoji="1" sz="2400" kern="1200">
        <a:solidFill>
          <a:schemeClr val="tx1"/>
        </a:solidFill>
        <a:latin typeface="+mn-lt"/>
        <a:ea typeface="+mn-ea"/>
        <a:cs typeface="+mn-cs"/>
      </a:defRPr>
    </a:lvl1pPr>
    <a:lvl2pPr marL="457200" algn="l" defTabSz="914400" rtl="0" eaLnBrk="1" latinLnBrk="0" hangingPunct="1">
      <a:lnSpc>
        <a:spcPct val="150000"/>
      </a:lnSpc>
      <a:defRPr kumimoji="1" sz="2400" kern="1200">
        <a:solidFill>
          <a:schemeClr val="tx1"/>
        </a:solidFill>
        <a:latin typeface="+mn-lt"/>
        <a:ea typeface="+mn-ea"/>
        <a:cs typeface="+mn-cs"/>
      </a:defRPr>
    </a:lvl2pPr>
    <a:lvl3pPr marL="914400" algn="l" defTabSz="914400" rtl="0" eaLnBrk="1" latinLnBrk="0" hangingPunct="1">
      <a:lnSpc>
        <a:spcPct val="150000"/>
      </a:lnSpc>
      <a:defRPr kumimoji="1" sz="2400" kern="1200">
        <a:solidFill>
          <a:schemeClr val="tx1"/>
        </a:solidFill>
        <a:latin typeface="+mn-lt"/>
        <a:ea typeface="+mn-ea"/>
        <a:cs typeface="+mn-cs"/>
      </a:defRPr>
    </a:lvl3pPr>
    <a:lvl4pPr marL="1371600" algn="l" defTabSz="914400" rtl="0" eaLnBrk="1" latinLnBrk="0" hangingPunct="1">
      <a:lnSpc>
        <a:spcPct val="150000"/>
      </a:lnSpc>
      <a:defRPr kumimoji="1" sz="2400" kern="1200">
        <a:solidFill>
          <a:schemeClr val="tx1"/>
        </a:solidFill>
        <a:latin typeface="+mn-lt"/>
        <a:ea typeface="+mn-ea"/>
        <a:cs typeface="+mn-cs"/>
      </a:defRPr>
    </a:lvl4pPr>
    <a:lvl5pPr marL="1828800" algn="l" defTabSz="914400" rtl="0" eaLnBrk="1" latinLnBrk="0" hangingPunct="1">
      <a:lnSpc>
        <a:spcPct val="150000"/>
      </a:lnSpc>
      <a:defRPr kumimoji="1" sz="24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5225" y="550863"/>
            <a:ext cx="4605338" cy="2590800"/>
          </a:xfrm>
        </p:spPr>
      </p:sp>
      <p:sp>
        <p:nvSpPr>
          <p:cNvPr id="3" name="ノート プレースホルダー 2"/>
          <p:cNvSpPr>
            <a:spLocks noGrp="1"/>
          </p:cNvSpPr>
          <p:nvPr>
            <p:ph type="body" idx="1"/>
          </p:nvPr>
        </p:nvSpPr>
        <p:spPr>
          <a:xfrm>
            <a:off x="203064" y="3466976"/>
            <a:ext cx="6726487" cy="5833729"/>
          </a:xfrm>
        </p:spPr>
        <p:txBody>
          <a:bodyPr/>
          <a:lstStyle/>
          <a:p>
            <a:r>
              <a:rPr lang="ja-JP" altLang="en-US" dirty="0"/>
              <a:t>北海道大学の坂本です。</a:t>
            </a:r>
            <a:endParaRPr lang="en-US" altLang="ja-JP" dirty="0"/>
          </a:p>
          <a:p>
            <a:r>
              <a:rPr lang="ja-JP" altLang="en-US" dirty="0"/>
              <a:t>宇宙探査機はやぶさ２が持ち帰った試料から、この写真にある</a:t>
            </a:r>
            <a:r>
              <a:rPr lang="en-US" altLang="ja-JP" dirty="0"/>
              <a:t>15N</a:t>
            </a:r>
            <a:r>
              <a:rPr lang="ja-JP" altLang="en-US" dirty="0"/>
              <a:t>に富む有機物などの、特異的な炭素質物質を発見しましたので報告いたします。</a:t>
            </a:r>
            <a:endParaRPr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a:t>
            </a:fld>
            <a:endParaRPr kumimoji="1" lang="ja-JP" altLang="en-US"/>
          </a:p>
        </p:txBody>
      </p:sp>
    </p:spTree>
    <p:extLst>
      <p:ext uri="{BB962C8B-B14F-4D97-AF65-F5344CB8AC3E}">
        <p14:creationId xmlns:p14="http://schemas.microsoft.com/office/powerpoint/2010/main" val="97829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3175" y="657225"/>
            <a:ext cx="4538663" cy="2554288"/>
          </a:xfrm>
        </p:spPr>
      </p:sp>
      <p:sp>
        <p:nvSpPr>
          <p:cNvPr id="3" name="ノート プレースホルダー 2"/>
          <p:cNvSpPr>
            <a:spLocks noGrp="1"/>
          </p:cNvSpPr>
          <p:nvPr>
            <p:ph type="body" idx="1"/>
          </p:nvPr>
        </p:nvSpPr>
        <p:spPr>
          <a:xfrm>
            <a:off x="114223" y="3355126"/>
            <a:ext cx="6815328" cy="6715974"/>
          </a:xfrm>
        </p:spPr>
        <p:txBody>
          <a:bodyPr/>
          <a:lstStyle/>
          <a:p>
            <a:pPr defTabSz="990752">
              <a:defRPr/>
            </a:pPr>
            <a:r>
              <a:rPr kumimoji="1" lang="ja-JP" altLang="en-US" dirty="0"/>
              <a:t>もう一つの炭素の同位体である</a:t>
            </a:r>
            <a:r>
              <a:rPr kumimoji="1" lang="en-US" altLang="ja-JP" dirty="0"/>
              <a:t>13C</a:t>
            </a:r>
            <a:r>
              <a:rPr kumimoji="1" lang="ja-JP" altLang="en-US" dirty="0"/>
              <a:t>も同時にイメージングしました。</a:t>
            </a:r>
            <a:endParaRPr kumimoji="1" lang="en-US" altLang="ja-JP" dirty="0"/>
          </a:p>
          <a:p>
            <a:pPr defTabSz="990752">
              <a:defRPr/>
            </a:pPr>
            <a:r>
              <a:rPr kumimoji="1" lang="ja-JP" altLang="en-US" dirty="0"/>
              <a:t>（クリック）</a:t>
            </a:r>
            <a:endParaRPr kumimoji="1" lang="en-US" altLang="ja-JP" dirty="0"/>
          </a:p>
          <a:p>
            <a:pPr defTabSz="990752">
              <a:defRPr/>
            </a:pPr>
            <a:r>
              <a:rPr kumimoji="1" lang="ja-JP" altLang="en-US" dirty="0"/>
              <a:t>こちらが</a:t>
            </a:r>
            <a:r>
              <a:rPr kumimoji="1" lang="en-US" altLang="ja-JP" dirty="0"/>
              <a:t>12C</a:t>
            </a:r>
            <a:r>
              <a:rPr kumimoji="1" lang="ja-JP" altLang="en-US" dirty="0"/>
              <a:t>、こちらが</a:t>
            </a:r>
            <a:r>
              <a:rPr kumimoji="1" lang="en-US" altLang="ja-JP" dirty="0"/>
              <a:t>13C</a:t>
            </a:r>
            <a:r>
              <a:rPr kumimoji="1" lang="ja-JP" altLang="en-US" dirty="0"/>
              <a:t>です。</a:t>
            </a:r>
            <a:endParaRPr kumimoji="1" lang="en-US" altLang="ja-JP" dirty="0"/>
          </a:p>
          <a:p>
            <a:pPr defTabSz="990752">
              <a:defRPr/>
            </a:pPr>
            <a:r>
              <a:rPr kumimoji="1" lang="ja-JP" altLang="en-US" dirty="0"/>
              <a:t>最表面はどちらも同じように見えます。</a:t>
            </a:r>
            <a:endParaRPr kumimoji="1" lang="en-US" altLang="ja-JP" dirty="0"/>
          </a:p>
          <a:p>
            <a:pPr defTabSz="990752">
              <a:defRPr/>
            </a:pPr>
            <a:r>
              <a:rPr kumimoji="1" lang="ja-JP" altLang="en-US" dirty="0"/>
              <a:t>（クリック）</a:t>
            </a:r>
            <a:endParaRPr kumimoji="1" lang="en-US" altLang="ja-JP" dirty="0"/>
          </a:p>
          <a:p>
            <a:pPr defTabSz="990752">
              <a:defRPr/>
            </a:pPr>
            <a:r>
              <a:rPr kumimoji="1" lang="ja-JP" altLang="en-US" dirty="0"/>
              <a:t>少し掘ると、このようなイメージが得られます。</a:t>
            </a:r>
            <a:endParaRPr kumimoji="1" lang="en-US" altLang="ja-JP" dirty="0"/>
          </a:p>
          <a:p>
            <a:pPr defTabSz="990752">
              <a:defRPr/>
            </a:pPr>
            <a:r>
              <a:rPr kumimoji="1" lang="ja-JP" altLang="en-US" dirty="0"/>
              <a:t>（クリック）</a:t>
            </a:r>
            <a:endParaRPr kumimoji="1" lang="en-US" altLang="ja-JP" dirty="0"/>
          </a:p>
          <a:p>
            <a:pPr defTabSz="990752">
              <a:defRPr/>
            </a:pPr>
            <a:r>
              <a:rPr kumimoji="1" lang="ja-JP" altLang="en-US" dirty="0"/>
              <a:t>さらに掘ると、間違い探しのようですが、</a:t>
            </a:r>
            <a:endParaRPr kumimoji="1" lang="en-US" altLang="ja-JP" dirty="0"/>
          </a:p>
          <a:p>
            <a:pPr defTabSz="990752">
              <a:defRPr/>
            </a:pPr>
            <a:r>
              <a:rPr kumimoji="1" lang="ja-JP" altLang="en-US" dirty="0"/>
              <a:t>（クリック）</a:t>
            </a:r>
            <a:endParaRPr kumimoji="1" lang="en-US" altLang="ja-JP" dirty="0"/>
          </a:p>
          <a:p>
            <a:pPr defTabSz="990752">
              <a:defRPr/>
            </a:pPr>
            <a:r>
              <a:rPr kumimoji="1" lang="ja-JP" altLang="en-US" dirty="0"/>
              <a:t>ここに、</a:t>
            </a:r>
            <a:r>
              <a:rPr kumimoji="1" lang="en-US" altLang="ja-JP" dirty="0"/>
              <a:t>13C</a:t>
            </a:r>
            <a:r>
              <a:rPr kumimoji="1" lang="ja-JP" altLang="en-US" dirty="0"/>
              <a:t>だけ光っている点が見えます。</a:t>
            </a:r>
            <a:endParaRPr kumimoji="1" lang="en-US" altLang="ja-JP" dirty="0"/>
          </a:p>
          <a:p>
            <a:pPr defTabSz="990752">
              <a:defRPr/>
            </a:pPr>
            <a:r>
              <a:rPr kumimoji="1" lang="ja-JP" altLang="en-US" dirty="0"/>
              <a:t>（クリック）</a:t>
            </a:r>
            <a:endParaRPr kumimoji="1" lang="en-US" altLang="ja-JP" dirty="0"/>
          </a:p>
          <a:p>
            <a:pPr defTabSz="990752">
              <a:defRPr/>
            </a:pPr>
            <a:r>
              <a:rPr kumimoji="1" lang="ja-JP" altLang="en-US" dirty="0"/>
              <a:t>見返してみると、実はだんだんと見えてきていたことがわかります。</a:t>
            </a:r>
          </a:p>
          <a:p>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10</a:t>
            </a:fld>
            <a:endParaRPr kumimoji="1" lang="ja-JP" altLang="en-US"/>
          </a:p>
        </p:txBody>
      </p:sp>
    </p:spTree>
    <p:extLst>
      <p:ext uri="{BB962C8B-B14F-4D97-AF65-F5344CB8AC3E}">
        <p14:creationId xmlns:p14="http://schemas.microsoft.com/office/powerpoint/2010/main" val="1493943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9525" y="200025"/>
            <a:ext cx="4538663" cy="2554288"/>
          </a:xfrm>
        </p:spPr>
      </p:sp>
      <p:sp>
        <p:nvSpPr>
          <p:cNvPr id="3" name="ノート プレースホルダー 2"/>
          <p:cNvSpPr>
            <a:spLocks noGrp="1"/>
          </p:cNvSpPr>
          <p:nvPr>
            <p:ph type="body" idx="1"/>
          </p:nvPr>
        </p:nvSpPr>
        <p:spPr>
          <a:xfrm>
            <a:off x="114223" y="2895601"/>
            <a:ext cx="6815328" cy="6681787"/>
          </a:xfrm>
        </p:spPr>
        <p:txBody>
          <a:bodyPr/>
          <a:lstStyle/>
          <a:p>
            <a:r>
              <a:rPr kumimoji="1" lang="ja-JP" altLang="en-US" dirty="0"/>
              <a:t>こちらは、分析後に、この光っている点を拡大した電子顕微鏡写真です。</a:t>
            </a:r>
            <a:endParaRPr kumimoji="1" lang="en-US" altLang="ja-JP" dirty="0"/>
          </a:p>
          <a:p>
            <a:r>
              <a:rPr kumimoji="1" lang="ja-JP" altLang="en-US" dirty="0"/>
              <a:t>スケールは</a:t>
            </a:r>
            <a:r>
              <a:rPr kumimoji="1" lang="en-US" altLang="ja-JP" dirty="0"/>
              <a:t>100nm</a:t>
            </a:r>
            <a:r>
              <a:rPr kumimoji="1" lang="ja-JP" altLang="en-US" dirty="0"/>
              <a:t>です。</a:t>
            </a:r>
            <a:endParaRPr kumimoji="1" lang="en-US" altLang="ja-JP" dirty="0"/>
          </a:p>
          <a:p>
            <a:r>
              <a:rPr kumimoji="1" lang="ja-JP" altLang="en-US" dirty="0"/>
              <a:t>こちらは</a:t>
            </a:r>
            <a:r>
              <a:rPr kumimoji="1" lang="en-US" altLang="ja-JP" dirty="0"/>
              <a:t>X</a:t>
            </a:r>
            <a:r>
              <a:rPr kumimoji="1" lang="ja-JP" altLang="en-US" dirty="0"/>
              <a:t>線元素マップです。酸素はなくシリコンがあることから、</a:t>
            </a:r>
            <a:endParaRPr kumimoji="1" lang="en-US" altLang="ja-JP" dirty="0"/>
          </a:p>
          <a:p>
            <a:r>
              <a:rPr kumimoji="1" lang="ja-JP" altLang="en-US" dirty="0"/>
              <a:t>（クリック）</a:t>
            </a:r>
            <a:endParaRPr kumimoji="1" lang="en-US" altLang="ja-JP" dirty="0"/>
          </a:p>
          <a:p>
            <a:r>
              <a:rPr kumimoji="1" lang="ja-JP" altLang="en-US" dirty="0"/>
              <a:t>この点は、非常に</a:t>
            </a:r>
            <a:r>
              <a:rPr kumimoji="1" lang="en-US" altLang="ja-JP" dirty="0"/>
              <a:t>13C</a:t>
            </a:r>
            <a:r>
              <a:rPr kumimoji="1" lang="ja-JP" altLang="en-US" dirty="0"/>
              <a:t>に富む</a:t>
            </a:r>
            <a:r>
              <a:rPr kumimoji="1" lang="en-US" altLang="ja-JP" dirty="0" err="1"/>
              <a:t>SiC</a:t>
            </a:r>
            <a:r>
              <a:rPr kumimoji="1" lang="ja-JP" altLang="en-US" dirty="0"/>
              <a:t>粒子であることがわかりました。</a:t>
            </a:r>
            <a:endParaRPr kumimoji="1" lang="en-US" altLang="ja-JP" dirty="0"/>
          </a:p>
          <a:p>
            <a:r>
              <a:rPr kumimoji="1" lang="en-US" altLang="ja-JP" dirty="0"/>
              <a:t>X</a:t>
            </a:r>
            <a:r>
              <a:rPr kumimoji="1" lang="ja-JP" altLang="en-US" dirty="0"/>
              <a:t>線では少し深いところからも情報が得られますので</a:t>
            </a:r>
            <a:endParaRPr kumimoji="1" lang="en-US" altLang="ja-JP" dirty="0"/>
          </a:p>
          <a:p>
            <a:r>
              <a:rPr kumimoji="1" lang="ja-JP" altLang="en-US" dirty="0"/>
              <a:t>（クリック）</a:t>
            </a:r>
            <a:endParaRPr kumimoji="1" lang="en-US" altLang="ja-JP" dirty="0"/>
          </a:p>
          <a:p>
            <a:r>
              <a:rPr kumimoji="1" lang="ja-JP" altLang="en-US" dirty="0"/>
              <a:t>粒子全体では</a:t>
            </a:r>
            <a:r>
              <a:rPr kumimoji="1" lang="en-US" altLang="ja-JP" dirty="0"/>
              <a:t>200nm</a:t>
            </a:r>
            <a:r>
              <a:rPr kumimoji="1" lang="ja-JP" altLang="en-US" dirty="0"/>
              <a:t>程度の大きさであることが分かります。</a:t>
            </a:r>
            <a:endParaRPr kumimoji="1" lang="en-US" altLang="ja-JP" dirty="0"/>
          </a:p>
          <a:p>
            <a:pPr defTabSz="990752">
              <a:defRPr/>
            </a:pPr>
            <a:r>
              <a:rPr kumimoji="1" lang="ja-JP" altLang="en-US" dirty="0"/>
              <a:t>ここでは、</a:t>
            </a:r>
            <a:r>
              <a:rPr kumimoji="1" lang="en-US" altLang="ja-JP" dirty="0" err="1"/>
              <a:t>SiC</a:t>
            </a:r>
            <a:r>
              <a:rPr kumimoji="1" lang="ja-JP" altLang="en-US" dirty="0"/>
              <a:t>粒子の頭が出てすぐ分析を止めたので、本体はほぼ無傷のままで、次の分析に回すことができます。</a:t>
            </a:r>
            <a:endParaRPr kumimoji="1" lang="en-US" altLang="ja-JP" dirty="0"/>
          </a:p>
          <a:p>
            <a:pPr defTabSz="990752">
              <a:defRPr/>
            </a:pPr>
            <a:r>
              <a:rPr kumimoji="1" lang="ja-JP" altLang="en-US" dirty="0"/>
              <a:t>このような粒子は、</a:t>
            </a:r>
            <a:endParaRPr kumimoji="1" lang="en-US" altLang="ja-JP" dirty="0"/>
          </a:p>
          <a:p>
            <a:r>
              <a:rPr kumimoji="1" lang="ja-JP" altLang="en-US" dirty="0"/>
              <a:t>（クリック）</a:t>
            </a:r>
            <a:endParaRPr kumimoji="1" lang="en-US" altLang="ja-JP" dirty="0"/>
          </a:p>
          <a:p>
            <a:r>
              <a:rPr kumimoji="1" lang="ja-JP" altLang="en-US" dirty="0"/>
              <a:t>理論計算によると太陽系以外の星からやってきたと考えられています。</a:t>
            </a:r>
            <a:endParaRPr kumimoji="1" lang="en-US" altLang="ja-JP" dirty="0"/>
          </a:p>
          <a:p>
            <a:r>
              <a:rPr kumimoji="1" lang="ja-JP" altLang="en-US" dirty="0"/>
              <a:t>まぁ確かに、</a:t>
            </a:r>
            <a:endParaRPr kumimoji="1" lang="en-US" altLang="ja-JP" dirty="0"/>
          </a:p>
          <a:p>
            <a:r>
              <a:rPr kumimoji="1" lang="ja-JP" altLang="en-US" dirty="0"/>
              <a:t>（クリック）</a:t>
            </a:r>
            <a:endParaRPr kumimoji="1" lang="en-US" altLang="ja-JP" dirty="0"/>
          </a:p>
          <a:p>
            <a:r>
              <a:rPr kumimoji="1" lang="ja-JP" altLang="en-US" dirty="0"/>
              <a:t>太陽系を作った原材料の一つではありますが</a:t>
            </a:r>
            <a:endParaRPr kumimoji="1" lang="en-US" altLang="ja-JP" dirty="0"/>
          </a:p>
          <a:p>
            <a:r>
              <a:rPr kumimoji="1" lang="ja-JP" altLang="en-US" dirty="0"/>
              <a:t>（クリック）</a:t>
            </a:r>
            <a:endParaRPr kumimoji="1" lang="en-US" altLang="ja-JP" dirty="0"/>
          </a:p>
          <a:p>
            <a:r>
              <a:rPr kumimoji="1" lang="ja-JP" altLang="en-US" dirty="0"/>
              <a:t>生命の原材料かといわれると</a:t>
            </a:r>
            <a:endParaRPr kumimoji="1" lang="en-US" altLang="ja-JP" dirty="0"/>
          </a:p>
          <a:p>
            <a:endParaRPr kumimoji="1" lang="en-US" altLang="ja-JP" sz="1600"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11</a:t>
            </a:fld>
            <a:endParaRPr kumimoji="1" lang="ja-JP" altLang="en-US"/>
          </a:p>
        </p:txBody>
      </p:sp>
    </p:spTree>
    <p:extLst>
      <p:ext uri="{BB962C8B-B14F-4D97-AF65-F5344CB8AC3E}">
        <p14:creationId xmlns:p14="http://schemas.microsoft.com/office/powerpoint/2010/main" val="368241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225425"/>
            <a:ext cx="4540250" cy="2554288"/>
          </a:xfrm>
        </p:spPr>
      </p:sp>
      <p:sp>
        <p:nvSpPr>
          <p:cNvPr id="3" name="ノート プレースホルダー 2"/>
          <p:cNvSpPr>
            <a:spLocks noGrp="1"/>
          </p:cNvSpPr>
          <p:nvPr>
            <p:ph type="body" idx="1"/>
          </p:nvPr>
        </p:nvSpPr>
        <p:spPr/>
        <p:txBody>
          <a:bodyPr/>
          <a:lstStyle/>
          <a:p>
            <a:r>
              <a:rPr kumimoji="1" lang="ja-JP" altLang="en-US" dirty="0"/>
              <a:t>コレジャナイ、という気がします。</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12</a:t>
            </a:fld>
            <a:endParaRPr kumimoji="1" lang="ja-JP" altLang="en-US"/>
          </a:p>
        </p:txBody>
      </p:sp>
    </p:spTree>
    <p:extLst>
      <p:ext uri="{BB962C8B-B14F-4D97-AF65-F5344CB8AC3E}">
        <p14:creationId xmlns:p14="http://schemas.microsoft.com/office/powerpoint/2010/main" val="3363423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では、どうすればいいでしょうか？</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13</a:t>
            </a:fld>
            <a:endParaRPr kumimoji="1" lang="ja-JP" altLang="en-US"/>
          </a:p>
        </p:txBody>
      </p:sp>
    </p:spTree>
    <p:extLst>
      <p:ext uri="{BB962C8B-B14F-4D97-AF65-F5344CB8AC3E}">
        <p14:creationId xmlns:p14="http://schemas.microsoft.com/office/powerpoint/2010/main" val="1474944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生命の持つ元素の一つに窒素があります。</a:t>
            </a:r>
            <a:endParaRPr kumimoji="1" lang="en-US" altLang="ja-JP" dirty="0"/>
          </a:p>
          <a:p>
            <a:r>
              <a:rPr kumimoji="1" lang="ja-JP" altLang="en-US" dirty="0"/>
              <a:t>こちらは有機材料のマススペクトルです。</a:t>
            </a:r>
            <a:endParaRPr kumimoji="1" lang="en-US" altLang="ja-JP" dirty="0"/>
          </a:p>
          <a:p>
            <a:r>
              <a:rPr kumimoji="1" lang="ja-JP" altLang="en-US" dirty="0"/>
              <a:t>窒素の質量ピークの近くに、ボロンなどの妨害ピークがあります。</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14</a:t>
            </a:fld>
            <a:endParaRPr kumimoji="1" lang="ja-JP" altLang="en-US"/>
          </a:p>
        </p:txBody>
      </p:sp>
    </p:spTree>
    <p:extLst>
      <p:ext uri="{BB962C8B-B14F-4D97-AF65-F5344CB8AC3E}">
        <p14:creationId xmlns:p14="http://schemas.microsoft.com/office/powerpoint/2010/main" val="1010879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有機材料だけでなく、実際のリュウグウ試料から、ボロンに濃集した粒子なども見つけましたので</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15</a:t>
            </a:fld>
            <a:endParaRPr kumimoji="1" lang="ja-JP" altLang="en-US"/>
          </a:p>
        </p:txBody>
      </p:sp>
    </p:spTree>
    <p:extLst>
      <p:ext uri="{BB962C8B-B14F-4D97-AF65-F5344CB8AC3E}">
        <p14:creationId xmlns:p14="http://schemas.microsoft.com/office/powerpoint/2010/main" val="1827108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見間違えて変な生命を生み出さないように、</a:t>
            </a:r>
            <a:endParaRPr kumimoji="1" lang="en-US" altLang="ja-JP" dirty="0"/>
          </a:p>
          <a:p>
            <a:r>
              <a:rPr kumimoji="1" lang="ja-JP" altLang="en-US" dirty="0"/>
              <a:t>（クリック）</a:t>
            </a:r>
            <a:endParaRPr kumimoji="1" lang="en-US" altLang="ja-JP" dirty="0"/>
          </a:p>
          <a:p>
            <a:pPr defTabSz="990752">
              <a:defRPr/>
            </a:pPr>
            <a:r>
              <a:rPr kumimoji="1" lang="ja-JP" altLang="en-US" dirty="0"/>
              <a:t>これらの</a:t>
            </a:r>
            <a:r>
              <a:rPr kumimoji="1" lang="ja-JP" altLang="en-US"/>
              <a:t>妨害をスリット</a:t>
            </a:r>
            <a:r>
              <a:rPr kumimoji="1" lang="ja-JP" altLang="en-US" dirty="0"/>
              <a:t>で遮蔽して</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16</a:t>
            </a:fld>
            <a:endParaRPr kumimoji="1" lang="ja-JP" altLang="en-US"/>
          </a:p>
        </p:txBody>
      </p:sp>
    </p:spTree>
    <p:extLst>
      <p:ext uri="{BB962C8B-B14F-4D97-AF65-F5344CB8AC3E}">
        <p14:creationId xmlns:p14="http://schemas.microsoft.com/office/powerpoint/2010/main" val="2662965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窒素だけの信号を検出できるように装置を調整し、窒素同位体をイメージングしました。</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17</a:t>
            </a:fld>
            <a:endParaRPr kumimoji="1" lang="ja-JP" altLang="en-US"/>
          </a:p>
        </p:txBody>
      </p:sp>
    </p:spTree>
    <p:extLst>
      <p:ext uri="{BB962C8B-B14F-4D97-AF65-F5344CB8AC3E}">
        <p14:creationId xmlns:p14="http://schemas.microsoft.com/office/powerpoint/2010/main" val="3356042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この部分を拡大します。</a:t>
            </a:r>
            <a:endParaRPr kumimoji="1" lang="en-US" altLang="ja-JP" dirty="0"/>
          </a:p>
          <a:p>
            <a:r>
              <a:rPr kumimoji="1" lang="ja-JP" altLang="en-US" dirty="0"/>
              <a:t>（クリック）</a:t>
            </a:r>
            <a:endParaRPr kumimoji="1" lang="en-US" altLang="ja-JP" dirty="0"/>
          </a:p>
          <a:p>
            <a:r>
              <a:rPr kumimoji="1" lang="ja-JP" altLang="en-US" dirty="0"/>
              <a:t>スケールは１００ミクロンです。</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18</a:t>
            </a:fld>
            <a:endParaRPr kumimoji="1" lang="ja-JP" altLang="en-US"/>
          </a:p>
        </p:txBody>
      </p:sp>
    </p:spTree>
    <p:extLst>
      <p:ext uri="{BB962C8B-B14F-4D97-AF65-F5344CB8AC3E}">
        <p14:creationId xmlns:p14="http://schemas.microsoft.com/office/powerpoint/2010/main" val="153189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82675" y="100013"/>
            <a:ext cx="4540250" cy="2554287"/>
          </a:xfrm>
        </p:spPr>
      </p:sp>
      <p:sp>
        <p:nvSpPr>
          <p:cNvPr id="3" name="ノート プレースホルダー 2"/>
          <p:cNvSpPr>
            <a:spLocks noGrp="1"/>
          </p:cNvSpPr>
          <p:nvPr>
            <p:ph type="body" idx="1"/>
          </p:nvPr>
        </p:nvSpPr>
        <p:spPr>
          <a:xfrm>
            <a:off x="141986" y="2797966"/>
            <a:ext cx="6815328" cy="7336634"/>
          </a:xfrm>
        </p:spPr>
        <p:txBody>
          <a:bodyPr/>
          <a:lstStyle/>
          <a:p>
            <a:r>
              <a:rPr kumimoji="1" lang="ja-JP" altLang="en-US" dirty="0"/>
              <a:t>こちらは、この赤枠の</a:t>
            </a:r>
            <a:r>
              <a:rPr kumimoji="1" lang="en-US" altLang="ja-JP" dirty="0"/>
              <a:t>12C14N</a:t>
            </a:r>
            <a:r>
              <a:rPr kumimoji="1" lang="ja-JP" altLang="en-US" dirty="0"/>
              <a:t>イメージです。</a:t>
            </a:r>
            <a:endParaRPr kumimoji="1" lang="en-US" altLang="ja-JP" dirty="0"/>
          </a:p>
          <a:p>
            <a:r>
              <a:rPr kumimoji="1" lang="ja-JP" altLang="en-US" dirty="0"/>
              <a:t>露光時間は</a:t>
            </a:r>
            <a:r>
              <a:rPr kumimoji="1" lang="en-US" altLang="ja-JP" dirty="0"/>
              <a:t>5</a:t>
            </a:r>
            <a:r>
              <a:rPr kumimoji="1" lang="ja-JP" altLang="en-US" dirty="0"/>
              <a:t>秒です。</a:t>
            </a:r>
            <a:endParaRPr kumimoji="1" lang="en-US" altLang="ja-JP" dirty="0"/>
          </a:p>
          <a:p>
            <a:r>
              <a:rPr kumimoji="1" lang="ja-JP" altLang="en-US" dirty="0"/>
              <a:t>（クリック）</a:t>
            </a:r>
            <a:endParaRPr kumimoji="1" lang="en-US" altLang="ja-JP" dirty="0"/>
          </a:p>
          <a:p>
            <a:r>
              <a:rPr kumimoji="1" lang="ja-JP" altLang="en-US" dirty="0"/>
              <a:t>こちらは</a:t>
            </a:r>
            <a:r>
              <a:rPr kumimoji="1" lang="en-US" altLang="ja-JP" dirty="0"/>
              <a:t>15N</a:t>
            </a:r>
            <a:r>
              <a:rPr kumimoji="1" lang="ja-JP" altLang="en-US" dirty="0"/>
              <a:t>のイメージです。</a:t>
            </a:r>
            <a:endParaRPr kumimoji="1" lang="en-US" altLang="ja-JP" dirty="0"/>
          </a:p>
          <a:p>
            <a:r>
              <a:rPr kumimoji="1" lang="en-US" altLang="ja-JP" dirty="0"/>
              <a:t>14N</a:t>
            </a:r>
            <a:r>
              <a:rPr kumimoji="1" lang="ja-JP" altLang="en-US" dirty="0"/>
              <a:t>に比べて</a:t>
            </a:r>
            <a:r>
              <a:rPr kumimoji="1" lang="en-US" altLang="ja-JP" dirty="0"/>
              <a:t>15N</a:t>
            </a:r>
            <a:r>
              <a:rPr kumimoji="1" lang="ja-JP" altLang="en-US" dirty="0"/>
              <a:t>は存在度が低いので、１０倍の時間をかけて露光しても、得られる強度は少なく、イメージはざらざらしています。</a:t>
            </a:r>
            <a:endParaRPr kumimoji="1" lang="en-US" altLang="ja-JP" dirty="0"/>
          </a:p>
          <a:p>
            <a:r>
              <a:rPr kumimoji="1" lang="ja-JP" altLang="en-US" dirty="0"/>
              <a:t>（クリック）</a:t>
            </a:r>
            <a:endParaRPr kumimoji="1" lang="en-US" altLang="ja-JP" dirty="0"/>
          </a:p>
          <a:p>
            <a:r>
              <a:rPr kumimoji="1" lang="ja-JP" altLang="en-US" dirty="0"/>
              <a:t>さらに</a:t>
            </a:r>
            <a:r>
              <a:rPr kumimoji="1" lang="en-US" altLang="ja-JP" dirty="0"/>
              <a:t>14N</a:t>
            </a:r>
            <a:r>
              <a:rPr kumimoji="1" lang="ja-JP" altLang="en-US" dirty="0"/>
              <a:t>をとり、強度変化や掘れの効果を補正して</a:t>
            </a:r>
            <a:endParaRPr kumimoji="1" lang="en-US" altLang="ja-JP" dirty="0"/>
          </a:p>
          <a:p>
            <a:r>
              <a:rPr kumimoji="1" lang="ja-JP" altLang="en-US" dirty="0"/>
              <a:t>（クリック）</a:t>
            </a:r>
            <a:endParaRPr kumimoji="1" lang="en-US" altLang="ja-JP" dirty="0"/>
          </a:p>
          <a:p>
            <a:r>
              <a:rPr kumimoji="1" lang="ja-JP" altLang="en-US" dirty="0"/>
              <a:t>同位体比をとるとこのようになります。</a:t>
            </a:r>
            <a:endParaRPr kumimoji="1" lang="en-US" altLang="ja-JP" dirty="0"/>
          </a:p>
          <a:p>
            <a:r>
              <a:rPr kumimoji="1" lang="ja-JP" altLang="en-US" dirty="0"/>
              <a:t>赤いほど</a:t>
            </a:r>
            <a:r>
              <a:rPr kumimoji="1" lang="en-US" altLang="ja-JP" dirty="0"/>
              <a:t>15N</a:t>
            </a:r>
            <a:r>
              <a:rPr kumimoji="1" lang="ja-JP" altLang="en-US" dirty="0"/>
              <a:t>が多いことを示します。</a:t>
            </a:r>
            <a:endParaRPr kumimoji="1" lang="en-US" altLang="ja-JP" dirty="0"/>
          </a:p>
          <a:p>
            <a:r>
              <a:rPr kumimoji="1" lang="ja-JP" altLang="en-US" dirty="0"/>
              <a:t>（クリック）</a:t>
            </a:r>
            <a:endParaRPr kumimoji="1" lang="en-US" altLang="ja-JP" dirty="0"/>
          </a:p>
          <a:p>
            <a:r>
              <a:rPr kumimoji="1" lang="ja-JP" altLang="en-US" dirty="0"/>
              <a:t>この白い部分は、電子顕微鏡写真の暗い部分に対応し、割れ目に入り込んだ樹脂です。</a:t>
            </a:r>
            <a:endParaRPr kumimoji="1" lang="en-US" altLang="ja-JP" dirty="0"/>
          </a:p>
          <a:p>
            <a:r>
              <a:rPr kumimoji="1" lang="ja-JP" altLang="en-US" dirty="0"/>
              <a:t>（クリック）</a:t>
            </a:r>
            <a:endParaRPr kumimoji="1" lang="en-US" altLang="ja-JP" dirty="0"/>
          </a:p>
          <a:p>
            <a:r>
              <a:rPr kumimoji="1" lang="ja-JP" altLang="en-US" dirty="0"/>
              <a:t>リュウグウは、樹脂と比べると比べると少し</a:t>
            </a:r>
            <a:r>
              <a:rPr kumimoji="1" lang="en-US" altLang="ja-JP" dirty="0"/>
              <a:t>15N</a:t>
            </a:r>
            <a:r>
              <a:rPr kumimoji="1" lang="ja-JP" altLang="en-US" dirty="0"/>
              <a:t>に富んでいるようです。</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19</a:t>
            </a:fld>
            <a:endParaRPr kumimoji="1" lang="ja-JP" altLang="en-US"/>
          </a:p>
        </p:txBody>
      </p:sp>
    </p:spTree>
    <p:extLst>
      <p:ext uri="{BB962C8B-B14F-4D97-AF65-F5344CB8AC3E}">
        <p14:creationId xmlns:p14="http://schemas.microsoft.com/office/powerpoint/2010/main" val="60636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こちらが共同研究者の皆さんです。</a:t>
            </a:r>
            <a:endParaRPr kumimoji="1" lang="en-US" altLang="ja-JP" dirty="0"/>
          </a:p>
          <a:p>
            <a:r>
              <a:rPr kumimoji="1" lang="ja-JP" altLang="en-US" dirty="0"/>
              <a:t>今回は、これだけたくさんの、錚々たるメンバーが同じ研究チームにいる中で、私に何ができるのか、自分にしかできないことは何なのか、ということをずいぶんと考えさせられました。</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a:t>
            </a:fld>
            <a:endParaRPr kumimoji="1" lang="ja-JP" altLang="en-US"/>
          </a:p>
        </p:txBody>
      </p:sp>
    </p:spTree>
    <p:extLst>
      <p:ext uri="{BB962C8B-B14F-4D97-AF65-F5344CB8AC3E}">
        <p14:creationId xmlns:p14="http://schemas.microsoft.com/office/powerpoint/2010/main" val="638319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9525" y="98425"/>
            <a:ext cx="4538663" cy="2554288"/>
          </a:xfrm>
        </p:spPr>
      </p:sp>
      <p:sp>
        <p:nvSpPr>
          <p:cNvPr id="3" name="ノート プレースホルダー 2"/>
          <p:cNvSpPr>
            <a:spLocks noGrp="1"/>
          </p:cNvSpPr>
          <p:nvPr>
            <p:ph type="body" idx="1"/>
          </p:nvPr>
        </p:nvSpPr>
        <p:spPr>
          <a:xfrm>
            <a:off x="114223" y="2768600"/>
            <a:ext cx="6815328" cy="7367588"/>
          </a:xfrm>
        </p:spPr>
        <p:txBody>
          <a:bodyPr/>
          <a:lstStyle/>
          <a:p>
            <a:r>
              <a:rPr kumimoji="1" lang="ja-JP" altLang="en-US" dirty="0"/>
              <a:t>次に、この部分を見てみます。</a:t>
            </a:r>
            <a:endParaRPr kumimoji="1" lang="en-US" altLang="ja-JP" dirty="0"/>
          </a:p>
          <a:p>
            <a:r>
              <a:rPr kumimoji="1" lang="ja-JP" altLang="en-US" dirty="0"/>
              <a:t>（クリック）</a:t>
            </a:r>
            <a:endParaRPr kumimoji="1" lang="en-US" altLang="ja-JP" dirty="0"/>
          </a:p>
          <a:p>
            <a:r>
              <a:rPr kumimoji="1" lang="ja-JP" altLang="en-US" dirty="0"/>
              <a:t>こちらが</a:t>
            </a:r>
            <a:r>
              <a:rPr kumimoji="1" lang="en-US" altLang="ja-JP" dirty="0"/>
              <a:t>14N, </a:t>
            </a:r>
            <a:r>
              <a:rPr kumimoji="1" lang="ja-JP" altLang="en-US" dirty="0"/>
              <a:t>こちらが</a:t>
            </a:r>
            <a:r>
              <a:rPr kumimoji="1" lang="en-US" altLang="ja-JP" dirty="0"/>
              <a:t>15N</a:t>
            </a:r>
            <a:r>
              <a:rPr kumimoji="1" lang="ja-JP" altLang="en-US" dirty="0"/>
              <a:t>です。</a:t>
            </a:r>
            <a:endParaRPr kumimoji="1" lang="en-US" altLang="ja-JP" dirty="0"/>
          </a:p>
          <a:p>
            <a:r>
              <a:rPr kumimoji="1" lang="ja-JP" altLang="en-US" dirty="0"/>
              <a:t>（クリック）</a:t>
            </a:r>
            <a:endParaRPr kumimoji="1" lang="en-US" altLang="ja-JP" dirty="0"/>
          </a:p>
          <a:p>
            <a:r>
              <a:rPr kumimoji="1" lang="en-US" altLang="ja-JP" dirty="0"/>
              <a:t>14N</a:t>
            </a:r>
            <a:r>
              <a:rPr kumimoji="1" lang="ja-JP" altLang="en-US" dirty="0"/>
              <a:t>では白い点が２つ見えますが、</a:t>
            </a:r>
            <a:r>
              <a:rPr kumimoji="1" lang="en-US" altLang="ja-JP" dirty="0"/>
              <a:t>15N</a:t>
            </a:r>
            <a:r>
              <a:rPr kumimoji="1" lang="ja-JP" altLang="en-US" dirty="0"/>
              <a:t>では一方がより明るく光っています。</a:t>
            </a:r>
            <a:endParaRPr kumimoji="1" lang="en-US" altLang="ja-JP" dirty="0"/>
          </a:p>
          <a:p>
            <a:r>
              <a:rPr kumimoji="1" lang="ja-JP" altLang="en-US" dirty="0"/>
              <a:t>（クリック）</a:t>
            </a:r>
            <a:endParaRPr kumimoji="1" lang="en-US" altLang="ja-JP" dirty="0"/>
          </a:p>
          <a:p>
            <a:r>
              <a:rPr kumimoji="1" lang="ja-JP" altLang="en-US" dirty="0"/>
              <a:t>次もそうです。</a:t>
            </a:r>
            <a:endParaRPr kumimoji="1" lang="en-US" altLang="ja-JP" dirty="0"/>
          </a:p>
          <a:p>
            <a:r>
              <a:rPr kumimoji="1" lang="ja-JP" altLang="en-US" dirty="0"/>
              <a:t>（クリック）</a:t>
            </a:r>
            <a:endParaRPr kumimoji="1" lang="en-US" altLang="ja-JP" dirty="0"/>
          </a:p>
          <a:p>
            <a:r>
              <a:rPr kumimoji="1" lang="ja-JP" altLang="en-US" dirty="0"/>
              <a:t>なんど分析しても</a:t>
            </a:r>
            <a:r>
              <a:rPr kumimoji="1" lang="en-US" altLang="ja-JP" dirty="0"/>
              <a:t>15N</a:t>
            </a:r>
            <a:r>
              <a:rPr kumimoji="1" lang="ja-JP" altLang="en-US" dirty="0"/>
              <a:t>は上の点が明るく見えます。</a:t>
            </a:r>
            <a:endParaRPr kumimoji="1" lang="en-US" altLang="ja-JP" dirty="0"/>
          </a:p>
          <a:p>
            <a:r>
              <a:rPr kumimoji="1" lang="ja-JP" altLang="en-US" dirty="0"/>
              <a:t>（クリック）</a:t>
            </a:r>
            <a:endParaRPr kumimoji="1" lang="en-US" altLang="ja-JP" dirty="0"/>
          </a:p>
          <a:p>
            <a:r>
              <a:rPr kumimoji="1" lang="ja-JP" altLang="en-US" dirty="0"/>
              <a:t>同位体比をとると、確かにこちらの点が</a:t>
            </a:r>
            <a:r>
              <a:rPr kumimoji="1" lang="en-US" altLang="ja-JP" dirty="0"/>
              <a:t>15N</a:t>
            </a:r>
            <a:r>
              <a:rPr kumimoji="1" lang="ja-JP" altLang="en-US" dirty="0"/>
              <a:t>に富むことがわかります。</a:t>
            </a:r>
            <a:endParaRPr kumimoji="1" lang="en-US" altLang="ja-JP" dirty="0"/>
          </a:p>
          <a:p>
            <a:r>
              <a:rPr kumimoji="1" lang="ja-JP" altLang="en-US" dirty="0"/>
              <a:t>（クリック）</a:t>
            </a:r>
            <a:endParaRPr kumimoji="1" lang="en-US" altLang="ja-JP" dirty="0"/>
          </a:p>
          <a:p>
            <a:r>
              <a:rPr kumimoji="1" lang="ja-JP" altLang="en-US" dirty="0"/>
              <a:t>こちらが電子顕微鏡写真です。</a:t>
            </a:r>
            <a:endParaRPr kumimoji="1" lang="en-US" altLang="ja-JP" dirty="0"/>
          </a:p>
          <a:p>
            <a:r>
              <a:rPr kumimoji="1" lang="ja-JP" altLang="en-US" dirty="0"/>
              <a:t>スケールは５ミクロンです。</a:t>
            </a:r>
            <a:endParaRPr kumimoji="1" lang="en-US" altLang="ja-JP" dirty="0"/>
          </a:p>
          <a:p>
            <a:r>
              <a:rPr kumimoji="1" lang="ja-JP" altLang="en-US" dirty="0"/>
              <a:t>（クリック）</a:t>
            </a:r>
            <a:endParaRPr kumimoji="1" lang="en-US" altLang="ja-JP" dirty="0"/>
          </a:p>
          <a:p>
            <a:r>
              <a:rPr kumimoji="1" lang="ja-JP" altLang="en-US" dirty="0"/>
              <a:t>この黒っぽい部分は炭素と窒素に富む物質、おそらく有機物で、その窒素同位体比は</a:t>
            </a:r>
            <a:r>
              <a:rPr kumimoji="1" lang="en-US" altLang="ja-JP" dirty="0"/>
              <a:t>700</a:t>
            </a:r>
            <a:r>
              <a:rPr kumimoji="1" lang="ja-JP" altLang="en-US" dirty="0"/>
              <a:t>パーミル程度</a:t>
            </a:r>
            <a:r>
              <a:rPr kumimoji="1" lang="en-US" altLang="ja-JP" dirty="0"/>
              <a:t>15N</a:t>
            </a:r>
            <a:r>
              <a:rPr kumimoji="1" lang="ja-JP" altLang="en-US" dirty="0"/>
              <a:t>に富んでいました。</a:t>
            </a:r>
            <a:endParaRPr kumimoji="1" lang="en-US" altLang="ja-JP" dirty="0"/>
          </a:p>
          <a:p>
            <a:pPr>
              <a:lnSpc>
                <a:spcPct val="100000"/>
              </a:lnSpc>
            </a:pPr>
            <a:endParaRPr kumimoji="1" lang="ja-JP" altLang="en-US" sz="2000"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20</a:t>
            </a:fld>
            <a:endParaRPr kumimoji="1" lang="ja-JP" altLang="en-US"/>
          </a:p>
        </p:txBody>
      </p:sp>
    </p:spTree>
    <p:extLst>
      <p:ext uri="{BB962C8B-B14F-4D97-AF65-F5344CB8AC3E}">
        <p14:creationId xmlns:p14="http://schemas.microsoft.com/office/powerpoint/2010/main" val="1635623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52538" y="276225"/>
            <a:ext cx="4538662" cy="2554288"/>
          </a:xfrm>
        </p:spPr>
      </p:sp>
      <p:sp>
        <p:nvSpPr>
          <p:cNvPr id="3" name="ノート プレースホルダー 2"/>
          <p:cNvSpPr>
            <a:spLocks noGrp="1"/>
          </p:cNvSpPr>
          <p:nvPr>
            <p:ph type="body" idx="1"/>
          </p:nvPr>
        </p:nvSpPr>
        <p:spPr>
          <a:xfrm>
            <a:off x="114223" y="2946401"/>
            <a:ext cx="6815328" cy="6630987"/>
          </a:xfrm>
        </p:spPr>
        <p:txBody>
          <a:bodyPr/>
          <a:lstStyle/>
          <a:p>
            <a:r>
              <a:rPr kumimoji="1" lang="ja-JP" altLang="en-US" dirty="0"/>
              <a:t>最後に、この部分の窒素同位体イメージを示します。</a:t>
            </a:r>
            <a:endParaRPr kumimoji="1" lang="en-US" altLang="ja-JP" dirty="0"/>
          </a:p>
          <a:p>
            <a:r>
              <a:rPr kumimoji="1" lang="ja-JP" altLang="en-US" dirty="0"/>
              <a:t>（クリック）</a:t>
            </a:r>
            <a:endParaRPr kumimoji="1" lang="en-US" altLang="ja-JP" dirty="0"/>
          </a:p>
          <a:p>
            <a:r>
              <a:rPr kumimoji="1" lang="ja-JP" altLang="en-US" dirty="0"/>
              <a:t>こちらが</a:t>
            </a:r>
            <a:r>
              <a:rPr kumimoji="1" lang="en-US" altLang="ja-JP" dirty="0"/>
              <a:t>14N, </a:t>
            </a:r>
            <a:r>
              <a:rPr kumimoji="1" lang="ja-JP" altLang="en-US" dirty="0"/>
              <a:t>こちらが</a:t>
            </a:r>
            <a:r>
              <a:rPr kumimoji="1" lang="en-US" altLang="ja-JP" dirty="0"/>
              <a:t>15N</a:t>
            </a:r>
            <a:r>
              <a:rPr kumimoji="1" lang="ja-JP" altLang="en-US" dirty="0"/>
              <a:t>、こちらが同位体比です。</a:t>
            </a:r>
            <a:endParaRPr kumimoji="1" lang="en-US" altLang="ja-JP" dirty="0"/>
          </a:p>
          <a:p>
            <a:r>
              <a:rPr kumimoji="1" lang="ja-JP" altLang="en-US" dirty="0"/>
              <a:t>（クリック）</a:t>
            </a:r>
            <a:endParaRPr kumimoji="1" lang="en-US" altLang="ja-JP" dirty="0"/>
          </a:p>
          <a:p>
            <a:r>
              <a:rPr kumimoji="1" lang="ja-JP" altLang="en-US" dirty="0"/>
              <a:t>ここに、大きめの窒素に富む塊がみえます。</a:t>
            </a:r>
            <a:endParaRPr kumimoji="1" lang="en-US" altLang="ja-JP" dirty="0"/>
          </a:p>
          <a:p>
            <a:r>
              <a:rPr kumimoji="1" lang="ja-JP" altLang="en-US" dirty="0"/>
              <a:t>これまで</a:t>
            </a:r>
            <a:endParaRPr kumimoji="1" lang="en-US" altLang="ja-JP" dirty="0"/>
          </a:p>
          <a:p>
            <a:r>
              <a:rPr kumimoji="1" lang="ja-JP" altLang="en-US" dirty="0"/>
              <a:t>（クリック）</a:t>
            </a:r>
            <a:endParaRPr kumimoji="1" lang="en-US" altLang="ja-JP" dirty="0"/>
          </a:p>
          <a:p>
            <a:r>
              <a:rPr kumimoji="1" lang="ja-JP" altLang="en-US" dirty="0"/>
              <a:t>樹脂は白い、つまり、</a:t>
            </a:r>
            <a:endParaRPr kumimoji="1" lang="en-US" altLang="ja-JP" dirty="0"/>
          </a:p>
          <a:p>
            <a:r>
              <a:rPr kumimoji="1" lang="ja-JP" altLang="en-US" dirty="0"/>
              <a:t>（クリック）</a:t>
            </a:r>
            <a:endParaRPr kumimoji="1" lang="en-US" altLang="ja-JP" dirty="0"/>
          </a:p>
          <a:p>
            <a:r>
              <a:rPr kumimoji="1" lang="ja-JP" altLang="en-US" dirty="0"/>
              <a:t>リュウグウより同位体比が低いように見えていたのですが、ここでは少し赤く見えます。</a:t>
            </a:r>
            <a:endParaRPr kumimoji="1" lang="en-US" altLang="ja-JP" dirty="0"/>
          </a:p>
          <a:p>
            <a:r>
              <a:rPr kumimoji="1" lang="ja-JP" altLang="en-US" dirty="0"/>
              <a:t>（クリック）</a:t>
            </a:r>
            <a:endParaRPr kumimoji="1" lang="en-US" altLang="ja-JP" dirty="0"/>
          </a:p>
          <a:p>
            <a:r>
              <a:rPr kumimoji="1" lang="ja-JP" altLang="en-US" dirty="0"/>
              <a:t>ちょっともやもやしてよくわからないので</a:t>
            </a:r>
            <a:endParaRPr kumimoji="1" lang="en-US" altLang="ja-JP" dirty="0"/>
          </a:p>
          <a:p>
            <a:r>
              <a:rPr kumimoji="1" lang="ja-JP" altLang="en-US" dirty="0"/>
              <a:t>（クリック）</a:t>
            </a:r>
            <a:endParaRPr kumimoji="1" lang="en-US" altLang="ja-JP" dirty="0"/>
          </a:p>
          <a:p>
            <a:r>
              <a:rPr kumimoji="1" lang="en-US" altLang="ja-JP" dirty="0"/>
              <a:t>14N</a:t>
            </a:r>
            <a:r>
              <a:rPr kumimoji="1" lang="ja-JP" altLang="en-US" dirty="0"/>
              <a:t>と</a:t>
            </a:r>
            <a:r>
              <a:rPr kumimoji="1" lang="en-US" altLang="ja-JP" dirty="0"/>
              <a:t>15N</a:t>
            </a:r>
            <a:r>
              <a:rPr kumimoji="1" lang="ja-JP" altLang="en-US" dirty="0"/>
              <a:t>を２０回、交互に分析しました。</a:t>
            </a:r>
            <a:endParaRPr kumimoji="1" lang="en-US" altLang="ja-JP" dirty="0"/>
          </a:p>
          <a:p>
            <a:r>
              <a:rPr kumimoji="1" lang="ja-JP" altLang="en-US" dirty="0"/>
              <a:t>（クリック）</a:t>
            </a:r>
            <a:endParaRPr kumimoji="1" lang="en-US" altLang="ja-JP" dirty="0"/>
          </a:p>
          <a:p>
            <a:r>
              <a:rPr kumimoji="1" lang="ja-JP" altLang="en-US" dirty="0"/>
              <a:t>こちらが２０回分を積算したイメージです。</a:t>
            </a:r>
            <a:endParaRPr kumimoji="1" lang="en-US" altLang="ja-JP" dirty="0"/>
          </a:p>
          <a:p>
            <a:r>
              <a:rPr kumimoji="1" lang="ja-JP" altLang="en-US" dirty="0"/>
              <a:t>イメージのざらつきが減り、形がしっかりと見えるようになりましたが、</a:t>
            </a:r>
            <a:endParaRPr kumimoji="1" lang="en-US" altLang="ja-JP" dirty="0"/>
          </a:p>
          <a:p>
            <a:r>
              <a:rPr kumimoji="1" lang="ja-JP" altLang="en-US" dirty="0"/>
              <a:t>やはり、この部分は少し赤い、つまり</a:t>
            </a:r>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21</a:t>
            </a:fld>
            <a:endParaRPr kumimoji="1" lang="ja-JP" altLang="en-US"/>
          </a:p>
        </p:txBody>
      </p:sp>
    </p:spTree>
    <p:extLst>
      <p:ext uri="{BB962C8B-B14F-4D97-AF65-F5344CB8AC3E}">
        <p14:creationId xmlns:p14="http://schemas.microsoft.com/office/powerpoint/2010/main" val="936363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この有機物は、樹脂とは異なり、リュウグウよりさらに少し</a:t>
            </a:r>
            <a:r>
              <a:rPr kumimoji="1" lang="en-US" altLang="ja-JP" dirty="0"/>
              <a:t>15N</a:t>
            </a:r>
            <a:r>
              <a:rPr kumimoji="1" lang="ja-JP" altLang="en-US" dirty="0"/>
              <a:t>に富んでいるということがわかりました。</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22</a:t>
            </a:fld>
            <a:endParaRPr kumimoji="1" lang="ja-JP" altLang="en-US"/>
          </a:p>
        </p:txBody>
      </p:sp>
    </p:spTree>
    <p:extLst>
      <p:ext uri="{BB962C8B-B14F-4D97-AF65-F5344CB8AC3E}">
        <p14:creationId xmlns:p14="http://schemas.microsoft.com/office/powerpoint/2010/main" val="1226364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こちらが有機物の塊の電子顕微鏡写真です。</a:t>
            </a:r>
            <a:endParaRPr kumimoji="1" lang="en-US" altLang="ja-JP" dirty="0"/>
          </a:p>
          <a:p>
            <a:r>
              <a:rPr kumimoji="1" lang="ja-JP" altLang="en-US" dirty="0"/>
              <a:t>スケールは５ミクロンです。</a:t>
            </a:r>
            <a:endParaRPr kumimoji="1" lang="en-US" altLang="ja-JP" dirty="0"/>
          </a:p>
          <a:p>
            <a:r>
              <a:rPr kumimoji="1" lang="ja-JP" altLang="en-US" dirty="0"/>
              <a:t>（クリック）</a:t>
            </a:r>
            <a:endParaRPr kumimoji="1" lang="en-US" altLang="ja-JP" dirty="0"/>
          </a:p>
          <a:p>
            <a:r>
              <a:rPr kumimoji="1" lang="ja-JP" altLang="en-US" dirty="0"/>
              <a:t>樹脂は地球の物質ですので、リュウグウは地球よりも</a:t>
            </a:r>
            <a:r>
              <a:rPr kumimoji="1" lang="en-US" altLang="ja-JP" dirty="0"/>
              <a:t>15N</a:t>
            </a:r>
            <a:r>
              <a:rPr kumimoji="1" lang="ja-JP" altLang="en-US" dirty="0"/>
              <a:t>に富み、有機物はリュウグウよりさらに</a:t>
            </a:r>
            <a:r>
              <a:rPr kumimoji="1" lang="en-US" altLang="ja-JP" dirty="0"/>
              <a:t>15N</a:t>
            </a:r>
            <a:r>
              <a:rPr kumimoji="1" lang="ja-JP" altLang="en-US" dirty="0"/>
              <a:t>に富んでいることがわかりました。</a:t>
            </a:r>
            <a:endParaRPr kumimoji="1" lang="en-US" altLang="ja-JP" dirty="0"/>
          </a:p>
          <a:p>
            <a:r>
              <a:rPr kumimoji="1" lang="ja-JP" altLang="en-US" dirty="0"/>
              <a:t>これはどういう意味をもつのでしょうか？</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23</a:t>
            </a:fld>
            <a:endParaRPr kumimoji="1" lang="ja-JP" altLang="en-US"/>
          </a:p>
        </p:txBody>
      </p:sp>
    </p:spTree>
    <p:extLst>
      <p:ext uri="{BB962C8B-B14F-4D97-AF65-F5344CB8AC3E}">
        <p14:creationId xmlns:p14="http://schemas.microsoft.com/office/powerpoint/2010/main" val="1799755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73175" y="657225"/>
            <a:ext cx="4538663" cy="2554288"/>
          </a:xfrm>
        </p:spPr>
      </p:sp>
      <p:sp>
        <p:nvSpPr>
          <p:cNvPr id="3" name="ノート プレースホルダー 2"/>
          <p:cNvSpPr>
            <a:spLocks noGrp="1"/>
          </p:cNvSpPr>
          <p:nvPr>
            <p:ph type="body" idx="1"/>
          </p:nvPr>
        </p:nvSpPr>
        <p:spPr/>
        <p:txBody>
          <a:bodyPr/>
          <a:lstStyle/>
          <a:p>
            <a:r>
              <a:rPr kumimoji="1" lang="ja-JP" altLang="en-US" dirty="0"/>
              <a:t>酸素同位体では、太陽が最も酸素の</a:t>
            </a:r>
            <a:r>
              <a:rPr kumimoji="1" lang="en-US" altLang="ja-JP" dirty="0"/>
              <a:t>17,18</a:t>
            </a:r>
            <a:r>
              <a:rPr kumimoji="1" lang="ja-JP" altLang="en-US" dirty="0"/>
              <a:t>に乏しく、宇宙シンプレクタイトが最も</a:t>
            </a:r>
            <a:r>
              <a:rPr kumimoji="1" lang="en-US" altLang="ja-JP" dirty="0"/>
              <a:t>17,18</a:t>
            </a:r>
            <a:r>
              <a:rPr kumimoji="1" lang="ja-JP" altLang="en-US" dirty="0"/>
              <a:t>に富んでいます。</a:t>
            </a:r>
            <a:endParaRPr kumimoji="1" lang="en-US" altLang="ja-JP" dirty="0"/>
          </a:p>
          <a:p>
            <a:r>
              <a:rPr kumimoji="1" lang="ja-JP" altLang="en-US" dirty="0"/>
              <a:t>地球や小惑星イトカワはこちらです。</a:t>
            </a:r>
            <a:endParaRPr kumimoji="1" lang="en-US" altLang="ja-JP" dirty="0"/>
          </a:p>
          <a:p>
            <a:r>
              <a:rPr kumimoji="1" lang="ja-JP" altLang="en-US" dirty="0"/>
              <a:t>このばらつきは、</a:t>
            </a:r>
            <a:endParaRPr kumimoji="1" lang="en-US" altLang="ja-JP" dirty="0"/>
          </a:p>
          <a:p>
            <a:pPr defTabSz="990752">
              <a:defRPr/>
            </a:pPr>
            <a:r>
              <a:rPr kumimoji="1" lang="ja-JP" altLang="en-US" dirty="0"/>
              <a:t>（クリック）</a:t>
            </a:r>
            <a:endParaRPr kumimoji="1" lang="en-US" altLang="ja-JP" dirty="0"/>
          </a:p>
          <a:p>
            <a:r>
              <a:rPr kumimoji="1" lang="ja-JP" altLang="en-US" dirty="0"/>
              <a:t>宇宙シンプレクタイトを酸化した始原水が、太陽系質量の大部分を占める太陽、つまり、太陽系バルクに混入した結果だと考えられています。</a:t>
            </a:r>
            <a:endParaRPr kumimoji="1" lang="en-US" altLang="ja-JP" dirty="0"/>
          </a:p>
          <a:p>
            <a:r>
              <a:rPr kumimoji="1" lang="ja-JP" altLang="en-US" dirty="0"/>
              <a:t>（クリック）</a:t>
            </a:r>
            <a:endParaRPr kumimoji="1" lang="en-US" altLang="ja-JP" dirty="0"/>
          </a:p>
          <a:p>
            <a:r>
              <a:rPr kumimoji="1" lang="ja-JP" altLang="en-US" dirty="0"/>
              <a:t>窒素も、太陽が最も軽く、地球は０です。</a:t>
            </a:r>
            <a:endParaRPr kumimoji="1" lang="en-US" altLang="ja-JP" dirty="0"/>
          </a:p>
          <a:p>
            <a:r>
              <a:rPr kumimoji="1" lang="ja-JP" altLang="en-US" dirty="0"/>
              <a:t>酸素と同様に、この有機物の原料となった窒素が、太陽の窒素と混合した結果だと考えると、地球の窒素、つまり、我々生命を形づくる元となった窒素は、もともと</a:t>
            </a:r>
            <a:r>
              <a:rPr kumimoji="1" lang="en-US" altLang="ja-JP" dirty="0"/>
              <a:t>15N</a:t>
            </a:r>
            <a:r>
              <a:rPr kumimoji="1" lang="ja-JP" altLang="en-US" dirty="0"/>
              <a:t>に富んでおり、太陽系バルクとの混合により形成したのではないかと考えられます。</a:t>
            </a:r>
            <a:endParaRPr kumimoji="1" lang="en-US" altLang="ja-JP" dirty="0"/>
          </a:p>
          <a:p>
            <a:r>
              <a:rPr kumimoji="1" lang="ja-JP" altLang="en-US" dirty="0"/>
              <a:t>以上です。</a:t>
            </a:r>
            <a:endParaRPr kumimoji="1" lang="en-US" altLang="ja-JP" dirty="0"/>
          </a:p>
          <a:p>
            <a:r>
              <a:rPr kumimoji="1" lang="ja-JP" altLang="en-US" dirty="0"/>
              <a:t>ありがとうございました。</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24</a:t>
            </a:fld>
            <a:endParaRPr kumimoji="1" lang="ja-JP" altLang="en-US"/>
          </a:p>
        </p:txBody>
      </p:sp>
    </p:spTree>
    <p:extLst>
      <p:ext uri="{BB962C8B-B14F-4D97-AF65-F5344CB8AC3E}">
        <p14:creationId xmlns:p14="http://schemas.microsoft.com/office/powerpoint/2010/main" val="344761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幸運にも、私は、今回のはやぶさ２だけでなく、はやぶさ初号機の分析にも中心となって関わらせて頂きました。</a:t>
            </a:r>
            <a:endParaRPr kumimoji="1" lang="en-US" altLang="ja-JP" dirty="0"/>
          </a:p>
          <a:p>
            <a:r>
              <a:rPr kumimoji="1" lang="ja-JP" altLang="en-US" dirty="0"/>
              <a:t>（クリック）</a:t>
            </a:r>
            <a:endParaRPr kumimoji="1" lang="en-US" altLang="ja-JP" dirty="0"/>
          </a:p>
          <a:p>
            <a:r>
              <a:rPr kumimoji="1" lang="ja-JP" altLang="en-US" dirty="0"/>
              <a:t>小惑星イトカワに行ったはやぶさ初号機は、工学的な技術の実証を目的としていましたが、</a:t>
            </a:r>
            <a:endParaRPr kumimoji="1" lang="en-US" altLang="ja-JP" dirty="0"/>
          </a:p>
          <a:p>
            <a:r>
              <a:rPr kumimoji="1" lang="ja-JP" altLang="en-US" dirty="0"/>
              <a:t>（クリック）</a:t>
            </a:r>
            <a:endParaRPr kumimoji="1" lang="en-US" altLang="ja-JP" dirty="0"/>
          </a:p>
          <a:p>
            <a:r>
              <a:rPr kumimoji="1" lang="ja-JP" altLang="en-US" dirty="0"/>
              <a:t>今回のはやぶさ２は、太陽系の起源や進化の解明、生命の原材料物質の解明という二つの達成すべき目的があります。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3</a:t>
            </a:fld>
            <a:endParaRPr kumimoji="1" lang="ja-JP" altLang="en-US"/>
          </a:p>
        </p:txBody>
      </p:sp>
    </p:spTree>
    <p:extLst>
      <p:ext uri="{BB962C8B-B14F-4D97-AF65-F5344CB8AC3E}">
        <p14:creationId xmlns:p14="http://schemas.microsoft.com/office/powerpoint/2010/main" val="951736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太陽系の起源、進化の解明には、はやぶさ初号機の時に行った、同位体点分析を行いました。</a:t>
            </a:r>
            <a:endParaRPr kumimoji="1" lang="en-US" altLang="ja-JP" dirty="0"/>
          </a:p>
          <a:p>
            <a:r>
              <a:rPr kumimoji="1" lang="ja-JP" altLang="en-US" dirty="0"/>
              <a:t>高精度に分析するため、チームのみなさんには、事前にたくさんの同位体スタンダードや貴重な隕石を提供して頂きました。</a:t>
            </a:r>
            <a:endParaRPr kumimoji="1" lang="en-US" altLang="ja-JP"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4</a:t>
            </a:fld>
            <a:endParaRPr kumimoji="1" lang="ja-JP" altLang="en-US"/>
          </a:p>
        </p:txBody>
      </p:sp>
    </p:spTree>
    <p:extLst>
      <p:ext uri="{BB962C8B-B14F-4D97-AF65-F5344CB8AC3E}">
        <p14:creationId xmlns:p14="http://schemas.microsoft.com/office/powerpoint/2010/main" val="4087083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もう一つの目的である、生命の原材料はどうすればいいでしょうか？</a:t>
            </a:r>
            <a:endParaRPr kumimoji="1" lang="en-US" altLang="ja-JP" dirty="0"/>
          </a:p>
          <a:p>
            <a:r>
              <a:rPr kumimoji="1" lang="ja-JP" altLang="en-US" dirty="0"/>
              <a:t>はやぶさ初号機では、試料が少なかったこともあり、誰もやったことがありません。</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5</a:t>
            </a:fld>
            <a:endParaRPr kumimoji="1" lang="ja-JP" altLang="en-US"/>
          </a:p>
        </p:txBody>
      </p:sp>
    </p:spTree>
    <p:extLst>
      <p:ext uri="{BB962C8B-B14F-4D97-AF65-F5344CB8AC3E}">
        <p14:creationId xmlns:p14="http://schemas.microsoft.com/office/powerpoint/2010/main" val="402258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こちらは小惑星リュウグウ試料の電子顕微鏡写真です。</a:t>
            </a:r>
            <a:endParaRPr kumimoji="1" lang="en-US" altLang="ja-JP" dirty="0"/>
          </a:p>
          <a:p>
            <a:r>
              <a:rPr kumimoji="1" lang="ja-JP" altLang="en-US" dirty="0"/>
              <a:t>スケールは５００ミクロンです。</a:t>
            </a:r>
            <a:endParaRPr kumimoji="1" lang="en-US" altLang="ja-JP" dirty="0"/>
          </a:p>
          <a:p>
            <a:endParaRPr kumimoji="1" lang="en-US" altLang="ja-JP" dirty="0"/>
          </a:p>
          <a:p>
            <a:r>
              <a:rPr kumimoji="1" lang="ja-JP" altLang="en-US" dirty="0"/>
              <a:t>生命の原材料物質を探す試みは古くから行われてきましたが、</a:t>
            </a:r>
            <a:endParaRPr kumimoji="1" lang="en-US" altLang="ja-JP" dirty="0"/>
          </a:p>
          <a:p>
            <a:r>
              <a:rPr kumimoji="1" lang="ja-JP" altLang="en-US" dirty="0"/>
              <a:t>生命の痕跡を見つけた！といって世界中を巻き込む大論争になったものが、実は隕石に入り込んだ地球の植物の花粉だったなど、</a:t>
            </a:r>
            <a:endParaRPr kumimoji="1" lang="en-US" altLang="ja-JP" dirty="0"/>
          </a:p>
          <a:p>
            <a:r>
              <a:rPr kumimoji="1" lang="ja-JP" altLang="en-US" dirty="0"/>
              <a:t>私たち隕石学者は、この種の研究に対して多くの苦い経験をしてきました。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6</a:t>
            </a:fld>
            <a:endParaRPr kumimoji="1" lang="ja-JP" altLang="en-US"/>
          </a:p>
        </p:txBody>
      </p:sp>
    </p:spTree>
    <p:extLst>
      <p:ext uri="{BB962C8B-B14F-4D97-AF65-F5344CB8AC3E}">
        <p14:creationId xmlns:p14="http://schemas.microsoft.com/office/powerpoint/2010/main" val="2506028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t>しかし、このような大きなプロジェクトの目標に掲げてしまっていますので、どうしてもこの中から生命の原材料を探さなければなりません。</a:t>
            </a:r>
            <a:endParaRPr kumimoji="1" lang="en-US" altLang="ja-JP" dirty="0"/>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dirty="0"/>
              <a:t>今回のリュウグウ試料は、豊かな生命を育む地球による汚染が最も少ない、千載一遇のチャンスでもあります。</a:t>
            </a:r>
            <a:endParaRPr kumimoji="1" lang="en-US" altLang="ja-JP" dirty="0"/>
          </a:p>
          <a:p>
            <a:endParaRPr kumimoji="1" lang="en-US" altLang="ja-JP" dirty="0"/>
          </a:p>
          <a:p>
            <a:r>
              <a:rPr kumimoji="1" lang="ja-JP" altLang="en-US" dirty="0"/>
              <a:t>私たちは、同位体顕微鏡という装置で、同位体をイメージングすることにしました。</a:t>
            </a:r>
            <a:endParaRPr kumimoji="1" lang="en-US" altLang="ja-JP" dirty="0"/>
          </a:p>
          <a:p>
            <a:r>
              <a:rPr kumimoji="1" lang="ja-JP" altLang="en-US" dirty="0"/>
              <a:t>同位体顕微鏡の詳細はホームページをご覧下さい。</a:t>
            </a:r>
            <a:endParaRPr kumimoji="1" lang="en-US" altLang="ja-JP" dirty="0"/>
          </a:p>
          <a:p>
            <a:r>
              <a:rPr kumimoji="1" lang="ja-JP" altLang="en-US" dirty="0"/>
              <a:t>（クリック）</a:t>
            </a:r>
            <a:endParaRPr kumimoji="1" lang="en-US" altLang="ja-JP" dirty="0"/>
          </a:p>
          <a:p>
            <a:r>
              <a:rPr kumimoji="1" lang="ja-JP" altLang="en-US" dirty="0"/>
              <a:t>生命といえば炭素、ということで、まず、こちらの領域を分析しました。</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7</a:t>
            </a:fld>
            <a:endParaRPr kumimoji="1" lang="ja-JP" altLang="en-US"/>
          </a:p>
        </p:txBody>
      </p:sp>
    </p:spTree>
    <p:extLst>
      <p:ext uri="{BB962C8B-B14F-4D97-AF65-F5344CB8AC3E}">
        <p14:creationId xmlns:p14="http://schemas.microsoft.com/office/powerpoint/2010/main" val="130539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こちらは、炭素</a:t>
            </a:r>
            <a:r>
              <a:rPr kumimoji="1" lang="en-US" altLang="ja-JP" dirty="0"/>
              <a:t>12C</a:t>
            </a:r>
            <a:r>
              <a:rPr kumimoji="1" lang="ja-JP" altLang="en-US" dirty="0"/>
              <a:t>の同位体イメージです。</a:t>
            </a:r>
            <a:endParaRPr kumimoji="1" lang="en-US" altLang="ja-JP" dirty="0"/>
          </a:p>
          <a:p>
            <a:r>
              <a:rPr kumimoji="1" lang="ja-JP" altLang="en-US" dirty="0"/>
              <a:t>この領域では、１００ミクロンずつ動かして、合計２５面のイメージを取得しました。</a:t>
            </a:r>
            <a:endParaRPr kumimoji="1" lang="en-US" altLang="ja-JP" dirty="0"/>
          </a:p>
          <a:p>
            <a:r>
              <a:rPr kumimoji="1" lang="ja-JP" altLang="en-US" dirty="0"/>
              <a:t>白いほど炭素の</a:t>
            </a:r>
            <a:r>
              <a:rPr kumimoji="1" lang="en-US" altLang="ja-JP" dirty="0"/>
              <a:t>12C</a:t>
            </a:r>
            <a:r>
              <a:rPr kumimoji="1" lang="ja-JP" altLang="en-US" dirty="0"/>
              <a:t>が多いことを示します。</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8</a:t>
            </a:fld>
            <a:endParaRPr kumimoji="1" lang="ja-JP" altLang="en-US"/>
          </a:p>
        </p:txBody>
      </p:sp>
    </p:spTree>
    <p:extLst>
      <p:ext uri="{BB962C8B-B14F-4D97-AF65-F5344CB8AC3E}">
        <p14:creationId xmlns:p14="http://schemas.microsoft.com/office/powerpoint/2010/main" val="1039014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こちらは同じ場所の電子顕微鏡写真です。</a:t>
            </a:r>
            <a:endParaRPr kumimoji="1" lang="en-US" altLang="ja-JP" dirty="0"/>
          </a:p>
          <a:p>
            <a:r>
              <a:rPr kumimoji="1" lang="ja-JP" altLang="en-US" dirty="0"/>
              <a:t>スケールは１００ミクロンです。</a:t>
            </a:r>
            <a:endParaRPr kumimoji="1" lang="en-US" altLang="ja-JP" dirty="0"/>
          </a:p>
          <a:p>
            <a:r>
              <a:rPr kumimoji="1" lang="ja-JP" altLang="en-US" dirty="0"/>
              <a:t>この試料は、高精度分析のために樹脂に埋めて研磨していますので、試料の外側や割れ目に入り込んだ樹脂から、炭素がたくさん出ているのが分かります。</a:t>
            </a:r>
            <a:endParaRPr kumimoji="1" lang="en-US" altLang="ja-JP" dirty="0"/>
          </a:p>
          <a:p>
            <a:r>
              <a:rPr kumimoji="1" lang="en-US" altLang="ja-JP" dirty="0"/>
              <a:t>12C</a:t>
            </a:r>
            <a:r>
              <a:rPr kumimoji="1" lang="ja-JP" altLang="en-US" dirty="0"/>
              <a:t>だけだと、地球のコンタミかどうかわからないので、</a:t>
            </a:r>
          </a:p>
        </p:txBody>
      </p:sp>
      <p:sp>
        <p:nvSpPr>
          <p:cNvPr id="4" name="スライド番号プレースホルダー 3"/>
          <p:cNvSpPr>
            <a:spLocks noGrp="1"/>
          </p:cNvSpPr>
          <p:nvPr>
            <p:ph type="sldNum" sz="quarter" idx="5"/>
          </p:nvPr>
        </p:nvSpPr>
        <p:spPr/>
        <p:txBody>
          <a:bodyPr/>
          <a:lstStyle/>
          <a:p>
            <a:fld id="{0BA1D2A2-CAB0-4147-B9D4-FEC33C9C505E}" type="slidenum">
              <a:rPr kumimoji="1" lang="ja-JP" altLang="en-US" smtClean="0"/>
              <a:t>9</a:t>
            </a:fld>
            <a:endParaRPr kumimoji="1" lang="ja-JP" altLang="en-US"/>
          </a:p>
        </p:txBody>
      </p:sp>
    </p:spTree>
    <p:extLst>
      <p:ext uri="{BB962C8B-B14F-4D97-AF65-F5344CB8AC3E}">
        <p14:creationId xmlns:p14="http://schemas.microsoft.com/office/powerpoint/2010/main" val="3808231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07D604-CDAC-4135-9649-67E847A41E8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EDBF1D4-9566-41D9-9C93-85384CE04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FAE8CB6-DB9D-4793-A53B-C468F8F2D2F4}"/>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5" name="フッター プレースホルダー 4">
            <a:extLst>
              <a:ext uri="{FF2B5EF4-FFF2-40B4-BE49-F238E27FC236}">
                <a16:creationId xmlns:a16="http://schemas.microsoft.com/office/drawing/2014/main" id="{3748930E-D4B4-4070-9681-C679B63224C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B77FFAC-8F39-496C-BC93-06A3A7C818F4}"/>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3522744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B5CF9A-EEBE-4FFA-A903-EDFB478D588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847F0EC-0B6C-4107-B12A-A9685779B92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B12DCE8-7A72-46F4-80CA-2EB6EFF1F3C5}"/>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5" name="フッター プレースホルダー 4">
            <a:extLst>
              <a:ext uri="{FF2B5EF4-FFF2-40B4-BE49-F238E27FC236}">
                <a16:creationId xmlns:a16="http://schemas.microsoft.com/office/drawing/2014/main" id="{004A4C0E-3CCE-4ACD-B4FE-0995BC5B70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8675E0-FACD-4074-90AB-825AD96A762A}"/>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428468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75E4FC7-68C4-443E-B36D-3F666C1E47C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3A2E18-4762-4D69-B7EC-521324E47618}"/>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416644-56A6-4882-9ADD-B5F681B4769F}"/>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5" name="フッター プレースホルダー 4">
            <a:extLst>
              <a:ext uri="{FF2B5EF4-FFF2-40B4-BE49-F238E27FC236}">
                <a16:creationId xmlns:a16="http://schemas.microsoft.com/office/drawing/2014/main" id="{FFAB0BD7-2366-40F4-8603-26D46E85013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77543FB-16DA-4956-9843-9F7B1EAE2035}"/>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397093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ACAEBE-3C99-472F-B5CB-726CEFBD2649}"/>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1B7C53-AF0B-4ABD-9133-3C03154B4BB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6329276-6574-497C-89A0-344AA8DAB78D}"/>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5" name="フッター プレースホルダー 4">
            <a:extLst>
              <a:ext uri="{FF2B5EF4-FFF2-40B4-BE49-F238E27FC236}">
                <a16:creationId xmlns:a16="http://schemas.microsoft.com/office/drawing/2014/main" id="{FFEB5CCF-4EB8-4B6D-ADBC-D97F9F0F39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821F99-83EF-4E48-B9A7-83DE855571BA}"/>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348823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5976EC-F17F-427E-AD9E-D54B7F3C45F9}"/>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6D88B7-43B9-4609-8347-52DEA3B3B0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2C26FB5-484A-45F5-9CBB-0930806BABFC}"/>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5" name="フッター プレースホルダー 4">
            <a:extLst>
              <a:ext uri="{FF2B5EF4-FFF2-40B4-BE49-F238E27FC236}">
                <a16:creationId xmlns:a16="http://schemas.microsoft.com/office/drawing/2014/main" id="{2B3D0777-CF02-4E75-B2F1-A73F6A98899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E62D35C-AF1A-48C8-AB98-44866BA41F94}"/>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947151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F90750-0877-49B1-B7E2-C0559856F14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355A4D8-D1FA-45F1-A637-1D7122230BE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84DD6A5-790D-4FA8-B744-8EC01D640F5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242B1B1-197A-419A-824C-FA39659F0EB8}"/>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6" name="フッター プレースホルダー 5">
            <a:extLst>
              <a:ext uri="{FF2B5EF4-FFF2-40B4-BE49-F238E27FC236}">
                <a16:creationId xmlns:a16="http://schemas.microsoft.com/office/drawing/2014/main" id="{04EA1CA7-502F-485A-9BEF-BFB61BF0FBD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FC83DF6-7CDD-4E01-97B6-E1016548840C}"/>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0171655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37F05E-104A-4908-9FEF-55B69563B70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77C8EC6-D66C-4686-95BE-E291C13F0B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80F2C06-CE61-48B0-AD58-CBE039ACCDDD}"/>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20DC272-86F6-4035-B5BD-232FEF8902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5053239-BA9C-46D1-BF00-30B673F01FD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551EBF2-100B-423A-9036-EEDD008175C0}"/>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8" name="フッター プレースホルダー 7">
            <a:extLst>
              <a:ext uri="{FF2B5EF4-FFF2-40B4-BE49-F238E27FC236}">
                <a16:creationId xmlns:a16="http://schemas.microsoft.com/office/drawing/2014/main" id="{B15CBC14-44AE-4B63-8BD6-09D26141B94B}"/>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C030EB97-C68D-4D51-B288-AE3858A43100}"/>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88766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5DEA8A4-3F4C-4DE1-9B21-572B872C8C9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A4657C6-E465-41A1-8414-6B39B4B598CF}"/>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4" name="フッター プレースホルダー 3">
            <a:extLst>
              <a:ext uri="{FF2B5EF4-FFF2-40B4-BE49-F238E27FC236}">
                <a16:creationId xmlns:a16="http://schemas.microsoft.com/office/drawing/2014/main" id="{D24220FB-1139-4C16-8C0D-E10C1E8EAE9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9E23808-5648-4E36-8EA3-8383E6C36BD6}"/>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795317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216C46B-60A1-4E0B-9060-FD60376D8532}"/>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3" name="フッター プレースホルダー 2">
            <a:extLst>
              <a:ext uri="{FF2B5EF4-FFF2-40B4-BE49-F238E27FC236}">
                <a16:creationId xmlns:a16="http://schemas.microsoft.com/office/drawing/2014/main" id="{5A813FD9-EFCF-45F0-8A07-4C6B3387980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D12CEAE-6E72-4E2B-9C73-3D43D0CC15DE}"/>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1029508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5AEC27-F605-436B-9A59-E364EF21EA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866B4D-8612-4CA9-A691-AEEE58ECE8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E45DD9F-06C3-42BB-8E46-A3D55AC8C3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D0A8A6E-8672-42CE-94B0-7516F1699C59}"/>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6" name="フッター プレースホルダー 5">
            <a:extLst>
              <a:ext uri="{FF2B5EF4-FFF2-40B4-BE49-F238E27FC236}">
                <a16:creationId xmlns:a16="http://schemas.microsoft.com/office/drawing/2014/main" id="{1B2D6A52-C246-4A98-92BB-946ADBC6CFD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FE2F8CA-31B8-4C74-892F-0DD22FE5067E}"/>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516640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182255-BE12-4F07-B502-C064FC23F09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0F96DBD4-8657-432D-9CE7-7C2591A943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9AAE06-ED09-4D18-8C77-6C47845FCF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768D6C0-5F53-4D47-88C2-26113156F4F8}"/>
              </a:ext>
            </a:extLst>
          </p:cNvPr>
          <p:cNvSpPr>
            <a:spLocks noGrp="1"/>
          </p:cNvSpPr>
          <p:nvPr>
            <p:ph type="dt" sz="half" idx="10"/>
          </p:nvPr>
        </p:nvSpPr>
        <p:spPr/>
        <p:txBody>
          <a:bodyPr/>
          <a:lstStyle/>
          <a:p>
            <a:fld id="{C492ED0A-0343-45D5-A2F0-492B14AE804E}" type="datetimeFigureOut">
              <a:rPr kumimoji="1" lang="ja-JP" altLang="en-US" smtClean="0"/>
              <a:t>2022/5/27</a:t>
            </a:fld>
            <a:endParaRPr kumimoji="1" lang="ja-JP" altLang="en-US"/>
          </a:p>
        </p:txBody>
      </p:sp>
      <p:sp>
        <p:nvSpPr>
          <p:cNvPr id="6" name="フッター プレースホルダー 5">
            <a:extLst>
              <a:ext uri="{FF2B5EF4-FFF2-40B4-BE49-F238E27FC236}">
                <a16:creationId xmlns:a16="http://schemas.microsoft.com/office/drawing/2014/main" id="{BCEF9EEC-01CE-4F35-A252-513E0DF22FF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62A808-82F0-4AC4-9F09-6F54DDE3F612}"/>
              </a:ext>
            </a:extLst>
          </p:cNvPr>
          <p:cNvSpPr>
            <a:spLocks noGrp="1"/>
          </p:cNvSpPr>
          <p:nvPr>
            <p:ph type="sldNum" sz="quarter" idx="12"/>
          </p:nvPr>
        </p:nvSpPr>
        <p:spPr/>
        <p:txBody>
          <a:body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1779113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C9A560A-D9DF-40B7-AF46-6A4CD40209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B26AC3A-00CF-49D1-B3E8-5E211E758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C085B5-FCAD-4EDD-B5E0-704668DDE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2ED0A-0343-45D5-A2F0-492B14AE804E}" type="datetimeFigureOut">
              <a:rPr kumimoji="1" lang="ja-JP" altLang="en-US" smtClean="0"/>
              <a:t>2022/5/27</a:t>
            </a:fld>
            <a:endParaRPr kumimoji="1" lang="ja-JP" altLang="en-US"/>
          </a:p>
        </p:txBody>
      </p:sp>
      <p:sp>
        <p:nvSpPr>
          <p:cNvPr id="5" name="フッター プレースホルダー 4">
            <a:extLst>
              <a:ext uri="{FF2B5EF4-FFF2-40B4-BE49-F238E27FC236}">
                <a16:creationId xmlns:a16="http://schemas.microsoft.com/office/drawing/2014/main" id="{A4930504-0C52-421A-8699-8216DABD6C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F6E2BF75-5ABE-44C6-8C27-931261964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843F59-5855-4923-B959-BBFAAF93B825}" type="slidenum">
              <a:rPr kumimoji="1" lang="ja-JP" altLang="en-US" smtClean="0"/>
              <a:t>‹#›</a:t>
            </a:fld>
            <a:endParaRPr kumimoji="1" lang="ja-JP" altLang="en-US"/>
          </a:p>
        </p:txBody>
      </p:sp>
    </p:spTree>
    <p:extLst>
      <p:ext uri="{BB962C8B-B14F-4D97-AF65-F5344CB8AC3E}">
        <p14:creationId xmlns:p14="http://schemas.microsoft.com/office/powerpoint/2010/main" val="2348227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18" Type="http://schemas.openxmlformats.org/officeDocument/2006/relationships/image" Target="../media/image20.jpeg"/><Relationship Id="rId3" Type="http://schemas.openxmlformats.org/officeDocument/2006/relationships/notesSlide" Target="../notesSlides/notesSlide11.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8.wmf"/><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vmlDrawing" Target="../drawings/vmlDrawing1.v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wmf"/><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18" Type="http://schemas.openxmlformats.org/officeDocument/2006/relationships/image" Target="../media/image20.jpeg"/><Relationship Id="rId3" Type="http://schemas.openxmlformats.org/officeDocument/2006/relationships/notesSlide" Target="../notesSlides/notesSlide12.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18.wmf"/><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vmlDrawing" Target="../drawings/vmlDrawing2.v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wmf"/><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0.wmf"/><Relationship Id="rId3" Type="http://schemas.openxmlformats.org/officeDocument/2006/relationships/notesSlide" Target="../notesSlides/notesSlide20.xml"/><Relationship Id="rId7" Type="http://schemas.openxmlformats.org/officeDocument/2006/relationships/image" Target="../media/image33.png"/><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5.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5.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33.png"/><Relationship Id="rId5" Type="http://schemas.openxmlformats.org/officeDocument/2006/relationships/image" Target="../media/image39.png"/><Relationship Id="rId10" Type="http://schemas.openxmlformats.org/officeDocument/2006/relationships/image" Target="../media/image27.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a:extLst>
              <a:ext uri="{FF2B5EF4-FFF2-40B4-BE49-F238E27FC236}">
                <a16:creationId xmlns:a16="http://schemas.microsoft.com/office/drawing/2014/main" id="{FC29E228-F2AC-43F0-841B-46E2E68B60FE}"/>
              </a:ext>
            </a:extLst>
          </p:cNvPr>
          <p:cNvSpPr/>
          <p:nvPr/>
        </p:nvSpPr>
        <p:spPr>
          <a:xfrm>
            <a:off x="0" y="2796588"/>
            <a:ext cx="12192000" cy="40614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座る, 食品, レンガ が含まれている画像&#10;&#10;自動的に生成された説明">
            <a:extLst>
              <a:ext uri="{FF2B5EF4-FFF2-40B4-BE49-F238E27FC236}">
                <a16:creationId xmlns:a16="http://schemas.microsoft.com/office/drawing/2014/main" id="{6EAD8B3D-2BD6-4389-A6B0-7256C118F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6844" y="3047495"/>
            <a:ext cx="3559622" cy="3559622"/>
          </a:xfrm>
          <a:prstGeom prst="rect">
            <a:avLst/>
          </a:prstGeom>
        </p:spPr>
      </p:pic>
      <p:sp>
        <p:nvSpPr>
          <p:cNvPr id="2" name="タイトル 1">
            <a:extLst>
              <a:ext uri="{FF2B5EF4-FFF2-40B4-BE49-F238E27FC236}">
                <a16:creationId xmlns:a16="http://schemas.microsoft.com/office/drawing/2014/main" id="{C9996521-9581-4E5B-81A6-B83A9B498D2C}"/>
              </a:ext>
            </a:extLst>
          </p:cNvPr>
          <p:cNvSpPr>
            <a:spLocks noGrp="1"/>
          </p:cNvSpPr>
          <p:nvPr>
            <p:ph type="ctrTitle"/>
          </p:nvPr>
        </p:nvSpPr>
        <p:spPr>
          <a:xfrm>
            <a:off x="701307" y="170949"/>
            <a:ext cx="10789386" cy="1561514"/>
          </a:xfrm>
        </p:spPr>
        <p:txBody>
          <a:bodyPr anchor="ctr">
            <a:noAutofit/>
          </a:bodyPr>
          <a:lstStyle/>
          <a:p>
            <a:pPr>
              <a:lnSpc>
                <a:spcPct val="100000"/>
              </a:lnSpc>
            </a:pPr>
            <a:r>
              <a:rPr kumimoji="1" lang="ja-JP" altLang="en-US" sz="4800" dirty="0">
                <a:latin typeface="HGP創英角ｺﾞｼｯｸUB" panose="020B0900000000000000" pitchFamily="50" charset="-128"/>
                <a:ea typeface="HGP創英角ｺﾞｼｯｸUB" panose="020B0900000000000000" pitchFamily="50" charset="-128"/>
              </a:rPr>
              <a:t>小惑星リュウグウ試料から見つかった</a:t>
            </a:r>
            <a:br>
              <a:rPr kumimoji="1" lang="en-US" altLang="ja-JP" sz="4800" dirty="0">
                <a:latin typeface="HGP創英角ｺﾞｼｯｸUB" panose="020B0900000000000000" pitchFamily="50" charset="-128"/>
                <a:ea typeface="HGP創英角ｺﾞｼｯｸUB" panose="020B0900000000000000" pitchFamily="50" charset="-128"/>
              </a:rPr>
            </a:br>
            <a:r>
              <a:rPr kumimoji="1" lang="ja-JP" altLang="en-US" sz="4800" dirty="0">
                <a:latin typeface="HGP創英角ｺﾞｼｯｸUB" panose="020B0900000000000000" pitchFamily="50" charset="-128"/>
                <a:ea typeface="HGP創英角ｺﾞｼｯｸUB" panose="020B0900000000000000" pitchFamily="50" charset="-128"/>
              </a:rPr>
              <a:t>特異的な炭素質物質と同位元素分布</a:t>
            </a:r>
          </a:p>
        </p:txBody>
      </p:sp>
      <p:sp>
        <p:nvSpPr>
          <p:cNvPr id="7" name="テキスト ボックス 6">
            <a:extLst>
              <a:ext uri="{FF2B5EF4-FFF2-40B4-BE49-F238E27FC236}">
                <a16:creationId xmlns:a16="http://schemas.microsoft.com/office/drawing/2014/main" id="{ACEE3DBD-46CE-492E-A41C-FC15C22FB85E}"/>
              </a:ext>
            </a:extLst>
          </p:cNvPr>
          <p:cNvSpPr txBox="1"/>
          <p:nvPr/>
        </p:nvSpPr>
        <p:spPr>
          <a:xfrm>
            <a:off x="1341253" y="1665705"/>
            <a:ext cx="9509494" cy="1077218"/>
          </a:xfrm>
          <a:prstGeom prst="rect">
            <a:avLst/>
          </a:prstGeom>
          <a:noFill/>
        </p:spPr>
        <p:txBody>
          <a:bodyPr wrap="square" rtlCol="0">
            <a:spAutoFit/>
          </a:bodyPr>
          <a:lstStyle/>
          <a:p>
            <a:pPr algn="ctr"/>
            <a:r>
              <a:rPr kumimoji="1" lang="en-US" altLang="ja-JP" sz="3200" dirty="0">
                <a:latin typeface="HGP創英角ｺﾞｼｯｸUB" panose="020B0900000000000000" pitchFamily="50" charset="-128"/>
                <a:ea typeface="HGP創英角ｺﾞｼｯｸUB" panose="020B0900000000000000" pitchFamily="50" charset="-128"/>
              </a:rPr>
              <a:t>Isotope distributions and anomalous materials</a:t>
            </a:r>
          </a:p>
          <a:p>
            <a:pPr algn="ctr"/>
            <a:r>
              <a:rPr kumimoji="1" lang="en-US" altLang="ja-JP" sz="3200" dirty="0">
                <a:latin typeface="HGP創英角ｺﾞｼｯｸUB" panose="020B0900000000000000" pitchFamily="50" charset="-128"/>
                <a:ea typeface="HGP創英角ｺﾞｼｯｸUB" panose="020B0900000000000000" pitchFamily="50" charset="-128"/>
              </a:rPr>
              <a:t>in return samples from the asteroid Ryugu</a:t>
            </a:r>
            <a:endParaRPr kumimoji="1" lang="ja-JP" altLang="en-US" sz="3200" dirty="0">
              <a:latin typeface="HGP創英角ｺﾞｼｯｸUB" panose="020B0900000000000000" pitchFamily="50" charset="-128"/>
              <a:ea typeface="HGP創英角ｺﾞｼｯｸUB" panose="020B0900000000000000" pitchFamily="50" charset="-128"/>
            </a:endParaRPr>
          </a:p>
        </p:txBody>
      </p:sp>
      <p:pic>
        <p:nvPicPr>
          <p:cNvPr id="9" name="図 8" descr="屋外, 雪, 作品, 覆い が含まれている画像&#10;&#10;自動的に生成された説明">
            <a:extLst>
              <a:ext uri="{FF2B5EF4-FFF2-40B4-BE49-F238E27FC236}">
                <a16:creationId xmlns:a16="http://schemas.microsoft.com/office/drawing/2014/main" id="{88B57647-9BC0-409D-A8D8-06AEDDD78BF3}"/>
              </a:ext>
            </a:extLst>
          </p:cNvPr>
          <p:cNvPicPr>
            <a:picLocks noChangeAspect="1"/>
          </p:cNvPicPr>
          <p:nvPr/>
        </p:nvPicPr>
        <p:blipFill rotWithShape="1">
          <a:blip r:embed="rId4">
            <a:extLst>
              <a:ext uri="{28A0092B-C50C-407E-A947-70E740481C1C}">
                <a14:useLocalDpi xmlns:a14="http://schemas.microsoft.com/office/drawing/2010/main" val="0"/>
              </a:ext>
            </a:extLst>
          </a:blip>
          <a:srcRect l="7857" r="3496"/>
          <a:stretch/>
        </p:blipFill>
        <p:spPr>
          <a:xfrm>
            <a:off x="232886" y="3042602"/>
            <a:ext cx="3888442" cy="3557357"/>
          </a:xfrm>
          <a:prstGeom prst="rect">
            <a:avLst/>
          </a:prstGeom>
        </p:spPr>
      </p:pic>
      <p:pic>
        <p:nvPicPr>
          <p:cNvPr id="15" name="図 1">
            <a:extLst>
              <a:ext uri="{FF2B5EF4-FFF2-40B4-BE49-F238E27FC236}">
                <a16:creationId xmlns:a16="http://schemas.microsoft.com/office/drawing/2014/main" id="{E46C0C00-CE13-4D86-A65B-830608BA5BED}"/>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4354214" y="2796589"/>
            <a:ext cx="4208216" cy="4060971"/>
          </a:xfrm>
          <a:prstGeom prst="rect">
            <a:avLst/>
          </a:prstGeom>
          <a:noFill/>
          <a:ln>
            <a:noFill/>
          </a:ln>
          <a:extLst>
            <a:ext uri="{53640926-AAD7-44D8-BBD7-CCE9431645EC}">
              <a14:shadowObscured xmlns:a14="http://schemas.microsoft.com/office/drawing/2010/main"/>
            </a:ext>
          </a:extLst>
        </p:spPr>
      </p:pic>
      <p:sp>
        <p:nvSpPr>
          <p:cNvPr id="3" name="正方形/長方形 2">
            <a:extLst>
              <a:ext uri="{FF2B5EF4-FFF2-40B4-BE49-F238E27FC236}">
                <a16:creationId xmlns:a16="http://schemas.microsoft.com/office/drawing/2014/main" id="{3A2304D6-06E4-48B2-8335-FE9F1A210337}"/>
              </a:ext>
            </a:extLst>
          </p:cNvPr>
          <p:cNvSpPr/>
          <p:nvPr/>
        </p:nvSpPr>
        <p:spPr>
          <a:xfrm>
            <a:off x="7135091" y="6373091"/>
            <a:ext cx="1426219" cy="484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Oval 15">
            <a:extLst>
              <a:ext uri="{FF2B5EF4-FFF2-40B4-BE49-F238E27FC236}">
                <a16:creationId xmlns:a16="http://schemas.microsoft.com/office/drawing/2014/main" id="{FF84A71A-3D63-4052-AE35-31D65CA3D7C0}"/>
              </a:ext>
            </a:extLst>
          </p:cNvPr>
          <p:cNvSpPr>
            <a:spLocks noChangeArrowheads="1"/>
          </p:cNvSpPr>
          <p:nvPr/>
        </p:nvSpPr>
        <p:spPr bwMode="auto">
          <a:xfrm>
            <a:off x="4871504" y="3363241"/>
            <a:ext cx="2958603" cy="2958606"/>
          </a:xfrm>
          <a:prstGeom prst="ellipse">
            <a:avLst/>
          </a:prstGeom>
          <a:noFill/>
          <a:ln w="38100">
            <a:solidFill>
              <a:schemeClr val="bg1"/>
            </a:solidFill>
            <a:prstDash val="dash"/>
            <a:round/>
            <a:headEnd/>
            <a:tailEnd/>
          </a:ln>
          <a:extLst>
            <a:ext uri="{909E8E84-426E-40DD-AFC4-6F175D3DCCD1}">
              <a14:hiddenFill xmlns:a14="http://schemas.microsoft.com/office/drawing/2010/main">
                <a:solidFill>
                  <a:srgbClr val="FFFFFF"/>
                </a:solidFill>
              </a14:hiddenFill>
            </a:ext>
          </a:extLst>
        </p:spPr>
        <p:txBody>
          <a:bodyPr rot="0" vert="horz" wrap="square" lIns="41790" tIns="5001" rIns="41790" bIns="5001" anchor="t" anchorCtr="0" upright="1">
            <a:noAutofit/>
          </a:bodyPr>
          <a:lstStyle/>
          <a:p>
            <a:endParaRPr lang="en-US" sz="1013">
              <a:solidFill>
                <a:srgbClr val="0000FF"/>
              </a:solidFill>
            </a:endParaRPr>
          </a:p>
        </p:txBody>
      </p:sp>
      <p:sp>
        <p:nvSpPr>
          <p:cNvPr id="20" name="テキスト ボックス 19">
            <a:extLst>
              <a:ext uri="{FF2B5EF4-FFF2-40B4-BE49-F238E27FC236}">
                <a16:creationId xmlns:a16="http://schemas.microsoft.com/office/drawing/2014/main" id="{17752E39-2D0C-40EF-B760-B25900805576}"/>
              </a:ext>
            </a:extLst>
          </p:cNvPr>
          <p:cNvSpPr txBox="1"/>
          <p:nvPr/>
        </p:nvSpPr>
        <p:spPr>
          <a:xfrm>
            <a:off x="5169881" y="2799772"/>
            <a:ext cx="2505814" cy="461665"/>
          </a:xfrm>
          <a:prstGeom prst="rect">
            <a:avLst/>
          </a:prstGeom>
          <a:solidFill>
            <a:srgbClr val="0000FF"/>
          </a:solidFill>
        </p:spPr>
        <p:txBody>
          <a:bodyPr wrap="none" rtlCol="0" anchor="ctr">
            <a:spAutoFit/>
          </a:bodyPr>
          <a:lstStyle/>
          <a:p>
            <a:r>
              <a:rPr lang="en-US" altLang="ja-JP" sz="2400" b="1" baseline="30000" dirty="0">
                <a:solidFill>
                  <a:schemeClr val="bg1"/>
                </a:solidFill>
              </a:rPr>
              <a:t>15</a:t>
            </a:r>
            <a:r>
              <a:rPr lang="en-US" altLang="ja-JP" sz="2400" b="1" dirty="0">
                <a:solidFill>
                  <a:schemeClr val="bg1"/>
                </a:solidFill>
              </a:rPr>
              <a:t>N</a:t>
            </a:r>
            <a:r>
              <a:rPr lang="ja-JP" altLang="en-US" sz="2400" b="1" dirty="0">
                <a:solidFill>
                  <a:schemeClr val="bg1"/>
                </a:solidFill>
              </a:rPr>
              <a:t>に富む有機物</a:t>
            </a:r>
            <a:endParaRPr kumimoji="1" lang="ja-JP" altLang="en-US" sz="2400" b="1" dirty="0">
              <a:solidFill>
                <a:schemeClr val="bg1"/>
              </a:solidFill>
            </a:endParaRPr>
          </a:p>
        </p:txBody>
      </p:sp>
      <p:sp>
        <p:nvSpPr>
          <p:cNvPr id="26" name="テキスト ボックス 25">
            <a:extLst>
              <a:ext uri="{FF2B5EF4-FFF2-40B4-BE49-F238E27FC236}">
                <a16:creationId xmlns:a16="http://schemas.microsoft.com/office/drawing/2014/main" id="{0D936954-7F4D-4F14-8D78-CC93873D76A5}"/>
              </a:ext>
            </a:extLst>
          </p:cNvPr>
          <p:cNvSpPr txBox="1"/>
          <p:nvPr/>
        </p:nvSpPr>
        <p:spPr>
          <a:xfrm>
            <a:off x="1190784" y="6253778"/>
            <a:ext cx="2031325" cy="338554"/>
          </a:xfrm>
          <a:prstGeom prst="rect">
            <a:avLst/>
          </a:prstGeom>
          <a:noFill/>
        </p:spPr>
        <p:txBody>
          <a:bodyPr wrap="none" rtlCol="0">
            <a:spAutoFit/>
          </a:bodyPr>
          <a:lstStyle/>
          <a:p>
            <a:r>
              <a:rPr lang="ja-JP" altLang="en-US" sz="1600" b="1" dirty="0"/>
              <a:t>はやぶさ２帰還試料</a:t>
            </a:r>
            <a:endParaRPr kumimoji="1" lang="ja-JP" altLang="en-US" sz="1600" b="1" dirty="0"/>
          </a:p>
        </p:txBody>
      </p:sp>
      <p:sp>
        <p:nvSpPr>
          <p:cNvPr id="28" name="テキスト ボックス 27">
            <a:extLst>
              <a:ext uri="{FF2B5EF4-FFF2-40B4-BE49-F238E27FC236}">
                <a16:creationId xmlns:a16="http://schemas.microsoft.com/office/drawing/2014/main" id="{47F8A15C-852E-40C1-AA1A-1027D347B89B}"/>
              </a:ext>
            </a:extLst>
          </p:cNvPr>
          <p:cNvSpPr txBox="1"/>
          <p:nvPr/>
        </p:nvSpPr>
        <p:spPr>
          <a:xfrm>
            <a:off x="9540353" y="6253778"/>
            <a:ext cx="1826141" cy="338554"/>
          </a:xfrm>
          <a:prstGeom prst="rect">
            <a:avLst/>
          </a:prstGeom>
          <a:noFill/>
        </p:spPr>
        <p:txBody>
          <a:bodyPr wrap="none" rtlCol="0">
            <a:spAutoFit/>
          </a:bodyPr>
          <a:lstStyle/>
          <a:p>
            <a:r>
              <a:rPr lang="ja-JP" altLang="en-US" sz="1600" b="1" dirty="0">
                <a:solidFill>
                  <a:schemeClr val="bg1"/>
                </a:solidFill>
              </a:rPr>
              <a:t>小惑星リュウグウ</a:t>
            </a:r>
            <a:endParaRPr kumimoji="1" lang="ja-JP" altLang="en-US" sz="1600" b="1" dirty="0">
              <a:solidFill>
                <a:schemeClr val="bg1"/>
              </a:solidFill>
            </a:endParaRPr>
          </a:p>
        </p:txBody>
      </p:sp>
      <p:sp>
        <p:nvSpPr>
          <p:cNvPr id="12" name="テキスト ボックス 25">
            <a:extLst>
              <a:ext uri="{FF2B5EF4-FFF2-40B4-BE49-F238E27FC236}">
                <a16:creationId xmlns:a16="http://schemas.microsoft.com/office/drawing/2014/main" id="{D2282791-25EF-4772-9DF8-B69688E7D1C6}"/>
              </a:ext>
            </a:extLst>
          </p:cNvPr>
          <p:cNvSpPr txBox="1"/>
          <p:nvPr/>
        </p:nvSpPr>
        <p:spPr>
          <a:xfrm>
            <a:off x="7594496" y="6508375"/>
            <a:ext cx="530594" cy="276999"/>
          </a:xfrm>
          <a:prstGeom prst="rect">
            <a:avLst/>
          </a:prstGeom>
          <a:noFill/>
        </p:spPr>
        <p:txBody>
          <a:bodyPr wrap="none" lIns="0" tIns="0" rIns="0" bIns="0" rtlCol="0">
            <a:spAutoFit/>
          </a:bodyPr>
          <a:lstStyle/>
          <a:p>
            <a:r>
              <a:rPr lang="en-US" altLang="ja-JP" b="1" dirty="0">
                <a:latin typeface="Arial" panose="020B0604020202020204" pitchFamily="34" charset="0"/>
                <a:cs typeface="Arial" panose="020B0604020202020204" pitchFamily="34" charset="0"/>
              </a:rPr>
              <a:t>5 µm</a:t>
            </a:r>
            <a:endParaRPr lang="ja-JP" altLang="en-US" b="1" dirty="0">
              <a:latin typeface="Arial" panose="020B0604020202020204" pitchFamily="34" charset="0"/>
              <a:cs typeface="Arial" panose="020B0604020202020204" pitchFamily="34" charset="0"/>
            </a:endParaRPr>
          </a:p>
        </p:txBody>
      </p:sp>
      <p:cxnSp>
        <p:nvCxnSpPr>
          <p:cNvPr id="13" name="AutoShape 16">
            <a:extLst>
              <a:ext uri="{FF2B5EF4-FFF2-40B4-BE49-F238E27FC236}">
                <a16:creationId xmlns:a16="http://schemas.microsoft.com/office/drawing/2014/main" id="{944BBC44-6F61-4C85-B802-26E94F1C50DB}"/>
              </a:ext>
            </a:extLst>
          </p:cNvPr>
          <p:cNvCxnSpPr>
            <a:cxnSpLocks noChangeShapeType="1"/>
          </p:cNvCxnSpPr>
          <p:nvPr/>
        </p:nvCxnSpPr>
        <p:spPr bwMode="auto">
          <a:xfrm>
            <a:off x="7296385" y="6498269"/>
            <a:ext cx="1126816" cy="0"/>
          </a:xfrm>
          <a:prstGeom prst="straightConnector1">
            <a:avLst/>
          </a:prstGeom>
          <a:noFill/>
          <a:ln w="50800">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8483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3"/>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sp>
        <p:nvSpPr>
          <p:cNvPr id="15" name="正方形/長方形 14">
            <a:extLst>
              <a:ext uri="{FF2B5EF4-FFF2-40B4-BE49-F238E27FC236}">
                <a16:creationId xmlns:a16="http://schemas.microsoft.com/office/drawing/2014/main" id="{3DC0663A-B09A-40E0-9114-BA09373C87AF}"/>
              </a:ext>
            </a:extLst>
          </p:cNvPr>
          <p:cNvSpPr/>
          <p:nvPr/>
        </p:nvSpPr>
        <p:spPr>
          <a:xfrm>
            <a:off x="1425402" y="33480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16638956-6BFE-457F-AC4B-CE198308B585}"/>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7B6E488-EE5C-466C-AE30-BC26894C36F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nvGrpSpPr>
          <p:cNvPr id="4" name="グループ化 3">
            <a:extLst>
              <a:ext uri="{FF2B5EF4-FFF2-40B4-BE49-F238E27FC236}">
                <a16:creationId xmlns:a16="http://schemas.microsoft.com/office/drawing/2014/main" id="{51546C6C-944F-432A-958E-BBB88377E86C}"/>
              </a:ext>
            </a:extLst>
          </p:cNvPr>
          <p:cNvGrpSpPr/>
          <p:nvPr/>
        </p:nvGrpSpPr>
        <p:grpSpPr>
          <a:xfrm>
            <a:off x="911764" y="-23828"/>
            <a:ext cx="5411064" cy="6310086"/>
            <a:chOff x="692025" y="312492"/>
            <a:chExt cx="5411064" cy="6310086"/>
          </a:xfrm>
        </p:grpSpPr>
        <p:pic>
          <p:nvPicPr>
            <p:cNvPr id="19" name="図 18" descr="建物 が含まれている画像&#10;&#10;自動的に生成された説明">
              <a:extLst>
                <a:ext uri="{FF2B5EF4-FFF2-40B4-BE49-F238E27FC236}">
                  <a16:creationId xmlns:a16="http://schemas.microsoft.com/office/drawing/2014/main" id="{8E44BEB1-92A4-410F-BE90-BE301A245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1" y="1291546"/>
              <a:ext cx="5313638" cy="5313638"/>
            </a:xfrm>
            <a:prstGeom prst="rect">
              <a:avLst/>
            </a:prstGeom>
          </p:spPr>
        </p:pic>
        <p:sp>
          <p:nvSpPr>
            <p:cNvPr id="20" name="正方形/長方形 19">
              <a:extLst>
                <a:ext uri="{FF2B5EF4-FFF2-40B4-BE49-F238E27FC236}">
                  <a16:creationId xmlns:a16="http://schemas.microsoft.com/office/drawing/2014/main" id="{80407166-BFFE-411B-841A-4BA33928A713}"/>
                </a:ext>
              </a:extLst>
            </p:cNvPr>
            <p:cNvSpPr/>
            <p:nvPr/>
          </p:nvSpPr>
          <p:spPr>
            <a:xfrm>
              <a:off x="692025" y="1272104"/>
              <a:ext cx="5411064" cy="53504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B659252F-1F9A-4DB1-B2F1-2EA692D221C6}"/>
                </a:ext>
              </a:extLst>
            </p:cNvPr>
            <p:cNvSpPr txBox="1">
              <a:spLocks/>
            </p:cNvSpPr>
            <p:nvPr/>
          </p:nvSpPr>
          <p:spPr>
            <a:xfrm>
              <a:off x="871871" y="312492"/>
              <a:ext cx="5184218" cy="9223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電子顕微鏡</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22" name="直線コネクタ 21">
              <a:extLst>
                <a:ext uri="{FF2B5EF4-FFF2-40B4-BE49-F238E27FC236}">
                  <a16:creationId xmlns:a16="http://schemas.microsoft.com/office/drawing/2014/main" id="{B4BD8622-9DA1-4457-9262-A41A4865A2DD}"/>
                </a:ext>
              </a:extLst>
            </p:cNvPr>
            <p:cNvCxnSpPr>
              <a:cxnSpLocks/>
            </p:cNvCxnSpPr>
            <p:nvPr/>
          </p:nvCxnSpPr>
          <p:spPr>
            <a:xfrm>
              <a:off x="1032720" y="6325417"/>
              <a:ext cx="1093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F15E469-FDD0-4F26-9F5E-7EADEB243549}"/>
                </a:ext>
              </a:extLst>
            </p:cNvPr>
            <p:cNvSpPr txBox="1"/>
            <p:nvPr/>
          </p:nvSpPr>
          <p:spPr>
            <a:xfrm>
              <a:off x="1032720" y="5826387"/>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100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pic>
        <p:nvPicPr>
          <p:cNvPr id="16" name="図 15" descr="窓, 屋内, 飛行機, 部屋 が含まれている画像&#10;&#10;自動的に生成された説明">
            <a:extLst>
              <a:ext uri="{FF2B5EF4-FFF2-40B4-BE49-F238E27FC236}">
                <a16:creationId xmlns:a16="http://schemas.microsoft.com/office/drawing/2014/main" id="{D6F6557B-211B-4D61-BC0E-6556104E1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355" y="906794"/>
            <a:ext cx="5350474" cy="5350474"/>
          </a:xfrm>
          <a:prstGeom prst="rect">
            <a:avLst/>
          </a:prstGeom>
        </p:spPr>
      </p:pic>
      <p:sp>
        <p:nvSpPr>
          <p:cNvPr id="17" name="正方形/長方形 16">
            <a:extLst>
              <a:ext uri="{FF2B5EF4-FFF2-40B4-BE49-F238E27FC236}">
                <a16:creationId xmlns:a16="http://schemas.microsoft.com/office/drawing/2014/main" id="{6F9C3BAF-36DC-4E09-82BB-A664140493D3}"/>
              </a:ext>
            </a:extLst>
          </p:cNvPr>
          <p:cNvSpPr/>
          <p:nvPr/>
        </p:nvSpPr>
        <p:spPr>
          <a:xfrm>
            <a:off x="6665315" y="935784"/>
            <a:ext cx="5428669" cy="5350474"/>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タイトル 1">
            <a:extLst>
              <a:ext uri="{FF2B5EF4-FFF2-40B4-BE49-F238E27FC236}">
                <a16:creationId xmlns:a16="http://schemas.microsoft.com/office/drawing/2014/main" id="{ED1D263D-2E38-4DD8-A003-288A99A48F51}"/>
              </a:ext>
            </a:extLst>
          </p:cNvPr>
          <p:cNvSpPr txBox="1">
            <a:spLocks/>
          </p:cNvSpPr>
          <p:nvPr/>
        </p:nvSpPr>
        <p:spPr>
          <a:xfrm>
            <a:off x="6639160" y="13434"/>
            <a:ext cx="5454824"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lumMod val="50000"/>
                  </a:schemeClr>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rPr>
              <a:t>C </a:t>
            </a:r>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同位体イメージ</a:t>
            </a:r>
            <a:endPar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FB74753D-1287-4C8E-810E-704ECA1D4DE9}"/>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lumMod val="50000"/>
                  </a:schemeClr>
                </a:solidFill>
              </a:rPr>
              <a:t>https://isotopemicroscope.github.io/</a:t>
            </a:r>
          </a:p>
        </p:txBody>
      </p:sp>
      <p:sp>
        <p:nvSpPr>
          <p:cNvPr id="14" name="正方形/長方形 13">
            <a:extLst>
              <a:ext uri="{FF2B5EF4-FFF2-40B4-BE49-F238E27FC236}">
                <a16:creationId xmlns:a16="http://schemas.microsoft.com/office/drawing/2014/main" id="{E87E262E-5FBA-4606-BEFF-997BA9A534C2}"/>
              </a:ext>
            </a:extLst>
          </p:cNvPr>
          <p:cNvSpPr/>
          <p:nvPr/>
        </p:nvSpPr>
        <p:spPr>
          <a:xfrm>
            <a:off x="0" y="0"/>
            <a:ext cx="6628624"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1DF6F777-D292-4C8D-9F69-6E7F54FCF478}"/>
              </a:ext>
            </a:extLst>
          </p:cNvPr>
          <p:cNvGrpSpPr/>
          <p:nvPr/>
        </p:nvGrpSpPr>
        <p:grpSpPr>
          <a:xfrm>
            <a:off x="6776485" y="1001911"/>
            <a:ext cx="5274529" cy="5237035"/>
            <a:chOff x="6776485" y="1001911"/>
            <a:chExt cx="5274529" cy="5237035"/>
          </a:xfrm>
        </p:grpSpPr>
        <p:sp>
          <p:nvSpPr>
            <p:cNvPr id="10" name="正方形/長方形 9">
              <a:extLst>
                <a:ext uri="{FF2B5EF4-FFF2-40B4-BE49-F238E27FC236}">
                  <a16:creationId xmlns:a16="http://schemas.microsoft.com/office/drawing/2014/main" id="{E91CF9BE-A91A-41D2-BC70-62BE0487E71E}"/>
                </a:ext>
              </a:extLst>
            </p:cNvPr>
            <p:cNvSpPr/>
            <p:nvPr/>
          </p:nvSpPr>
          <p:spPr>
            <a:xfrm>
              <a:off x="6776485" y="1020726"/>
              <a:ext cx="2057577" cy="5218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ADC3820-1F01-42C3-BA87-B71B6C1770C2}"/>
                </a:ext>
              </a:extLst>
            </p:cNvPr>
            <p:cNvSpPr/>
            <p:nvPr/>
          </p:nvSpPr>
          <p:spPr>
            <a:xfrm>
              <a:off x="9993437" y="1020726"/>
              <a:ext cx="2057577" cy="5218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E3BD62A-9455-49C2-B537-D3849ECA351D}"/>
                </a:ext>
              </a:extLst>
            </p:cNvPr>
            <p:cNvSpPr/>
            <p:nvPr/>
          </p:nvSpPr>
          <p:spPr>
            <a:xfrm>
              <a:off x="8870753" y="1001911"/>
              <a:ext cx="1121780" cy="417016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7131F182-A88F-4111-B9B4-77407F38A40E}"/>
              </a:ext>
            </a:extLst>
          </p:cNvPr>
          <p:cNvGrpSpPr/>
          <p:nvPr/>
        </p:nvGrpSpPr>
        <p:grpSpPr>
          <a:xfrm>
            <a:off x="1273446" y="46753"/>
            <a:ext cx="4893160" cy="922350"/>
            <a:chOff x="1252459" y="-16561"/>
            <a:chExt cx="4893160" cy="922350"/>
          </a:xfrm>
        </p:grpSpPr>
        <p:sp>
          <p:nvSpPr>
            <p:cNvPr id="41" name="正方形/長方形 40">
              <a:extLst>
                <a:ext uri="{FF2B5EF4-FFF2-40B4-BE49-F238E27FC236}">
                  <a16:creationId xmlns:a16="http://schemas.microsoft.com/office/drawing/2014/main" id="{F53F14AA-BE61-4AB5-8D68-3B688302019A}"/>
                </a:ext>
              </a:extLst>
            </p:cNvPr>
            <p:cNvSpPr/>
            <p:nvPr/>
          </p:nvSpPr>
          <p:spPr>
            <a:xfrm>
              <a:off x="1252459" y="13434"/>
              <a:ext cx="4893160" cy="786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タイトル 1">
              <a:extLst>
                <a:ext uri="{FF2B5EF4-FFF2-40B4-BE49-F238E27FC236}">
                  <a16:creationId xmlns:a16="http://schemas.microsoft.com/office/drawing/2014/main" id="{5BD0E4CA-2312-4943-B7A5-9F0D24674666}"/>
                </a:ext>
              </a:extLst>
            </p:cNvPr>
            <p:cNvSpPr txBox="1">
              <a:spLocks/>
            </p:cNvSpPr>
            <p:nvPr/>
          </p:nvSpPr>
          <p:spPr>
            <a:xfrm>
              <a:off x="1624500" y="-16561"/>
              <a:ext cx="17348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a:t>
              </a:r>
            </a:p>
          </p:txBody>
        </p:sp>
        <p:sp>
          <p:nvSpPr>
            <p:cNvPr id="43" name="タイトル 1">
              <a:extLst>
                <a:ext uri="{FF2B5EF4-FFF2-40B4-BE49-F238E27FC236}">
                  <a16:creationId xmlns:a16="http://schemas.microsoft.com/office/drawing/2014/main" id="{CF241867-9DE7-4BBD-AADB-3676C866862A}"/>
                </a:ext>
              </a:extLst>
            </p:cNvPr>
            <p:cNvSpPr txBox="1">
              <a:spLocks/>
            </p:cNvSpPr>
            <p:nvPr/>
          </p:nvSpPr>
          <p:spPr>
            <a:xfrm>
              <a:off x="3850758" y="-16561"/>
              <a:ext cx="17348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13</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a:t>
              </a:r>
            </a:p>
          </p:txBody>
        </p:sp>
      </p:grpSp>
      <p:grpSp>
        <p:nvGrpSpPr>
          <p:cNvPr id="12" name="グループ化 11">
            <a:extLst>
              <a:ext uri="{FF2B5EF4-FFF2-40B4-BE49-F238E27FC236}">
                <a16:creationId xmlns:a16="http://schemas.microsoft.com/office/drawing/2014/main" id="{030EEC49-EEC1-4B3E-AB16-16788FC49219}"/>
              </a:ext>
            </a:extLst>
          </p:cNvPr>
          <p:cNvGrpSpPr/>
          <p:nvPr/>
        </p:nvGrpSpPr>
        <p:grpSpPr>
          <a:xfrm>
            <a:off x="202396" y="792869"/>
            <a:ext cx="5839640" cy="2028825"/>
            <a:chOff x="202396" y="792869"/>
            <a:chExt cx="5839640" cy="2028825"/>
          </a:xfrm>
        </p:grpSpPr>
        <p:grpSp>
          <p:nvGrpSpPr>
            <p:cNvPr id="62" name="グループ化 61">
              <a:extLst>
                <a:ext uri="{FF2B5EF4-FFF2-40B4-BE49-F238E27FC236}">
                  <a16:creationId xmlns:a16="http://schemas.microsoft.com/office/drawing/2014/main" id="{F28FC2AB-7C04-4AB4-855D-02D37838499F}"/>
                </a:ext>
              </a:extLst>
            </p:cNvPr>
            <p:cNvGrpSpPr/>
            <p:nvPr/>
          </p:nvGrpSpPr>
          <p:grpSpPr>
            <a:xfrm>
              <a:off x="202396" y="1735378"/>
              <a:ext cx="1183112" cy="452136"/>
              <a:chOff x="202396" y="1735378"/>
              <a:chExt cx="1183112" cy="452136"/>
            </a:xfrm>
          </p:grpSpPr>
          <p:sp>
            <p:nvSpPr>
              <p:cNvPr id="63" name="正方形/長方形 62">
                <a:extLst>
                  <a:ext uri="{FF2B5EF4-FFF2-40B4-BE49-F238E27FC236}">
                    <a16:creationId xmlns:a16="http://schemas.microsoft.com/office/drawing/2014/main" id="{F84B9BF6-5D49-47FD-9DE8-075BBD85E68E}"/>
                  </a:ext>
                </a:extLst>
              </p:cNvPr>
              <p:cNvSpPr>
                <a:spLocks noChangeAspect="1"/>
              </p:cNvSpPr>
              <p:nvPr/>
            </p:nvSpPr>
            <p:spPr>
              <a:xfrm>
                <a:off x="202396" y="1735378"/>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D7037189-E164-41CC-BD65-148AB40CCADE}"/>
                  </a:ext>
                </a:extLst>
              </p:cNvPr>
              <p:cNvSpPr>
                <a:spLocks noChangeAspect="1"/>
              </p:cNvSpPr>
              <p:nvPr/>
            </p:nvSpPr>
            <p:spPr>
              <a:xfrm>
                <a:off x="312390" y="1735378"/>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26D41AB8-A3D4-4A85-95D7-899F617D622E}"/>
                </a:ext>
              </a:extLst>
            </p:cNvPr>
            <p:cNvPicPr>
              <a:picLocks noChangeAspect="1"/>
            </p:cNvPicPr>
            <p:nvPr/>
          </p:nvPicPr>
          <p:blipFill>
            <a:blip r:embed="rId6"/>
            <a:stretch>
              <a:fillRect/>
            </a:stretch>
          </p:blipFill>
          <p:spPr>
            <a:xfrm>
              <a:off x="1478083" y="792869"/>
              <a:ext cx="2133600" cy="2028825"/>
            </a:xfrm>
            <a:prstGeom prst="rect">
              <a:avLst/>
            </a:prstGeom>
          </p:spPr>
        </p:pic>
        <p:pic>
          <p:nvPicPr>
            <p:cNvPr id="6" name="図 5">
              <a:extLst>
                <a:ext uri="{FF2B5EF4-FFF2-40B4-BE49-F238E27FC236}">
                  <a16:creationId xmlns:a16="http://schemas.microsoft.com/office/drawing/2014/main" id="{B8F6D4DF-DD72-4A10-AB1F-FEC6F32C40E2}"/>
                </a:ext>
              </a:extLst>
            </p:cNvPr>
            <p:cNvPicPr>
              <a:picLocks noChangeAspect="1"/>
            </p:cNvPicPr>
            <p:nvPr/>
          </p:nvPicPr>
          <p:blipFill>
            <a:blip r:embed="rId7"/>
            <a:stretch>
              <a:fillRect/>
            </a:stretch>
          </p:blipFill>
          <p:spPr>
            <a:xfrm>
              <a:off x="3908436" y="792869"/>
              <a:ext cx="2133600" cy="2028825"/>
            </a:xfrm>
            <a:prstGeom prst="rect">
              <a:avLst/>
            </a:prstGeom>
          </p:spPr>
        </p:pic>
      </p:grpSp>
      <p:grpSp>
        <p:nvGrpSpPr>
          <p:cNvPr id="2" name="グループ化 1">
            <a:extLst>
              <a:ext uri="{FF2B5EF4-FFF2-40B4-BE49-F238E27FC236}">
                <a16:creationId xmlns:a16="http://schemas.microsoft.com/office/drawing/2014/main" id="{CD16ADF5-3446-4F8B-B704-DF9AAF8F5FF9}"/>
              </a:ext>
            </a:extLst>
          </p:cNvPr>
          <p:cNvGrpSpPr/>
          <p:nvPr/>
        </p:nvGrpSpPr>
        <p:grpSpPr>
          <a:xfrm>
            <a:off x="202396" y="4823851"/>
            <a:ext cx="5839640" cy="2028825"/>
            <a:chOff x="202396" y="4823851"/>
            <a:chExt cx="5839640" cy="2028825"/>
          </a:xfrm>
        </p:grpSpPr>
        <p:pic>
          <p:nvPicPr>
            <p:cNvPr id="37" name="図 36">
              <a:extLst>
                <a:ext uri="{FF2B5EF4-FFF2-40B4-BE49-F238E27FC236}">
                  <a16:creationId xmlns:a16="http://schemas.microsoft.com/office/drawing/2014/main" id="{5331CEA5-D7A1-4DAA-BA39-708878363F90}"/>
                </a:ext>
              </a:extLst>
            </p:cNvPr>
            <p:cNvPicPr>
              <a:picLocks noChangeAspect="1"/>
            </p:cNvPicPr>
            <p:nvPr/>
          </p:nvPicPr>
          <p:blipFill>
            <a:blip r:embed="rId8"/>
            <a:stretch>
              <a:fillRect/>
            </a:stretch>
          </p:blipFill>
          <p:spPr>
            <a:xfrm>
              <a:off x="1478083" y="4823851"/>
              <a:ext cx="2133600" cy="2028825"/>
            </a:xfrm>
            <a:prstGeom prst="rect">
              <a:avLst/>
            </a:prstGeom>
          </p:spPr>
        </p:pic>
        <p:pic>
          <p:nvPicPr>
            <p:cNvPr id="39" name="図 38">
              <a:extLst>
                <a:ext uri="{FF2B5EF4-FFF2-40B4-BE49-F238E27FC236}">
                  <a16:creationId xmlns:a16="http://schemas.microsoft.com/office/drawing/2014/main" id="{48FBA7FE-B9FC-4B15-9ADB-E3BFCE7FB73F}"/>
                </a:ext>
              </a:extLst>
            </p:cNvPr>
            <p:cNvPicPr>
              <a:picLocks noChangeAspect="1"/>
            </p:cNvPicPr>
            <p:nvPr/>
          </p:nvPicPr>
          <p:blipFill>
            <a:blip r:embed="rId9"/>
            <a:stretch>
              <a:fillRect/>
            </a:stretch>
          </p:blipFill>
          <p:spPr>
            <a:xfrm>
              <a:off x="3908436" y="4823851"/>
              <a:ext cx="2133600" cy="2028825"/>
            </a:xfrm>
            <a:prstGeom prst="rect">
              <a:avLst/>
            </a:prstGeom>
          </p:spPr>
        </p:pic>
        <p:grpSp>
          <p:nvGrpSpPr>
            <p:cNvPr id="49" name="グループ化 48">
              <a:extLst>
                <a:ext uri="{FF2B5EF4-FFF2-40B4-BE49-F238E27FC236}">
                  <a16:creationId xmlns:a16="http://schemas.microsoft.com/office/drawing/2014/main" id="{02E23D18-B74F-4DFF-A7E3-254C53499183}"/>
                </a:ext>
              </a:extLst>
            </p:cNvPr>
            <p:cNvGrpSpPr/>
            <p:nvPr/>
          </p:nvGrpSpPr>
          <p:grpSpPr>
            <a:xfrm>
              <a:off x="202396" y="5631344"/>
              <a:ext cx="1183112" cy="452136"/>
              <a:chOff x="202396" y="5631344"/>
              <a:chExt cx="1183112" cy="452136"/>
            </a:xfrm>
          </p:grpSpPr>
          <p:sp>
            <p:nvSpPr>
              <p:cNvPr id="50" name="正方形/長方形 49">
                <a:extLst>
                  <a:ext uri="{FF2B5EF4-FFF2-40B4-BE49-F238E27FC236}">
                    <a16:creationId xmlns:a16="http://schemas.microsoft.com/office/drawing/2014/main" id="{814C8D6D-ACE6-4278-8FB1-A38FA6507C11}"/>
                  </a:ext>
                </a:extLst>
              </p:cNvPr>
              <p:cNvSpPr>
                <a:spLocks noChangeAspect="1"/>
              </p:cNvSpPr>
              <p:nvPr/>
            </p:nvSpPr>
            <p:spPr>
              <a:xfrm>
                <a:off x="202396" y="5631344"/>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C63C280-9301-42A9-B31A-7E91B0D1E25B}"/>
                  </a:ext>
                </a:extLst>
              </p:cNvPr>
              <p:cNvSpPr>
                <a:spLocks noChangeAspect="1"/>
              </p:cNvSpPr>
              <p:nvPr/>
            </p:nvSpPr>
            <p:spPr>
              <a:xfrm>
                <a:off x="312390" y="5631344"/>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DC4014E-7668-4137-8E28-22B130C587BB}"/>
                  </a:ext>
                </a:extLst>
              </p:cNvPr>
              <p:cNvSpPr>
                <a:spLocks noChangeAspect="1"/>
              </p:cNvSpPr>
              <p:nvPr/>
            </p:nvSpPr>
            <p:spPr>
              <a:xfrm>
                <a:off x="312390" y="567145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EA4F188F-B06C-494C-820F-1122A3883BC2}"/>
                  </a:ext>
                </a:extLst>
              </p:cNvPr>
              <p:cNvSpPr>
                <a:spLocks noChangeAspect="1"/>
              </p:cNvSpPr>
              <p:nvPr/>
            </p:nvSpPr>
            <p:spPr>
              <a:xfrm>
                <a:off x="312390" y="5717616"/>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EC5C4F15-A9D7-44E5-94E2-24F7E2073935}"/>
                  </a:ext>
                </a:extLst>
              </p:cNvPr>
              <p:cNvSpPr>
                <a:spLocks noChangeAspect="1"/>
              </p:cNvSpPr>
              <p:nvPr/>
            </p:nvSpPr>
            <p:spPr>
              <a:xfrm>
                <a:off x="312390" y="5658018"/>
                <a:ext cx="963124" cy="185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C6A0E047-6623-43A6-B6E0-9EE0EA48D995}"/>
                  </a:ext>
                </a:extLst>
              </p:cNvPr>
              <p:cNvSpPr>
                <a:spLocks noChangeAspect="1"/>
              </p:cNvSpPr>
              <p:nvPr/>
            </p:nvSpPr>
            <p:spPr>
              <a:xfrm>
                <a:off x="312390" y="580828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AFF3EA19-BF3B-4AC5-8BC8-1B257BD7852D}"/>
                  </a:ext>
                </a:extLst>
              </p:cNvPr>
              <p:cNvSpPr>
                <a:spLocks noChangeAspect="1"/>
              </p:cNvSpPr>
              <p:nvPr/>
            </p:nvSpPr>
            <p:spPr>
              <a:xfrm>
                <a:off x="312390" y="5848268"/>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74C8AE3-8C42-4871-BE0F-9501153E3B57}"/>
                  </a:ext>
                </a:extLst>
              </p:cNvPr>
              <p:cNvSpPr>
                <a:spLocks noChangeAspect="1"/>
              </p:cNvSpPr>
              <p:nvPr/>
            </p:nvSpPr>
            <p:spPr>
              <a:xfrm>
                <a:off x="312390" y="5898886"/>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 name="グループ化 4">
            <a:extLst>
              <a:ext uri="{FF2B5EF4-FFF2-40B4-BE49-F238E27FC236}">
                <a16:creationId xmlns:a16="http://schemas.microsoft.com/office/drawing/2014/main" id="{E39E631E-A25E-4E77-9905-773DDFB21715}"/>
              </a:ext>
            </a:extLst>
          </p:cNvPr>
          <p:cNvGrpSpPr/>
          <p:nvPr/>
        </p:nvGrpSpPr>
        <p:grpSpPr>
          <a:xfrm>
            <a:off x="202396" y="2796248"/>
            <a:ext cx="5839640" cy="2028825"/>
            <a:chOff x="202396" y="2796248"/>
            <a:chExt cx="5839640" cy="2028825"/>
          </a:xfrm>
        </p:grpSpPr>
        <p:pic>
          <p:nvPicPr>
            <p:cNvPr id="31" name="図 30">
              <a:extLst>
                <a:ext uri="{FF2B5EF4-FFF2-40B4-BE49-F238E27FC236}">
                  <a16:creationId xmlns:a16="http://schemas.microsoft.com/office/drawing/2014/main" id="{4316DA1D-DBBB-4026-9897-F2A642A93067}"/>
                </a:ext>
              </a:extLst>
            </p:cNvPr>
            <p:cNvPicPr>
              <a:picLocks noChangeAspect="1"/>
            </p:cNvPicPr>
            <p:nvPr/>
          </p:nvPicPr>
          <p:blipFill>
            <a:blip r:embed="rId10"/>
            <a:stretch>
              <a:fillRect/>
            </a:stretch>
          </p:blipFill>
          <p:spPr>
            <a:xfrm>
              <a:off x="1478083" y="2796248"/>
              <a:ext cx="2133600" cy="2028825"/>
            </a:xfrm>
            <a:prstGeom prst="rect">
              <a:avLst/>
            </a:prstGeom>
          </p:spPr>
        </p:pic>
        <p:pic>
          <p:nvPicPr>
            <p:cNvPr id="33" name="図 32">
              <a:extLst>
                <a:ext uri="{FF2B5EF4-FFF2-40B4-BE49-F238E27FC236}">
                  <a16:creationId xmlns:a16="http://schemas.microsoft.com/office/drawing/2014/main" id="{6BCDDFEA-3E35-4D56-B433-8C70A402B481}"/>
                </a:ext>
              </a:extLst>
            </p:cNvPr>
            <p:cNvPicPr>
              <a:picLocks noChangeAspect="1"/>
            </p:cNvPicPr>
            <p:nvPr/>
          </p:nvPicPr>
          <p:blipFill>
            <a:blip r:embed="rId11"/>
            <a:stretch>
              <a:fillRect/>
            </a:stretch>
          </p:blipFill>
          <p:spPr>
            <a:xfrm>
              <a:off x="3908436" y="2796248"/>
              <a:ext cx="2133600" cy="2028825"/>
            </a:xfrm>
            <a:prstGeom prst="rect">
              <a:avLst/>
            </a:prstGeom>
          </p:spPr>
        </p:pic>
        <p:grpSp>
          <p:nvGrpSpPr>
            <p:cNvPr id="58" name="グループ化 57">
              <a:extLst>
                <a:ext uri="{FF2B5EF4-FFF2-40B4-BE49-F238E27FC236}">
                  <a16:creationId xmlns:a16="http://schemas.microsoft.com/office/drawing/2014/main" id="{A4AFB474-1318-4C74-9559-A2448DE2F230}"/>
                </a:ext>
              </a:extLst>
            </p:cNvPr>
            <p:cNvGrpSpPr/>
            <p:nvPr/>
          </p:nvGrpSpPr>
          <p:grpSpPr>
            <a:xfrm>
              <a:off x="202396" y="3633363"/>
              <a:ext cx="1183112" cy="475788"/>
              <a:chOff x="202396" y="3633363"/>
              <a:chExt cx="1183112" cy="475788"/>
            </a:xfrm>
          </p:grpSpPr>
          <p:sp>
            <p:nvSpPr>
              <p:cNvPr id="59" name="正方形/長方形 58">
                <a:extLst>
                  <a:ext uri="{FF2B5EF4-FFF2-40B4-BE49-F238E27FC236}">
                    <a16:creationId xmlns:a16="http://schemas.microsoft.com/office/drawing/2014/main" id="{5D7D29D6-0E2E-4FE2-AC16-4F2C8AD1D698}"/>
                  </a:ext>
                </a:extLst>
              </p:cNvPr>
              <p:cNvSpPr>
                <a:spLocks noChangeAspect="1"/>
              </p:cNvSpPr>
              <p:nvPr/>
            </p:nvSpPr>
            <p:spPr>
              <a:xfrm>
                <a:off x="202396" y="3657015"/>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6E70B04-7ED8-45A1-969C-18CD60F13666}"/>
                  </a:ext>
                </a:extLst>
              </p:cNvPr>
              <p:cNvSpPr>
                <a:spLocks noChangeAspect="1"/>
              </p:cNvSpPr>
              <p:nvPr/>
            </p:nvSpPr>
            <p:spPr>
              <a:xfrm>
                <a:off x="312390" y="3657015"/>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0C4EDFC7-8558-4178-A770-38F634978E24}"/>
                  </a:ext>
                </a:extLst>
              </p:cNvPr>
              <p:cNvSpPr>
                <a:spLocks noChangeAspect="1"/>
              </p:cNvSpPr>
              <p:nvPr/>
            </p:nvSpPr>
            <p:spPr>
              <a:xfrm>
                <a:off x="312390" y="3633363"/>
                <a:ext cx="963124" cy="13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C375B2CA-81FE-4F69-990B-E2EDA36B1E2F}"/>
                  </a:ext>
                </a:extLst>
              </p:cNvPr>
              <p:cNvSpPr>
                <a:spLocks noChangeAspect="1"/>
              </p:cNvSpPr>
              <p:nvPr/>
            </p:nvSpPr>
            <p:spPr>
              <a:xfrm>
                <a:off x="312390" y="373911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10BB00A8-AD90-48CB-A899-50B50B829A00}"/>
                  </a:ext>
                </a:extLst>
              </p:cNvPr>
              <p:cNvSpPr>
                <a:spLocks noChangeAspect="1"/>
              </p:cNvSpPr>
              <p:nvPr/>
            </p:nvSpPr>
            <p:spPr>
              <a:xfrm>
                <a:off x="312390" y="3781101"/>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2" name="グループ化 31">
            <a:extLst>
              <a:ext uri="{FF2B5EF4-FFF2-40B4-BE49-F238E27FC236}">
                <a16:creationId xmlns:a16="http://schemas.microsoft.com/office/drawing/2014/main" id="{ABAF4677-BFA1-4AD8-B47A-AAF20C5271FF}"/>
              </a:ext>
            </a:extLst>
          </p:cNvPr>
          <p:cNvGrpSpPr/>
          <p:nvPr/>
        </p:nvGrpSpPr>
        <p:grpSpPr>
          <a:xfrm>
            <a:off x="2258044" y="5126273"/>
            <a:ext cx="2711280" cy="317992"/>
            <a:chOff x="2258044" y="5126273"/>
            <a:chExt cx="2711280" cy="317992"/>
          </a:xfrm>
        </p:grpSpPr>
        <p:sp>
          <p:nvSpPr>
            <p:cNvPr id="28" name="楕円 27">
              <a:extLst>
                <a:ext uri="{FF2B5EF4-FFF2-40B4-BE49-F238E27FC236}">
                  <a16:creationId xmlns:a16="http://schemas.microsoft.com/office/drawing/2014/main" id="{EBB218F9-01D6-4BE3-AFFC-721DF0C78234}"/>
                </a:ext>
              </a:extLst>
            </p:cNvPr>
            <p:cNvSpPr/>
            <p:nvPr/>
          </p:nvSpPr>
          <p:spPr>
            <a:xfrm>
              <a:off x="4651332" y="5126273"/>
              <a:ext cx="317992" cy="317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C80CC970-6038-471E-B7FF-237FD6EA93A0}"/>
                </a:ext>
              </a:extLst>
            </p:cNvPr>
            <p:cNvSpPr/>
            <p:nvPr/>
          </p:nvSpPr>
          <p:spPr>
            <a:xfrm>
              <a:off x="2258044" y="5126273"/>
              <a:ext cx="317992" cy="317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62BD5A83-8185-4781-8AB4-7EF1520838F4}"/>
              </a:ext>
            </a:extLst>
          </p:cNvPr>
          <p:cNvGrpSpPr/>
          <p:nvPr/>
        </p:nvGrpSpPr>
        <p:grpSpPr>
          <a:xfrm>
            <a:off x="2258044" y="1112219"/>
            <a:ext cx="2711280" cy="2316781"/>
            <a:chOff x="2258044" y="1112219"/>
            <a:chExt cx="2711280" cy="2316781"/>
          </a:xfrm>
        </p:grpSpPr>
        <p:sp>
          <p:nvSpPr>
            <p:cNvPr id="81" name="楕円 80">
              <a:extLst>
                <a:ext uri="{FF2B5EF4-FFF2-40B4-BE49-F238E27FC236}">
                  <a16:creationId xmlns:a16="http://schemas.microsoft.com/office/drawing/2014/main" id="{84C298F4-CF2C-42EF-94B5-CB8522810AD0}"/>
                </a:ext>
              </a:extLst>
            </p:cNvPr>
            <p:cNvSpPr/>
            <p:nvPr/>
          </p:nvSpPr>
          <p:spPr>
            <a:xfrm>
              <a:off x="4651332" y="3111008"/>
              <a:ext cx="317992" cy="317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2AC0B3B4-2C03-4512-8801-658442A0AE31}"/>
                </a:ext>
              </a:extLst>
            </p:cNvPr>
            <p:cNvSpPr/>
            <p:nvPr/>
          </p:nvSpPr>
          <p:spPr>
            <a:xfrm>
              <a:off x="2258044" y="3111008"/>
              <a:ext cx="317992" cy="317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45700DCC-9D18-4DB9-BAB3-FA6FA769226B}"/>
                </a:ext>
              </a:extLst>
            </p:cNvPr>
            <p:cNvSpPr/>
            <p:nvPr/>
          </p:nvSpPr>
          <p:spPr>
            <a:xfrm>
              <a:off x="4651332" y="1112219"/>
              <a:ext cx="317992" cy="317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EBD51D47-7508-4D18-8CF8-155306266307}"/>
                </a:ext>
              </a:extLst>
            </p:cNvPr>
            <p:cNvSpPr/>
            <p:nvPr/>
          </p:nvSpPr>
          <p:spPr>
            <a:xfrm>
              <a:off x="2258044" y="1112219"/>
              <a:ext cx="317992" cy="3179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39430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sp>
        <p:nvSpPr>
          <p:cNvPr id="15" name="正方形/長方形 14">
            <a:extLst>
              <a:ext uri="{FF2B5EF4-FFF2-40B4-BE49-F238E27FC236}">
                <a16:creationId xmlns:a16="http://schemas.microsoft.com/office/drawing/2014/main" id="{3DC0663A-B09A-40E0-9114-BA09373C87AF}"/>
              </a:ext>
            </a:extLst>
          </p:cNvPr>
          <p:cNvSpPr/>
          <p:nvPr/>
        </p:nvSpPr>
        <p:spPr>
          <a:xfrm>
            <a:off x="1425402" y="33480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16638956-6BFE-457F-AC4B-CE198308B585}"/>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7B6E488-EE5C-466C-AE30-BC26894C36F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nvGrpSpPr>
          <p:cNvPr id="4" name="グループ化 3">
            <a:extLst>
              <a:ext uri="{FF2B5EF4-FFF2-40B4-BE49-F238E27FC236}">
                <a16:creationId xmlns:a16="http://schemas.microsoft.com/office/drawing/2014/main" id="{51546C6C-944F-432A-958E-BBB88377E86C}"/>
              </a:ext>
            </a:extLst>
          </p:cNvPr>
          <p:cNvGrpSpPr/>
          <p:nvPr/>
        </p:nvGrpSpPr>
        <p:grpSpPr>
          <a:xfrm>
            <a:off x="911764" y="-23828"/>
            <a:ext cx="5411064" cy="6310086"/>
            <a:chOff x="692025" y="312492"/>
            <a:chExt cx="5411064" cy="6310086"/>
          </a:xfrm>
        </p:grpSpPr>
        <p:pic>
          <p:nvPicPr>
            <p:cNvPr id="19" name="図 18" descr="建物 が含まれている画像&#10;&#10;自動的に生成された説明">
              <a:extLst>
                <a:ext uri="{FF2B5EF4-FFF2-40B4-BE49-F238E27FC236}">
                  <a16:creationId xmlns:a16="http://schemas.microsoft.com/office/drawing/2014/main" id="{8E44BEB1-92A4-410F-BE90-BE301A245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51" y="1291546"/>
              <a:ext cx="5313638" cy="5313638"/>
            </a:xfrm>
            <a:prstGeom prst="rect">
              <a:avLst/>
            </a:prstGeom>
          </p:spPr>
        </p:pic>
        <p:sp>
          <p:nvSpPr>
            <p:cNvPr id="20" name="正方形/長方形 19">
              <a:extLst>
                <a:ext uri="{FF2B5EF4-FFF2-40B4-BE49-F238E27FC236}">
                  <a16:creationId xmlns:a16="http://schemas.microsoft.com/office/drawing/2014/main" id="{80407166-BFFE-411B-841A-4BA33928A713}"/>
                </a:ext>
              </a:extLst>
            </p:cNvPr>
            <p:cNvSpPr/>
            <p:nvPr/>
          </p:nvSpPr>
          <p:spPr>
            <a:xfrm>
              <a:off x="692025" y="1272104"/>
              <a:ext cx="5411064" cy="53504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B659252F-1F9A-4DB1-B2F1-2EA692D221C6}"/>
                </a:ext>
              </a:extLst>
            </p:cNvPr>
            <p:cNvSpPr txBox="1">
              <a:spLocks/>
            </p:cNvSpPr>
            <p:nvPr/>
          </p:nvSpPr>
          <p:spPr>
            <a:xfrm>
              <a:off x="871871" y="312492"/>
              <a:ext cx="5184218" cy="9223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電子顕微鏡</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22" name="直線コネクタ 21">
              <a:extLst>
                <a:ext uri="{FF2B5EF4-FFF2-40B4-BE49-F238E27FC236}">
                  <a16:creationId xmlns:a16="http://schemas.microsoft.com/office/drawing/2014/main" id="{B4BD8622-9DA1-4457-9262-A41A4865A2DD}"/>
                </a:ext>
              </a:extLst>
            </p:cNvPr>
            <p:cNvCxnSpPr>
              <a:cxnSpLocks/>
            </p:cNvCxnSpPr>
            <p:nvPr/>
          </p:nvCxnSpPr>
          <p:spPr>
            <a:xfrm>
              <a:off x="1032720" y="6325417"/>
              <a:ext cx="1093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F15E469-FDD0-4F26-9F5E-7EADEB243549}"/>
                </a:ext>
              </a:extLst>
            </p:cNvPr>
            <p:cNvSpPr txBox="1"/>
            <p:nvPr/>
          </p:nvSpPr>
          <p:spPr>
            <a:xfrm>
              <a:off x="1032720" y="5826387"/>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100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pic>
        <p:nvPicPr>
          <p:cNvPr id="16" name="図 15" descr="窓, 屋内, 飛行機, 部屋 が含まれている画像&#10;&#10;自動的に生成された説明">
            <a:extLst>
              <a:ext uri="{FF2B5EF4-FFF2-40B4-BE49-F238E27FC236}">
                <a16:creationId xmlns:a16="http://schemas.microsoft.com/office/drawing/2014/main" id="{D6F6557B-211B-4D61-BC0E-6556104E1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355" y="906794"/>
            <a:ext cx="5350474" cy="5350474"/>
          </a:xfrm>
          <a:prstGeom prst="rect">
            <a:avLst/>
          </a:prstGeom>
        </p:spPr>
      </p:pic>
      <p:sp>
        <p:nvSpPr>
          <p:cNvPr id="17" name="正方形/長方形 16">
            <a:extLst>
              <a:ext uri="{FF2B5EF4-FFF2-40B4-BE49-F238E27FC236}">
                <a16:creationId xmlns:a16="http://schemas.microsoft.com/office/drawing/2014/main" id="{6F9C3BAF-36DC-4E09-82BB-A664140493D3}"/>
              </a:ext>
            </a:extLst>
          </p:cNvPr>
          <p:cNvSpPr/>
          <p:nvPr/>
        </p:nvSpPr>
        <p:spPr>
          <a:xfrm>
            <a:off x="6665315" y="935784"/>
            <a:ext cx="5428669" cy="5350474"/>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タイトル 1">
            <a:extLst>
              <a:ext uri="{FF2B5EF4-FFF2-40B4-BE49-F238E27FC236}">
                <a16:creationId xmlns:a16="http://schemas.microsoft.com/office/drawing/2014/main" id="{ED1D263D-2E38-4DD8-A003-288A99A48F51}"/>
              </a:ext>
            </a:extLst>
          </p:cNvPr>
          <p:cNvSpPr txBox="1">
            <a:spLocks/>
          </p:cNvSpPr>
          <p:nvPr/>
        </p:nvSpPr>
        <p:spPr>
          <a:xfrm>
            <a:off x="6639160" y="13434"/>
            <a:ext cx="5454824"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lumMod val="50000"/>
                  </a:schemeClr>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rPr>
              <a:t>C </a:t>
            </a:r>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同位体イメージ</a:t>
            </a:r>
            <a:endPar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FB74753D-1287-4C8E-810E-704ECA1D4DE9}"/>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lumMod val="50000"/>
                  </a:schemeClr>
                </a:solidFill>
              </a:rPr>
              <a:t>https://isotopemicroscope.github.io/</a:t>
            </a:r>
          </a:p>
        </p:txBody>
      </p:sp>
      <p:sp>
        <p:nvSpPr>
          <p:cNvPr id="14" name="正方形/長方形 13">
            <a:extLst>
              <a:ext uri="{FF2B5EF4-FFF2-40B4-BE49-F238E27FC236}">
                <a16:creationId xmlns:a16="http://schemas.microsoft.com/office/drawing/2014/main" id="{E87E262E-5FBA-4606-BEFF-997BA9A534C2}"/>
              </a:ext>
            </a:extLst>
          </p:cNvPr>
          <p:cNvSpPr/>
          <p:nvPr/>
        </p:nvSpPr>
        <p:spPr>
          <a:xfrm>
            <a:off x="0" y="0"/>
            <a:ext cx="6628624"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1DF6F777-D292-4C8D-9F69-6E7F54FCF478}"/>
              </a:ext>
            </a:extLst>
          </p:cNvPr>
          <p:cNvGrpSpPr/>
          <p:nvPr/>
        </p:nvGrpSpPr>
        <p:grpSpPr>
          <a:xfrm>
            <a:off x="6776485" y="1001911"/>
            <a:ext cx="5274529" cy="5237035"/>
            <a:chOff x="6776485" y="1001911"/>
            <a:chExt cx="5274529" cy="5237035"/>
          </a:xfrm>
        </p:grpSpPr>
        <p:sp>
          <p:nvSpPr>
            <p:cNvPr id="10" name="正方形/長方形 9">
              <a:extLst>
                <a:ext uri="{FF2B5EF4-FFF2-40B4-BE49-F238E27FC236}">
                  <a16:creationId xmlns:a16="http://schemas.microsoft.com/office/drawing/2014/main" id="{E91CF9BE-A91A-41D2-BC70-62BE0487E71E}"/>
                </a:ext>
              </a:extLst>
            </p:cNvPr>
            <p:cNvSpPr/>
            <p:nvPr/>
          </p:nvSpPr>
          <p:spPr>
            <a:xfrm>
              <a:off x="6776485" y="1020726"/>
              <a:ext cx="2057577" cy="5218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ADC3820-1F01-42C3-BA87-B71B6C1770C2}"/>
                </a:ext>
              </a:extLst>
            </p:cNvPr>
            <p:cNvSpPr/>
            <p:nvPr/>
          </p:nvSpPr>
          <p:spPr>
            <a:xfrm>
              <a:off x="9993437" y="1020726"/>
              <a:ext cx="2057577" cy="5218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E3BD62A-9455-49C2-B537-D3849ECA351D}"/>
                </a:ext>
              </a:extLst>
            </p:cNvPr>
            <p:cNvSpPr/>
            <p:nvPr/>
          </p:nvSpPr>
          <p:spPr>
            <a:xfrm>
              <a:off x="8870753" y="1001911"/>
              <a:ext cx="1121780" cy="417016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7131F182-A88F-4111-B9B4-77407F38A40E}"/>
              </a:ext>
            </a:extLst>
          </p:cNvPr>
          <p:cNvGrpSpPr/>
          <p:nvPr/>
        </p:nvGrpSpPr>
        <p:grpSpPr>
          <a:xfrm>
            <a:off x="1273446" y="46753"/>
            <a:ext cx="4893160" cy="922350"/>
            <a:chOff x="1252459" y="-16561"/>
            <a:chExt cx="4893160" cy="922350"/>
          </a:xfrm>
        </p:grpSpPr>
        <p:sp>
          <p:nvSpPr>
            <p:cNvPr id="41" name="正方形/長方形 40">
              <a:extLst>
                <a:ext uri="{FF2B5EF4-FFF2-40B4-BE49-F238E27FC236}">
                  <a16:creationId xmlns:a16="http://schemas.microsoft.com/office/drawing/2014/main" id="{F53F14AA-BE61-4AB5-8D68-3B688302019A}"/>
                </a:ext>
              </a:extLst>
            </p:cNvPr>
            <p:cNvSpPr/>
            <p:nvPr/>
          </p:nvSpPr>
          <p:spPr>
            <a:xfrm>
              <a:off x="1252459" y="13434"/>
              <a:ext cx="4893160" cy="786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タイトル 1">
              <a:extLst>
                <a:ext uri="{FF2B5EF4-FFF2-40B4-BE49-F238E27FC236}">
                  <a16:creationId xmlns:a16="http://schemas.microsoft.com/office/drawing/2014/main" id="{5BD0E4CA-2312-4943-B7A5-9F0D24674666}"/>
                </a:ext>
              </a:extLst>
            </p:cNvPr>
            <p:cNvSpPr txBox="1">
              <a:spLocks/>
            </p:cNvSpPr>
            <p:nvPr/>
          </p:nvSpPr>
          <p:spPr>
            <a:xfrm>
              <a:off x="1624500" y="-16561"/>
              <a:ext cx="17348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a:t>
              </a:r>
            </a:p>
          </p:txBody>
        </p:sp>
        <p:sp>
          <p:nvSpPr>
            <p:cNvPr id="43" name="タイトル 1">
              <a:extLst>
                <a:ext uri="{FF2B5EF4-FFF2-40B4-BE49-F238E27FC236}">
                  <a16:creationId xmlns:a16="http://schemas.microsoft.com/office/drawing/2014/main" id="{CF241867-9DE7-4BBD-AADB-3676C866862A}"/>
                </a:ext>
              </a:extLst>
            </p:cNvPr>
            <p:cNvSpPr txBox="1">
              <a:spLocks/>
            </p:cNvSpPr>
            <p:nvPr/>
          </p:nvSpPr>
          <p:spPr>
            <a:xfrm>
              <a:off x="3850758" y="-16561"/>
              <a:ext cx="17348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13</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a:t>
              </a:r>
            </a:p>
          </p:txBody>
        </p:sp>
      </p:grpSp>
      <p:grpSp>
        <p:nvGrpSpPr>
          <p:cNvPr id="12" name="グループ化 11">
            <a:extLst>
              <a:ext uri="{FF2B5EF4-FFF2-40B4-BE49-F238E27FC236}">
                <a16:creationId xmlns:a16="http://schemas.microsoft.com/office/drawing/2014/main" id="{030EEC49-EEC1-4B3E-AB16-16788FC49219}"/>
              </a:ext>
            </a:extLst>
          </p:cNvPr>
          <p:cNvGrpSpPr/>
          <p:nvPr/>
        </p:nvGrpSpPr>
        <p:grpSpPr>
          <a:xfrm>
            <a:off x="202396" y="792869"/>
            <a:ext cx="5839640" cy="2028825"/>
            <a:chOff x="202396" y="792869"/>
            <a:chExt cx="5839640" cy="2028825"/>
          </a:xfrm>
        </p:grpSpPr>
        <p:grpSp>
          <p:nvGrpSpPr>
            <p:cNvPr id="62" name="グループ化 61">
              <a:extLst>
                <a:ext uri="{FF2B5EF4-FFF2-40B4-BE49-F238E27FC236}">
                  <a16:creationId xmlns:a16="http://schemas.microsoft.com/office/drawing/2014/main" id="{F28FC2AB-7C04-4AB4-855D-02D37838499F}"/>
                </a:ext>
              </a:extLst>
            </p:cNvPr>
            <p:cNvGrpSpPr/>
            <p:nvPr/>
          </p:nvGrpSpPr>
          <p:grpSpPr>
            <a:xfrm>
              <a:off x="202396" y="1735378"/>
              <a:ext cx="1183112" cy="452136"/>
              <a:chOff x="202396" y="1735378"/>
              <a:chExt cx="1183112" cy="452136"/>
            </a:xfrm>
          </p:grpSpPr>
          <p:sp>
            <p:nvSpPr>
              <p:cNvPr id="63" name="正方形/長方形 62">
                <a:extLst>
                  <a:ext uri="{FF2B5EF4-FFF2-40B4-BE49-F238E27FC236}">
                    <a16:creationId xmlns:a16="http://schemas.microsoft.com/office/drawing/2014/main" id="{F84B9BF6-5D49-47FD-9DE8-075BBD85E68E}"/>
                  </a:ext>
                </a:extLst>
              </p:cNvPr>
              <p:cNvSpPr>
                <a:spLocks noChangeAspect="1"/>
              </p:cNvSpPr>
              <p:nvPr/>
            </p:nvSpPr>
            <p:spPr>
              <a:xfrm>
                <a:off x="202396" y="1735378"/>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D7037189-E164-41CC-BD65-148AB40CCADE}"/>
                  </a:ext>
                </a:extLst>
              </p:cNvPr>
              <p:cNvSpPr>
                <a:spLocks noChangeAspect="1"/>
              </p:cNvSpPr>
              <p:nvPr/>
            </p:nvSpPr>
            <p:spPr>
              <a:xfrm>
                <a:off x="312390" y="1735378"/>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26D41AB8-A3D4-4A85-95D7-899F617D622E}"/>
                </a:ext>
              </a:extLst>
            </p:cNvPr>
            <p:cNvPicPr>
              <a:picLocks noChangeAspect="1"/>
            </p:cNvPicPr>
            <p:nvPr/>
          </p:nvPicPr>
          <p:blipFill>
            <a:blip r:embed="rId7"/>
            <a:stretch>
              <a:fillRect/>
            </a:stretch>
          </p:blipFill>
          <p:spPr>
            <a:xfrm>
              <a:off x="1478083" y="792869"/>
              <a:ext cx="2133600" cy="2028825"/>
            </a:xfrm>
            <a:prstGeom prst="rect">
              <a:avLst/>
            </a:prstGeom>
          </p:spPr>
        </p:pic>
        <p:pic>
          <p:nvPicPr>
            <p:cNvPr id="6" name="図 5">
              <a:extLst>
                <a:ext uri="{FF2B5EF4-FFF2-40B4-BE49-F238E27FC236}">
                  <a16:creationId xmlns:a16="http://schemas.microsoft.com/office/drawing/2014/main" id="{B8F6D4DF-DD72-4A10-AB1F-FEC6F32C40E2}"/>
                </a:ext>
              </a:extLst>
            </p:cNvPr>
            <p:cNvPicPr>
              <a:picLocks noChangeAspect="1"/>
            </p:cNvPicPr>
            <p:nvPr/>
          </p:nvPicPr>
          <p:blipFill>
            <a:blip r:embed="rId8"/>
            <a:stretch>
              <a:fillRect/>
            </a:stretch>
          </p:blipFill>
          <p:spPr>
            <a:xfrm>
              <a:off x="3908436" y="792869"/>
              <a:ext cx="2133600" cy="2028825"/>
            </a:xfrm>
            <a:prstGeom prst="rect">
              <a:avLst/>
            </a:prstGeom>
          </p:spPr>
        </p:pic>
      </p:grpSp>
      <p:grpSp>
        <p:nvGrpSpPr>
          <p:cNvPr id="2" name="グループ化 1">
            <a:extLst>
              <a:ext uri="{FF2B5EF4-FFF2-40B4-BE49-F238E27FC236}">
                <a16:creationId xmlns:a16="http://schemas.microsoft.com/office/drawing/2014/main" id="{CD16ADF5-3446-4F8B-B704-DF9AAF8F5FF9}"/>
              </a:ext>
            </a:extLst>
          </p:cNvPr>
          <p:cNvGrpSpPr/>
          <p:nvPr/>
        </p:nvGrpSpPr>
        <p:grpSpPr>
          <a:xfrm>
            <a:off x="202396" y="4823851"/>
            <a:ext cx="5839640" cy="2028825"/>
            <a:chOff x="202396" y="4823851"/>
            <a:chExt cx="5839640" cy="2028825"/>
          </a:xfrm>
        </p:grpSpPr>
        <p:pic>
          <p:nvPicPr>
            <p:cNvPr id="37" name="図 36">
              <a:extLst>
                <a:ext uri="{FF2B5EF4-FFF2-40B4-BE49-F238E27FC236}">
                  <a16:creationId xmlns:a16="http://schemas.microsoft.com/office/drawing/2014/main" id="{5331CEA5-D7A1-4DAA-BA39-708878363F90}"/>
                </a:ext>
              </a:extLst>
            </p:cNvPr>
            <p:cNvPicPr>
              <a:picLocks noChangeAspect="1"/>
            </p:cNvPicPr>
            <p:nvPr/>
          </p:nvPicPr>
          <p:blipFill>
            <a:blip r:embed="rId9"/>
            <a:stretch>
              <a:fillRect/>
            </a:stretch>
          </p:blipFill>
          <p:spPr>
            <a:xfrm>
              <a:off x="1478083" y="4823851"/>
              <a:ext cx="2133600" cy="2028825"/>
            </a:xfrm>
            <a:prstGeom prst="rect">
              <a:avLst/>
            </a:prstGeom>
          </p:spPr>
        </p:pic>
        <p:pic>
          <p:nvPicPr>
            <p:cNvPr id="39" name="図 38">
              <a:extLst>
                <a:ext uri="{FF2B5EF4-FFF2-40B4-BE49-F238E27FC236}">
                  <a16:creationId xmlns:a16="http://schemas.microsoft.com/office/drawing/2014/main" id="{48FBA7FE-B9FC-4B15-9ADB-E3BFCE7FB73F}"/>
                </a:ext>
              </a:extLst>
            </p:cNvPr>
            <p:cNvPicPr>
              <a:picLocks noChangeAspect="1"/>
            </p:cNvPicPr>
            <p:nvPr/>
          </p:nvPicPr>
          <p:blipFill>
            <a:blip r:embed="rId10"/>
            <a:stretch>
              <a:fillRect/>
            </a:stretch>
          </p:blipFill>
          <p:spPr>
            <a:xfrm>
              <a:off x="3908436" y="4823851"/>
              <a:ext cx="2133600" cy="2028825"/>
            </a:xfrm>
            <a:prstGeom prst="rect">
              <a:avLst/>
            </a:prstGeom>
          </p:spPr>
        </p:pic>
        <p:grpSp>
          <p:nvGrpSpPr>
            <p:cNvPr id="49" name="グループ化 48">
              <a:extLst>
                <a:ext uri="{FF2B5EF4-FFF2-40B4-BE49-F238E27FC236}">
                  <a16:creationId xmlns:a16="http://schemas.microsoft.com/office/drawing/2014/main" id="{02E23D18-B74F-4DFF-A7E3-254C53499183}"/>
                </a:ext>
              </a:extLst>
            </p:cNvPr>
            <p:cNvGrpSpPr/>
            <p:nvPr/>
          </p:nvGrpSpPr>
          <p:grpSpPr>
            <a:xfrm>
              <a:off x="202396" y="5631344"/>
              <a:ext cx="1183112" cy="452136"/>
              <a:chOff x="202396" y="5631344"/>
              <a:chExt cx="1183112" cy="452136"/>
            </a:xfrm>
          </p:grpSpPr>
          <p:sp>
            <p:nvSpPr>
              <p:cNvPr id="50" name="正方形/長方形 49">
                <a:extLst>
                  <a:ext uri="{FF2B5EF4-FFF2-40B4-BE49-F238E27FC236}">
                    <a16:creationId xmlns:a16="http://schemas.microsoft.com/office/drawing/2014/main" id="{814C8D6D-ACE6-4278-8FB1-A38FA6507C11}"/>
                  </a:ext>
                </a:extLst>
              </p:cNvPr>
              <p:cNvSpPr>
                <a:spLocks noChangeAspect="1"/>
              </p:cNvSpPr>
              <p:nvPr/>
            </p:nvSpPr>
            <p:spPr>
              <a:xfrm>
                <a:off x="202396" y="5631344"/>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C63C280-9301-42A9-B31A-7E91B0D1E25B}"/>
                  </a:ext>
                </a:extLst>
              </p:cNvPr>
              <p:cNvSpPr>
                <a:spLocks noChangeAspect="1"/>
              </p:cNvSpPr>
              <p:nvPr/>
            </p:nvSpPr>
            <p:spPr>
              <a:xfrm>
                <a:off x="312390" y="5631344"/>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DC4014E-7668-4137-8E28-22B130C587BB}"/>
                  </a:ext>
                </a:extLst>
              </p:cNvPr>
              <p:cNvSpPr>
                <a:spLocks noChangeAspect="1"/>
              </p:cNvSpPr>
              <p:nvPr/>
            </p:nvSpPr>
            <p:spPr>
              <a:xfrm>
                <a:off x="312390" y="567145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EA4F188F-B06C-494C-820F-1122A3883BC2}"/>
                  </a:ext>
                </a:extLst>
              </p:cNvPr>
              <p:cNvSpPr>
                <a:spLocks noChangeAspect="1"/>
              </p:cNvSpPr>
              <p:nvPr/>
            </p:nvSpPr>
            <p:spPr>
              <a:xfrm>
                <a:off x="312390" y="5717616"/>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EC5C4F15-A9D7-44E5-94E2-24F7E2073935}"/>
                  </a:ext>
                </a:extLst>
              </p:cNvPr>
              <p:cNvSpPr>
                <a:spLocks noChangeAspect="1"/>
              </p:cNvSpPr>
              <p:nvPr/>
            </p:nvSpPr>
            <p:spPr>
              <a:xfrm>
                <a:off x="312390" y="5658018"/>
                <a:ext cx="963124" cy="185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C6A0E047-6623-43A6-B6E0-9EE0EA48D995}"/>
                  </a:ext>
                </a:extLst>
              </p:cNvPr>
              <p:cNvSpPr>
                <a:spLocks noChangeAspect="1"/>
              </p:cNvSpPr>
              <p:nvPr/>
            </p:nvSpPr>
            <p:spPr>
              <a:xfrm>
                <a:off x="312390" y="580828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AFF3EA19-BF3B-4AC5-8BC8-1B257BD7852D}"/>
                  </a:ext>
                </a:extLst>
              </p:cNvPr>
              <p:cNvSpPr>
                <a:spLocks noChangeAspect="1"/>
              </p:cNvSpPr>
              <p:nvPr/>
            </p:nvSpPr>
            <p:spPr>
              <a:xfrm>
                <a:off x="312390" y="5848268"/>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74C8AE3-8C42-4871-BE0F-9501153E3B57}"/>
                  </a:ext>
                </a:extLst>
              </p:cNvPr>
              <p:cNvSpPr>
                <a:spLocks noChangeAspect="1"/>
              </p:cNvSpPr>
              <p:nvPr/>
            </p:nvSpPr>
            <p:spPr>
              <a:xfrm>
                <a:off x="312390" y="5898886"/>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 name="グループ化 4">
            <a:extLst>
              <a:ext uri="{FF2B5EF4-FFF2-40B4-BE49-F238E27FC236}">
                <a16:creationId xmlns:a16="http://schemas.microsoft.com/office/drawing/2014/main" id="{E39E631E-A25E-4E77-9905-773DDFB21715}"/>
              </a:ext>
            </a:extLst>
          </p:cNvPr>
          <p:cNvGrpSpPr/>
          <p:nvPr/>
        </p:nvGrpSpPr>
        <p:grpSpPr>
          <a:xfrm>
            <a:off x="202396" y="2796248"/>
            <a:ext cx="5839640" cy="2028825"/>
            <a:chOff x="202396" y="2796248"/>
            <a:chExt cx="5839640" cy="2028825"/>
          </a:xfrm>
        </p:grpSpPr>
        <p:pic>
          <p:nvPicPr>
            <p:cNvPr id="31" name="図 30">
              <a:extLst>
                <a:ext uri="{FF2B5EF4-FFF2-40B4-BE49-F238E27FC236}">
                  <a16:creationId xmlns:a16="http://schemas.microsoft.com/office/drawing/2014/main" id="{4316DA1D-DBBB-4026-9897-F2A642A93067}"/>
                </a:ext>
              </a:extLst>
            </p:cNvPr>
            <p:cNvPicPr>
              <a:picLocks noChangeAspect="1"/>
            </p:cNvPicPr>
            <p:nvPr/>
          </p:nvPicPr>
          <p:blipFill>
            <a:blip r:embed="rId11"/>
            <a:stretch>
              <a:fillRect/>
            </a:stretch>
          </p:blipFill>
          <p:spPr>
            <a:xfrm>
              <a:off x="1478083" y="2796248"/>
              <a:ext cx="2133600" cy="2028825"/>
            </a:xfrm>
            <a:prstGeom prst="rect">
              <a:avLst/>
            </a:prstGeom>
          </p:spPr>
        </p:pic>
        <p:pic>
          <p:nvPicPr>
            <p:cNvPr id="33" name="図 32">
              <a:extLst>
                <a:ext uri="{FF2B5EF4-FFF2-40B4-BE49-F238E27FC236}">
                  <a16:creationId xmlns:a16="http://schemas.microsoft.com/office/drawing/2014/main" id="{6BCDDFEA-3E35-4D56-B433-8C70A402B481}"/>
                </a:ext>
              </a:extLst>
            </p:cNvPr>
            <p:cNvPicPr>
              <a:picLocks noChangeAspect="1"/>
            </p:cNvPicPr>
            <p:nvPr/>
          </p:nvPicPr>
          <p:blipFill>
            <a:blip r:embed="rId12"/>
            <a:stretch>
              <a:fillRect/>
            </a:stretch>
          </p:blipFill>
          <p:spPr>
            <a:xfrm>
              <a:off x="3908436" y="2796248"/>
              <a:ext cx="2133600" cy="2028825"/>
            </a:xfrm>
            <a:prstGeom prst="rect">
              <a:avLst/>
            </a:prstGeom>
          </p:spPr>
        </p:pic>
        <p:grpSp>
          <p:nvGrpSpPr>
            <p:cNvPr id="58" name="グループ化 57">
              <a:extLst>
                <a:ext uri="{FF2B5EF4-FFF2-40B4-BE49-F238E27FC236}">
                  <a16:creationId xmlns:a16="http://schemas.microsoft.com/office/drawing/2014/main" id="{A4AFB474-1318-4C74-9559-A2448DE2F230}"/>
                </a:ext>
              </a:extLst>
            </p:cNvPr>
            <p:cNvGrpSpPr/>
            <p:nvPr/>
          </p:nvGrpSpPr>
          <p:grpSpPr>
            <a:xfrm>
              <a:off x="202396" y="3633363"/>
              <a:ext cx="1183112" cy="475788"/>
              <a:chOff x="202396" y="3633363"/>
              <a:chExt cx="1183112" cy="475788"/>
            </a:xfrm>
          </p:grpSpPr>
          <p:sp>
            <p:nvSpPr>
              <p:cNvPr id="59" name="正方形/長方形 58">
                <a:extLst>
                  <a:ext uri="{FF2B5EF4-FFF2-40B4-BE49-F238E27FC236}">
                    <a16:creationId xmlns:a16="http://schemas.microsoft.com/office/drawing/2014/main" id="{5D7D29D6-0E2E-4FE2-AC16-4F2C8AD1D698}"/>
                  </a:ext>
                </a:extLst>
              </p:cNvPr>
              <p:cNvSpPr>
                <a:spLocks noChangeAspect="1"/>
              </p:cNvSpPr>
              <p:nvPr/>
            </p:nvSpPr>
            <p:spPr>
              <a:xfrm>
                <a:off x="202396" y="3657015"/>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6E70B04-7ED8-45A1-969C-18CD60F13666}"/>
                  </a:ext>
                </a:extLst>
              </p:cNvPr>
              <p:cNvSpPr>
                <a:spLocks noChangeAspect="1"/>
              </p:cNvSpPr>
              <p:nvPr/>
            </p:nvSpPr>
            <p:spPr>
              <a:xfrm>
                <a:off x="312390" y="3657015"/>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0C4EDFC7-8558-4178-A770-38F634978E24}"/>
                  </a:ext>
                </a:extLst>
              </p:cNvPr>
              <p:cNvSpPr>
                <a:spLocks noChangeAspect="1"/>
              </p:cNvSpPr>
              <p:nvPr/>
            </p:nvSpPr>
            <p:spPr>
              <a:xfrm>
                <a:off x="312390" y="3633363"/>
                <a:ext cx="963124" cy="13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C375B2CA-81FE-4F69-990B-E2EDA36B1E2F}"/>
                  </a:ext>
                </a:extLst>
              </p:cNvPr>
              <p:cNvSpPr>
                <a:spLocks noChangeAspect="1"/>
              </p:cNvSpPr>
              <p:nvPr/>
            </p:nvSpPr>
            <p:spPr>
              <a:xfrm>
                <a:off x="312390" y="373911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10BB00A8-AD90-48CB-A899-50B50B829A00}"/>
                  </a:ext>
                </a:extLst>
              </p:cNvPr>
              <p:cNvSpPr>
                <a:spLocks noChangeAspect="1"/>
              </p:cNvSpPr>
              <p:nvPr/>
            </p:nvSpPr>
            <p:spPr>
              <a:xfrm>
                <a:off x="312390" y="3781101"/>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2" name="グループ化 31">
            <a:extLst>
              <a:ext uri="{FF2B5EF4-FFF2-40B4-BE49-F238E27FC236}">
                <a16:creationId xmlns:a16="http://schemas.microsoft.com/office/drawing/2014/main" id="{ABAF4677-BFA1-4AD8-B47A-AAF20C5271FF}"/>
              </a:ext>
            </a:extLst>
          </p:cNvPr>
          <p:cNvGrpSpPr/>
          <p:nvPr/>
        </p:nvGrpSpPr>
        <p:grpSpPr>
          <a:xfrm>
            <a:off x="2258044" y="5126273"/>
            <a:ext cx="2711280" cy="317992"/>
            <a:chOff x="2258044" y="5126273"/>
            <a:chExt cx="2711280" cy="317992"/>
          </a:xfrm>
        </p:grpSpPr>
        <p:sp>
          <p:nvSpPr>
            <p:cNvPr id="28" name="楕円 27">
              <a:extLst>
                <a:ext uri="{FF2B5EF4-FFF2-40B4-BE49-F238E27FC236}">
                  <a16:creationId xmlns:a16="http://schemas.microsoft.com/office/drawing/2014/main" id="{EBB218F9-01D6-4BE3-AFFC-721DF0C78234}"/>
                </a:ext>
              </a:extLst>
            </p:cNvPr>
            <p:cNvSpPr/>
            <p:nvPr/>
          </p:nvSpPr>
          <p:spPr>
            <a:xfrm>
              <a:off x="4651332" y="5126273"/>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C80CC970-6038-471E-B7FF-237FD6EA93A0}"/>
                </a:ext>
              </a:extLst>
            </p:cNvPr>
            <p:cNvSpPr/>
            <p:nvPr/>
          </p:nvSpPr>
          <p:spPr>
            <a:xfrm>
              <a:off x="2258044" y="5126273"/>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62BD5A83-8185-4781-8AB4-7EF1520838F4}"/>
              </a:ext>
            </a:extLst>
          </p:cNvPr>
          <p:cNvGrpSpPr/>
          <p:nvPr/>
        </p:nvGrpSpPr>
        <p:grpSpPr>
          <a:xfrm>
            <a:off x="2258044" y="1112219"/>
            <a:ext cx="2711280" cy="2316781"/>
            <a:chOff x="2258044" y="1112219"/>
            <a:chExt cx="2711280" cy="2316781"/>
          </a:xfrm>
        </p:grpSpPr>
        <p:sp>
          <p:nvSpPr>
            <p:cNvPr id="81" name="楕円 80">
              <a:extLst>
                <a:ext uri="{FF2B5EF4-FFF2-40B4-BE49-F238E27FC236}">
                  <a16:creationId xmlns:a16="http://schemas.microsoft.com/office/drawing/2014/main" id="{84C298F4-CF2C-42EF-94B5-CB8522810AD0}"/>
                </a:ext>
              </a:extLst>
            </p:cNvPr>
            <p:cNvSpPr/>
            <p:nvPr/>
          </p:nvSpPr>
          <p:spPr>
            <a:xfrm>
              <a:off x="4651332" y="3111008"/>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2AC0B3B4-2C03-4512-8801-658442A0AE31}"/>
                </a:ext>
              </a:extLst>
            </p:cNvPr>
            <p:cNvSpPr/>
            <p:nvPr/>
          </p:nvSpPr>
          <p:spPr>
            <a:xfrm>
              <a:off x="2258044" y="3111008"/>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45700DCC-9D18-4DB9-BAB3-FA6FA769226B}"/>
                </a:ext>
              </a:extLst>
            </p:cNvPr>
            <p:cNvSpPr/>
            <p:nvPr/>
          </p:nvSpPr>
          <p:spPr>
            <a:xfrm>
              <a:off x="4651332" y="1112219"/>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EBD51D47-7508-4D18-8CF8-155306266307}"/>
                </a:ext>
              </a:extLst>
            </p:cNvPr>
            <p:cNvSpPr/>
            <p:nvPr/>
          </p:nvSpPr>
          <p:spPr>
            <a:xfrm>
              <a:off x="2258044" y="1112219"/>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正方形/長方形 66">
            <a:extLst>
              <a:ext uri="{FF2B5EF4-FFF2-40B4-BE49-F238E27FC236}">
                <a16:creationId xmlns:a16="http://schemas.microsoft.com/office/drawing/2014/main" id="{508C4F82-FC32-4A0A-8A39-77039B467209}"/>
              </a:ext>
            </a:extLst>
          </p:cNvPr>
          <p:cNvSpPr/>
          <p:nvPr/>
        </p:nvSpPr>
        <p:spPr>
          <a:xfrm>
            <a:off x="6322828" y="-3607"/>
            <a:ext cx="5869172" cy="687504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id="{09D3719C-A9F9-4A54-9688-0C2C44E78160}"/>
              </a:ext>
            </a:extLst>
          </p:cNvPr>
          <p:cNvGrpSpPr/>
          <p:nvPr/>
        </p:nvGrpSpPr>
        <p:grpSpPr>
          <a:xfrm>
            <a:off x="7655167" y="1303281"/>
            <a:ext cx="3505373" cy="2848142"/>
            <a:chOff x="8627479" y="3398679"/>
            <a:chExt cx="1268321" cy="1030520"/>
          </a:xfrm>
        </p:grpSpPr>
        <p:pic>
          <p:nvPicPr>
            <p:cNvPr id="69" name="図 68" descr="白黒の写真&#10;&#10;低い精度で自動的に生成された説明">
              <a:extLst>
                <a:ext uri="{FF2B5EF4-FFF2-40B4-BE49-F238E27FC236}">
                  <a16:creationId xmlns:a16="http://schemas.microsoft.com/office/drawing/2014/main" id="{35D3718A-FC77-4ED4-9968-990BF210856F}"/>
                </a:ext>
              </a:extLst>
            </p:cNvPr>
            <p:cNvPicPr>
              <a:picLocks noChangeAspect="1"/>
            </p:cNvPicPr>
            <p:nvPr/>
          </p:nvPicPr>
          <p:blipFill rotWithShape="1">
            <a:blip r:embed="rId13">
              <a:extLst>
                <a:ext uri="{28A0092B-C50C-407E-A947-70E740481C1C}">
                  <a14:useLocalDpi xmlns:a14="http://schemas.microsoft.com/office/drawing/2010/main" val="0"/>
                </a:ext>
              </a:extLst>
            </a:blip>
            <a:srcRect l="39257" t="26858" r="21146" b="27575"/>
            <a:stretch/>
          </p:blipFill>
          <p:spPr>
            <a:xfrm>
              <a:off x="8647671" y="3416426"/>
              <a:ext cx="1247750" cy="1012773"/>
            </a:xfrm>
            <a:prstGeom prst="rect">
              <a:avLst/>
            </a:prstGeom>
          </p:spPr>
        </p:pic>
        <p:cxnSp>
          <p:nvCxnSpPr>
            <p:cNvPr id="70" name="直線コネクタ 69">
              <a:extLst>
                <a:ext uri="{FF2B5EF4-FFF2-40B4-BE49-F238E27FC236}">
                  <a16:creationId xmlns:a16="http://schemas.microsoft.com/office/drawing/2014/main" id="{107CA14D-D110-4D86-8AFE-F4C364C212C5}"/>
                </a:ext>
              </a:extLst>
            </p:cNvPr>
            <p:cNvCxnSpPr>
              <a:cxnSpLocks/>
            </p:cNvCxnSpPr>
            <p:nvPr/>
          </p:nvCxnSpPr>
          <p:spPr>
            <a:xfrm>
              <a:off x="8766425" y="4383795"/>
              <a:ext cx="1842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36ECD2DC-B033-40DA-B924-147A7FF82739}"/>
                </a:ext>
              </a:extLst>
            </p:cNvPr>
            <p:cNvSpPr txBox="1"/>
            <p:nvPr/>
          </p:nvSpPr>
          <p:spPr>
            <a:xfrm>
              <a:off x="8716831" y="4258675"/>
              <a:ext cx="319581" cy="111360"/>
            </a:xfrm>
            <a:prstGeom prst="rect">
              <a:avLst/>
            </a:prstGeom>
            <a:noFill/>
          </p:spPr>
          <p:txBody>
            <a:bodyPr wrap="none" lIns="0" tIns="0" rIns="0" bIns="0" rtlCol="0">
              <a:spAutoFit/>
            </a:bodyPr>
            <a:lstStyle/>
            <a:p>
              <a:r>
                <a:rPr lang="en-US" altLang="ja-JP" sz="2000" b="1" dirty="0">
                  <a:solidFill>
                    <a:schemeClr val="bg1"/>
                  </a:solidFill>
                  <a:latin typeface="Arial" panose="020B0604020202020204" pitchFamily="34" charset="0"/>
                  <a:cs typeface="Arial" panose="020B0604020202020204" pitchFamily="34" charset="0"/>
                </a:rPr>
                <a:t>100 nm</a:t>
              </a:r>
              <a:endParaRPr lang="ja-JP" altLang="en-US" sz="2000" b="1" dirty="0">
                <a:solidFill>
                  <a:schemeClr val="bg1"/>
                </a:solidFill>
                <a:latin typeface="Arial" panose="020B0604020202020204" pitchFamily="34" charset="0"/>
                <a:cs typeface="Arial" panose="020B0604020202020204" pitchFamily="34" charset="0"/>
              </a:endParaRPr>
            </a:p>
          </p:txBody>
        </p:sp>
        <p:graphicFrame>
          <p:nvGraphicFramePr>
            <p:cNvPr id="72" name="オブジェクト 71">
              <a:extLst>
                <a:ext uri="{FF2B5EF4-FFF2-40B4-BE49-F238E27FC236}">
                  <a16:creationId xmlns:a16="http://schemas.microsoft.com/office/drawing/2014/main" id="{F9C9B607-C3C5-4C57-8559-00F39679C6E6}"/>
                </a:ext>
              </a:extLst>
            </p:cNvPr>
            <p:cNvGraphicFramePr>
              <a:graphicFrameLocks noChangeAspect="1"/>
            </p:cNvGraphicFramePr>
            <p:nvPr>
              <p:extLst>
                <p:ext uri="{D42A27DB-BD31-4B8C-83A1-F6EECF244321}">
                  <p14:modId xmlns:p14="http://schemas.microsoft.com/office/powerpoint/2010/main" val="2965230700"/>
                </p:ext>
              </p:extLst>
            </p:nvPr>
          </p:nvGraphicFramePr>
          <p:xfrm>
            <a:off x="9339078" y="3414194"/>
            <a:ext cx="553571" cy="471992"/>
          </p:xfrm>
          <a:graphic>
            <a:graphicData uri="http://schemas.openxmlformats.org/presentationml/2006/ole">
              <mc:AlternateContent xmlns:mc="http://schemas.openxmlformats.org/markup-compatibility/2006">
                <mc:Choice xmlns:v="urn:schemas-microsoft-com:vml" Requires="v">
                  <p:oleObj spid="_x0000_s8966" r:id="rId14" imgW="904680" imgH="771120" progId="">
                    <p:embed/>
                  </p:oleObj>
                </mc:Choice>
                <mc:Fallback>
                  <p:oleObj r:id="rId14" imgW="904680" imgH="771120" progId="">
                    <p:embed/>
                    <p:pic>
                      <p:nvPicPr>
                        <p:cNvPr id="71" name="オブジェクト 70">
                          <a:extLst>
                            <a:ext uri="{FF2B5EF4-FFF2-40B4-BE49-F238E27FC236}">
                              <a16:creationId xmlns:a16="http://schemas.microsoft.com/office/drawing/2014/main" id="{8956F78B-9AA3-41E4-9F54-A8CF73ACC7DF}"/>
                            </a:ext>
                          </a:extLst>
                        </p:cNvPr>
                        <p:cNvPicPr/>
                        <p:nvPr/>
                      </p:nvPicPr>
                      <p:blipFill>
                        <a:blip r:embed="rId15"/>
                        <a:stretch>
                          <a:fillRect/>
                        </a:stretch>
                      </p:blipFill>
                      <p:spPr>
                        <a:xfrm>
                          <a:off x="9339078" y="3414194"/>
                          <a:ext cx="553571" cy="471992"/>
                        </a:xfrm>
                        <a:prstGeom prst="rect">
                          <a:avLst/>
                        </a:prstGeom>
                      </p:spPr>
                    </p:pic>
                  </p:oleObj>
                </mc:Fallback>
              </mc:AlternateContent>
            </a:graphicData>
          </a:graphic>
        </p:graphicFrame>
        <p:sp>
          <p:nvSpPr>
            <p:cNvPr id="73" name="テキスト ボックス 72">
              <a:extLst>
                <a:ext uri="{FF2B5EF4-FFF2-40B4-BE49-F238E27FC236}">
                  <a16:creationId xmlns:a16="http://schemas.microsoft.com/office/drawing/2014/main" id="{9EAA9EED-CD95-4BD2-94D4-3E2A39B34EAE}"/>
                </a:ext>
              </a:extLst>
            </p:cNvPr>
            <p:cNvSpPr txBox="1"/>
            <p:nvPr/>
          </p:nvSpPr>
          <p:spPr>
            <a:xfrm>
              <a:off x="9329614" y="3398679"/>
              <a:ext cx="489296" cy="167041"/>
            </a:xfrm>
            <a:prstGeom prst="rect">
              <a:avLst/>
            </a:prstGeom>
            <a:noFill/>
          </p:spPr>
          <p:txBody>
            <a:bodyPr wrap="square">
              <a:spAutoFit/>
            </a:bodyPr>
            <a:lstStyle/>
            <a:p>
              <a:r>
                <a:rPr lang="en-US" altLang="ja-JP" sz="2400" b="1" dirty="0">
                  <a:solidFill>
                    <a:schemeClr val="bg1"/>
                  </a:solidFill>
                  <a:latin typeface="Arial" panose="020B0604020202020204" pitchFamily="34" charset="0"/>
                  <a:cs typeface="Arial" panose="020B0604020202020204" pitchFamily="34" charset="0"/>
                </a:rPr>
                <a:t>O K</a:t>
              </a:r>
              <a:r>
                <a:rPr lang="en-US" altLang="ja-JP" sz="2400" b="1" dirty="0">
                  <a:solidFill>
                    <a:schemeClr val="bg1"/>
                  </a:solidFill>
                  <a:latin typeface="Symbol" panose="05050102010706020507" pitchFamily="18" charset="2"/>
                  <a:cs typeface="Arial" panose="020B0604020202020204" pitchFamily="34" charset="0"/>
                </a:rPr>
                <a:t>a</a:t>
              </a:r>
              <a:endParaRPr lang="ja-JP" altLang="en-US" sz="2400" dirty="0">
                <a:latin typeface="Symbol" panose="05050102010706020507" pitchFamily="18" charset="2"/>
              </a:endParaRPr>
            </a:p>
          </p:txBody>
        </p:sp>
        <p:graphicFrame>
          <p:nvGraphicFramePr>
            <p:cNvPr id="74" name="オブジェクト 73">
              <a:extLst>
                <a:ext uri="{FF2B5EF4-FFF2-40B4-BE49-F238E27FC236}">
                  <a16:creationId xmlns:a16="http://schemas.microsoft.com/office/drawing/2014/main" id="{D8B19A47-0925-4095-8075-DD3D4335D774}"/>
                </a:ext>
              </a:extLst>
            </p:cNvPr>
            <p:cNvGraphicFramePr>
              <a:graphicFrameLocks noChangeAspect="1"/>
            </p:cNvGraphicFramePr>
            <p:nvPr>
              <p:extLst>
                <p:ext uri="{D42A27DB-BD31-4B8C-83A1-F6EECF244321}">
                  <p14:modId xmlns:p14="http://schemas.microsoft.com/office/powerpoint/2010/main" val="3579216190"/>
                </p:ext>
              </p:extLst>
            </p:nvPr>
          </p:nvGraphicFramePr>
          <p:xfrm>
            <a:off x="9334378" y="3947035"/>
            <a:ext cx="561422" cy="478686"/>
          </p:xfrm>
          <a:graphic>
            <a:graphicData uri="http://schemas.openxmlformats.org/presentationml/2006/ole">
              <mc:AlternateContent xmlns:mc="http://schemas.openxmlformats.org/markup-compatibility/2006">
                <mc:Choice xmlns:v="urn:schemas-microsoft-com:vml" Requires="v">
                  <p:oleObj spid="_x0000_s8967" r:id="rId16" imgW="904680" imgH="771120" progId="">
                    <p:embed/>
                  </p:oleObj>
                </mc:Choice>
                <mc:Fallback>
                  <p:oleObj r:id="rId16" imgW="904680" imgH="771120" progId="">
                    <p:embed/>
                    <p:pic>
                      <p:nvPicPr>
                        <p:cNvPr id="73" name="オブジェクト 72">
                          <a:extLst>
                            <a:ext uri="{FF2B5EF4-FFF2-40B4-BE49-F238E27FC236}">
                              <a16:creationId xmlns:a16="http://schemas.microsoft.com/office/drawing/2014/main" id="{F09B705D-6199-4E5F-94D0-8753A1C72B6D}"/>
                            </a:ext>
                          </a:extLst>
                        </p:cNvPr>
                        <p:cNvPicPr/>
                        <p:nvPr/>
                      </p:nvPicPr>
                      <p:blipFill>
                        <a:blip r:embed="rId17"/>
                        <a:stretch>
                          <a:fillRect/>
                        </a:stretch>
                      </p:blipFill>
                      <p:spPr>
                        <a:xfrm>
                          <a:off x="9334378" y="3947035"/>
                          <a:ext cx="561422" cy="478686"/>
                        </a:xfrm>
                        <a:prstGeom prst="rect">
                          <a:avLst/>
                        </a:prstGeom>
                      </p:spPr>
                    </p:pic>
                  </p:oleObj>
                </mc:Fallback>
              </mc:AlternateContent>
            </a:graphicData>
          </a:graphic>
        </p:graphicFrame>
        <p:sp>
          <p:nvSpPr>
            <p:cNvPr id="75" name="テキスト ボックス 74">
              <a:extLst>
                <a:ext uri="{FF2B5EF4-FFF2-40B4-BE49-F238E27FC236}">
                  <a16:creationId xmlns:a16="http://schemas.microsoft.com/office/drawing/2014/main" id="{CAD6D5A5-6BCA-4EAA-8365-E9F6A1A0229F}"/>
                </a:ext>
              </a:extLst>
            </p:cNvPr>
            <p:cNvSpPr txBox="1"/>
            <p:nvPr/>
          </p:nvSpPr>
          <p:spPr>
            <a:xfrm>
              <a:off x="9307979" y="3921312"/>
              <a:ext cx="426195" cy="167040"/>
            </a:xfrm>
            <a:prstGeom prst="rect">
              <a:avLst/>
            </a:prstGeom>
            <a:noFill/>
          </p:spPr>
          <p:txBody>
            <a:bodyPr wrap="square">
              <a:spAutoFit/>
            </a:bodyPr>
            <a:lstStyle/>
            <a:p>
              <a:r>
                <a:rPr lang="en-US" altLang="ja-JP" sz="2400" b="1" dirty="0">
                  <a:solidFill>
                    <a:schemeClr val="bg1"/>
                  </a:solidFill>
                  <a:latin typeface="Arial" panose="020B0604020202020204" pitchFamily="34" charset="0"/>
                  <a:cs typeface="Arial" panose="020B0604020202020204" pitchFamily="34" charset="0"/>
                </a:rPr>
                <a:t>Si K</a:t>
              </a:r>
              <a:r>
                <a:rPr lang="en-US" altLang="ja-JP" sz="2400" b="1" dirty="0">
                  <a:solidFill>
                    <a:schemeClr val="bg1"/>
                  </a:solidFill>
                  <a:latin typeface="Symbol" panose="05050102010706020507" pitchFamily="18" charset="2"/>
                  <a:cs typeface="Arial" panose="020B0604020202020204" pitchFamily="34" charset="0"/>
                </a:rPr>
                <a:t>a</a:t>
              </a:r>
              <a:endParaRPr lang="ja-JP" altLang="en-US" sz="2400" dirty="0">
                <a:latin typeface="Symbol" panose="05050102010706020507" pitchFamily="18" charset="2"/>
              </a:endParaRPr>
            </a:p>
          </p:txBody>
        </p:sp>
        <p:sp>
          <p:nvSpPr>
            <p:cNvPr id="76" name="楕円 75">
              <a:extLst>
                <a:ext uri="{FF2B5EF4-FFF2-40B4-BE49-F238E27FC236}">
                  <a16:creationId xmlns:a16="http://schemas.microsoft.com/office/drawing/2014/main" id="{959849AA-F26B-4C10-96AA-7AB5E14384F6}"/>
                </a:ext>
              </a:extLst>
            </p:cNvPr>
            <p:cNvSpPr/>
            <p:nvPr/>
          </p:nvSpPr>
          <p:spPr>
            <a:xfrm>
              <a:off x="9488715" y="4085975"/>
              <a:ext cx="267792" cy="267792"/>
            </a:xfrm>
            <a:prstGeom prst="ellipse">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Arial" panose="020B0604020202020204" pitchFamily="34" charset="0"/>
                <a:cs typeface="Arial" panose="020B0604020202020204" pitchFamily="34" charset="0"/>
              </a:endParaRPr>
            </a:p>
          </p:txBody>
        </p:sp>
        <p:sp>
          <p:nvSpPr>
            <p:cNvPr id="77" name="正方形/長方形 76">
              <a:extLst>
                <a:ext uri="{FF2B5EF4-FFF2-40B4-BE49-F238E27FC236}">
                  <a16:creationId xmlns:a16="http://schemas.microsoft.com/office/drawing/2014/main" id="{3BC91CF3-C3E0-40E5-A23E-EC1AB5495D58}"/>
                </a:ext>
              </a:extLst>
            </p:cNvPr>
            <p:cNvSpPr/>
            <p:nvPr/>
          </p:nvSpPr>
          <p:spPr>
            <a:xfrm>
              <a:off x="8645886" y="3411617"/>
              <a:ext cx="328237" cy="2055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1152D687-87A4-403F-B6A2-D748A4850784}"/>
                </a:ext>
              </a:extLst>
            </p:cNvPr>
            <p:cNvSpPr txBox="1"/>
            <p:nvPr/>
          </p:nvSpPr>
          <p:spPr>
            <a:xfrm>
              <a:off x="8627479" y="3432526"/>
              <a:ext cx="369410" cy="144769"/>
            </a:xfrm>
            <a:prstGeom prst="rect">
              <a:avLst/>
            </a:prstGeom>
            <a:noFill/>
          </p:spPr>
          <p:txBody>
            <a:bodyPr wrap="square" rtlCol="0">
              <a:spAutoFit/>
            </a:bodyPr>
            <a:lstStyle/>
            <a:p>
              <a:pPr algn="ctr"/>
              <a:r>
                <a:rPr lang="en-US" altLang="ja-JP" sz="2000" b="1" dirty="0">
                  <a:solidFill>
                    <a:schemeClr val="bg1"/>
                  </a:solidFill>
                  <a:latin typeface="Arial" panose="020B0604020202020204" pitchFamily="34" charset="0"/>
                  <a:cs typeface="Arial" panose="020B0604020202020204" pitchFamily="34" charset="0"/>
                </a:rPr>
                <a:t>BSE</a:t>
              </a:r>
              <a:endParaRPr lang="ja-JP" altLang="en-US" sz="2000" b="1" baseline="30000" dirty="0">
                <a:solidFill>
                  <a:schemeClr val="bg1"/>
                </a:solidFill>
                <a:latin typeface="Arial" panose="020B0604020202020204" pitchFamily="34" charset="0"/>
                <a:cs typeface="Arial" panose="020B0604020202020204" pitchFamily="34" charset="0"/>
              </a:endParaRPr>
            </a:p>
          </p:txBody>
        </p:sp>
        <p:sp>
          <p:nvSpPr>
            <p:cNvPr id="79" name="楕円 78">
              <a:extLst>
                <a:ext uri="{FF2B5EF4-FFF2-40B4-BE49-F238E27FC236}">
                  <a16:creationId xmlns:a16="http://schemas.microsoft.com/office/drawing/2014/main" id="{1D562CB2-F75D-4560-8EB4-F0FCB16F30E1}"/>
                </a:ext>
              </a:extLst>
            </p:cNvPr>
            <p:cNvSpPr/>
            <p:nvPr/>
          </p:nvSpPr>
          <p:spPr>
            <a:xfrm>
              <a:off x="9488715" y="3543614"/>
              <a:ext cx="267792" cy="267792"/>
            </a:xfrm>
            <a:prstGeom prst="ellipse">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Arial" panose="020B0604020202020204" pitchFamily="34" charset="0"/>
                <a:cs typeface="Arial" panose="020B0604020202020204" pitchFamily="34" charset="0"/>
              </a:endParaRPr>
            </a:p>
          </p:txBody>
        </p:sp>
      </p:grpSp>
      <p:sp>
        <p:nvSpPr>
          <p:cNvPr id="85" name="テキスト ボックス 84">
            <a:extLst>
              <a:ext uri="{FF2B5EF4-FFF2-40B4-BE49-F238E27FC236}">
                <a16:creationId xmlns:a16="http://schemas.microsoft.com/office/drawing/2014/main" id="{BE8912BC-3BA1-4886-8179-57AC7CD56988}"/>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pic>
        <p:nvPicPr>
          <p:cNvPr id="86" name="Picture 38" descr="20060828_akari_at02">
            <a:extLst>
              <a:ext uri="{FF2B5EF4-FFF2-40B4-BE49-F238E27FC236}">
                <a16:creationId xmlns:a16="http://schemas.microsoft.com/office/drawing/2014/main" id="{F5F89864-5DEE-4AB4-8EB1-AF2092F530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486" y="-3607"/>
            <a:ext cx="6403054" cy="48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グループ化 95">
            <a:extLst>
              <a:ext uri="{FF2B5EF4-FFF2-40B4-BE49-F238E27FC236}">
                <a16:creationId xmlns:a16="http://schemas.microsoft.com/office/drawing/2014/main" id="{D6688F20-62E2-40F4-8A77-E8CE4113C0FB}"/>
              </a:ext>
            </a:extLst>
          </p:cNvPr>
          <p:cNvGrpSpPr/>
          <p:nvPr/>
        </p:nvGrpSpPr>
        <p:grpSpPr>
          <a:xfrm>
            <a:off x="8269094" y="4198657"/>
            <a:ext cx="2678938" cy="1033329"/>
            <a:chOff x="8377052" y="4228413"/>
            <a:chExt cx="2678938" cy="1033329"/>
          </a:xfrm>
        </p:grpSpPr>
        <p:sp>
          <p:nvSpPr>
            <p:cNvPr id="97" name="テキスト ボックス 96">
              <a:extLst>
                <a:ext uri="{FF2B5EF4-FFF2-40B4-BE49-F238E27FC236}">
                  <a16:creationId xmlns:a16="http://schemas.microsoft.com/office/drawing/2014/main" id="{1ADA377A-EF01-4811-B773-F5C0EC48BB1D}"/>
                </a:ext>
              </a:extLst>
            </p:cNvPr>
            <p:cNvSpPr txBox="1"/>
            <p:nvPr/>
          </p:nvSpPr>
          <p:spPr>
            <a:xfrm>
              <a:off x="8778603" y="4228413"/>
              <a:ext cx="1875835" cy="646331"/>
            </a:xfrm>
            <a:prstGeom prst="rect">
              <a:avLst/>
            </a:prstGeom>
            <a:noFill/>
          </p:spPr>
          <p:txBody>
            <a:bodyPr wrap="none" rtlCol="0">
              <a:spAutoFit/>
            </a:bodyPr>
            <a:lstStyle/>
            <a:p>
              <a:pPr algn="ctr"/>
              <a:r>
                <a:rPr kumimoji="1" lang="en-US" altLang="ja-JP" sz="3600" b="1" dirty="0">
                  <a:solidFill>
                    <a:schemeClr val="bg1"/>
                  </a:solidFill>
                </a:rPr>
                <a:t>SiC</a:t>
              </a:r>
              <a:r>
                <a:rPr kumimoji="1" lang="ja-JP" altLang="en-US" sz="3600" b="1" dirty="0">
                  <a:solidFill>
                    <a:schemeClr val="bg1"/>
                  </a:solidFill>
                </a:rPr>
                <a:t>粒子</a:t>
              </a:r>
              <a:endParaRPr kumimoji="1" lang="en-US" altLang="ja-JP" sz="3600" b="1" dirty="0">
                <a:solidFill>
                  <a:schemeClr val="bg1"/>
                </a:solidFill>
              </a:endParaRPr>
            </a:p>
          </p:txBody>
        </p:sp>
        <p:sp>
          <p:nvSpPr>
            <p:cNvPr id="98" name="テキスト ボックス 97">
              <a:extLst>
                <a:ext uri="{FF2B5EF4-FFF2-40B4-BE49-F238E27FC236}">
                  <a16:creationId xmlns:a16="http://schemas.microsoft.com/office/drawing/2014/main" id="{6DFDE627-FAA1-441E-80A4-86398B8483C4}"/>
                </a:ext>
              </a:extLst>
            </p:cNvPr>
            <p:cNvSpPr txBox="1"/>
            <p:nvPr/>
          </p:nvSpPr>
          <p:spPr>
            <a:xfrm>
              <a:off x="8377052" y="4800077"/>
              <a:ext cx="2678938" cy="461665"/>
            </a:xfrm>
            <a:prstGeom prst="rect">
              <a:avLst/>
            </a:prstGeom>
            <a:noFill/>
          </p:spPr>
          <p:txBody>
            <a:bodyPr wrap="none" rtlCol="0">
              <a:spAutoFit/>
            </a:bodyPr>
            <a:lstStyle/>
            <a:p>
              <a:r>
                <a:rPr kumimoji="1" lang="en-US" altLang="ja-JP" sz="2400" b="1" dirty="0">
                  <a:solidFill>
                    <a:schemeClr val="bg1"/>
                  </a:solidFill>
                </a:rPr>
                <a:t>(</a:t>
              </a:r>
              <a:r>
                <a:rPr kumimoji="1" lang="en-US" altLang="ja-JP" sz="2400" b="1" dirty="0">
                  <a:solidFill>
                    <a:schemeClr val="bg1"/>
                  </a:solidFill>
                  <a:latin typeface="Symbol" panose="05050102010706020507" pitchFamily="18" charset="2"/>
                </a:rPr>
                <a:t>d</a:t>
              </a:r>
              <a:r>
                <a:rPr kumimoji="1" lang="en-US" altLang="ja-JP" sz="2400" b="1" baseline="30000" dirty="0">
                  <a:solidFill>
                    <a:schemeClr val="bg1"/>
                  </a:solidFill>
                </a:rPr>
                <a:t>13</a:t>
              </a:r>
              <a:r>
                <a:rPr kumimoji="1" lang="en-US" altLang="ja-JP" sz="2400" b="1" dirty="0">
                  <a:solidFill>
                    <a:schemeClr val="bg1"/>
                  </a:solidFill>
                </a:rPr>
                <a:t>C</a:t>
              </a:r>
              <a:r>
                <a:rPr lang="ja-JP" altLang="en-US" sz="2400" b="1" dirty="0">
                  <a:solidFill>
                    <a:schemeClr val="bg1"/>
                  </a:solidFill>
                </a:rPr>
                <a:t> </a:t>
              </a:r>
              <a:r>
                <a:rPr kumimoji="1" lang="en-US" altLang="ja-JP" sz="2400" b="1" dirty="0">
                  <a:solidFill>
                    <a:schemeClr val="bg1"/>
                  </a:solidFill>
                </a:rPr>
                <a:t>~ +4000‰)</a:t>
              </a:r>
              <a:endParaRPr kumimoji="1" lang="ja-JP" altLang="en-US" sz="2400" dirty="0"/>
            </a:p>
          </p:txBody>
        </p:sp>
      </p:grpSp>
      <p:grpSp>
        <p:nvGrpSpPr>
          <p:cNvPr id="44" name="グループ化 43">
            <a:extLst>
              <a:ext uri="{FF2B5EF4-FFF2-40B4-BE49-F238E27FC236}">
                <a16:creationId xmlns:a16="http://schemas.microsoft.com/office/drawing/2014/main" id="{E8001B73-59E2-4B12-95E6-5B0475FB5DD4}"/>
              </a:ext>
            </a:extLst>
          </p:cNvPr>
          <p:cNvGrpSpPr/>
          <p:nvPr/>
        </p:nvGrpSpPr>
        <p:grpSpPr>
          <a:xfrm>
            <a:off x="8183697" y="2214845"/>
            <a:ext cx="2438375" cy="1542964"/>
            <a:chOff x="8183697" y="2214845"/>
            <a:chExt cx="2438375" cy="1542964"/>
          </a:xfrm>
        </p:grpSpPr>
        <p:sp>
          <p:nvSpPr>
            <p:cNvPr id="26" name="フリーフォーム: 図形 25">
              <a:extLst>
                <a:ext uri="{FF2B5EF4-FFF2-40B4-BE49-F238E27FC236}">
                  <a16:creationId xmlns:a16="http://schemas.microsoft.com/office/drawing/2014/main" id="{1BC508C2-5E86-4833-9A15-063705A116C3}"/>
                </a:ext>
              </a:extLst>
            </p:cNvPr>
            <p:cNvSpPr/>
            <p:nvPr/>
          </p:nvSpPr>
          <p:spPr>
            <a:xfrm>
              <a:off x="10229590" y="3361151"/>
              <a:ext cx="392482" cy="396658"/>
            </a:xfrm>
            <a:custGeom>
              <a:avLst/>
              <a:gdLst>
                <a:gd name="connsiteX0" fmla="*/ 0 w 392482"/>
                <a:gd name="connsiteY0" fmla="*/ 212942 h 396658"/>
                <a:gd name="connsiteX1" fmla="*/ 0 w 392482"/>
                <a:gd name="connsiteY1" fmla="*/ 212942 h 396658"/>
                <a:gd name="connsiteX2" fmla="*/ 25052 w 392482"/>
                <a:gd name="connsiteY2" fmla="*/ 237995 h 396658"/>
                <a:gd name="connsiteX3" fmla="*/ 37578 w 392482"/>
                <a:gd name="connsiteY3" fmla="*/ 254696 h 396658"/>
                <a:gd name="connsiteX4" fmla="*/ 96033 w 392482"/>
                <a:gd name="connsiteY4" fmla="*/ 300625 h 396658"/>
                <a:gd name="connsiteX5" fmla="*/ 137786 w 392482"/>
                <a:gd name="connsiteY5" fmla="*/ 334027 h 396658"/>
                <a:gd name="connsiteX6" fmla="*/ 158663 w 392482"/>
                <a:gd name="connsiteY6" fmla="*/ 346553 h 396658"/>
                <a:gd name="connsiteX7" fmla="*/ 187890 w 392482"/>
                <a:gd name="connsiteY7" fmla="*/ 359079 h 396658"/>
                <a:gd name="connsiteX8" fmla="*/ 200416 w 392482"/>
                <a:gd name="connsiteY8" fmla="*/ 367430 h 396658"/>
                <a:gd name="connsiteX9" fmla="*/ 212942 w 392482"/>
                <a:gd name="connsiteY9" fmla="*/ 379956 h 396658"/>
                <a:gd name="connsiteX10" fmla="*/ 246345 w 392482"/>
                <a:gd name="connsiteY10" fmla="*/ 396658 h 396658"/>
                <a:gd name="connsiteX11" fmla="*/ 392482 w 392482"/>
                <a:gd name="connsiteY11" fmla="*/ 212942 h 396658"/>
                <a:gd name="connsiteX12" fmla="*/ 338202 w 392482"/>
                <a:gd name="connsiteY12" fmla="*/ 96033 h 396658"/>
                <a:gd name="connsiteX13" fmla="*/ 208767 w 392482"/>
                <a:gd name="connsiteY13" fmla="*/ 0 h 396658"/>
                <a:gd name="connsiteX14" fmla="*/ 96033 w 392482"/>
                <a:gd name="connsiteY14" fmla="*/ 0 h 396658"/>
                <a:gd name="connsiteX15" fmla="*/ 16701 w 392482"/>
                <a:gd name="connsiteY15" fmla="*/ 75156 h 396658"/>
                <a:gd name="connsiteX16" fmla="*/ 0 w 392482"/>
                <a:gd name="connsiteY16" fmla="*/ 212942 h 3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2" h="396658">
                  <a:moveTo>
                    <a:pt x="0" y="212942"/>
                  </a:moveTo>
                  <a:lnTo>
                    <a:pt x="0" y="212942"/>
                  </a:lnTo>
                  <a:cubicBezTo>
                    <a:pt x="8351" y="221293"/>
                    <a:pt x="17152" y="229217"/>
                    <a:pt x="25052" y="237995"/>
                  </a:cubicBezTo>
                  <a:cubicBezTo>
                    <a:pt x="29707" y="243167"/>
                    <a:pt x="32465" y="249976"/>
                    <a:pt x="37578" y="254696"/>
                  </a:cubicBezTo>
                  <a:cubicBezTo>
                    <a:pt x="69811" y="284449"/>
                    <a:pt x="70911" y="280528"/>
                    <a:pt x="96033" y="300625"/>
                  </a:cubicBezTo>
                  <a:cubicBezTo>
                    <a:pt x="109951" y="311759"/>
                    <a:pt x="122503" y="324857"/>
                    <a:pt x="137786" y="334027"/>
                  </a:cubicBezTo>
                  <a:cubicBezTo>
                    <a:pt x="144745" y="338202"/>
                    <a:pt x="151404" y="342924"/>
                    <a:pt x="158663" y="346553"/>
                  </a:cubicBezTo>
                  <a:cubicBezTo>
                    <a:pt x="205497" y="369971"/>
                    <a:pt x="127085" y="324334"/>
                    <a:pt x="187890" y="359079"/>
                  </a:cubicBezTo>
                  <a:cubicBezTo>
                    <a:pt x="192247" y="361569"/>
                    <a:pt x="196561" y="364217"/>
                    <a:pt x="200416" y="367430"/>
                  </a:cubicBezTo>
                  <a:cubicBezTo>
                    <a:pt x="204952" y="371210"/>
                    <a:pt x="207780" y="377088"/>
                    <a:pt x="212942" y="379956"/>
                  </a:cubicBezTo>
                  <a:cubicBezTo>
                    <a:pt x="256122" y="403945"/>
                    <a:pt x="225333" y="375646"/>
                    <a:pt x="246345" y="396658"/>
                  </a:cubicBezTo>
                  <a:lnTo>
                    <a:pt x="392482" y="212942"/>
                  </a:lnTo>
                  <a:lnTo>
                    <a:pt x="338202" y="96033"/>
                  </a:lnTo>
                  <a:lnTo>
                    <a:pt x="208767" y="0"/>
                  </a:lnTo>
                  <a:lnTo>
                    <a:pt x="96033" y="0"/>
                  </a:lnTo>
                  <a:lnTo>
                    <a:pt x="16701" y="75156"/>
                  </a:lnTo>
                  <a:lnTo>
                    <a:pt x="0" y="212942"/>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図形 124">
              <a:extLst>
                <a:ext uri="{FF2B5EF4-FFF2-40B4-BE49-F238E27FC236}">
                  <a16:creationId xmlns:a16="http://schemas.microsoft.com/office/drawing/2014/main" id="{BE3642DA-F76D-4D1E-8DEA-9277A98250D9}"/>
                </a:ext>
              </a:extLst>
            </p:cNvPr>
            <p:cNvSpPr/>
            <p:nvPr/>
          </p:nvSpPr>
          <p:spPr>
            <a:xfrm rot="21228331">
              <a:off x="8183697" y="2214845"/>
              <a:ext cx="1247300" cy="1260570"/>
            </a:xfrm>
            <a:custGeom>
              <a:avLst/>
              <a:gdLst>
                <a:gd name="connsiteX0" fmla="*/ 0 w 392482"/>
                <a:gd name="connsiteY0" fmla="*/ 212942 h 396658"/>
                <a:gd name="connsiteX1" fmla="*/ 0 w 392482"/>
                <a:gd name="connsiteY1" fmla="*/ 212942 h 396658"/>
                <a:gd name="connsiteX2" fmla="*/ 25052 w 392482"/>
                <a:gd name="connsiteY2" fmla="*/ 237995 h 396658"/>
                <a:gd name="connsiteX3" fmla="*/ 37578 w 392482"/>
                <a:gd name="connsiteY3" fmla="*/ 254696 h 396658"/>
                <a:gd name="connsiteX4" fmla="*/ 96033 w 392482"/>
                <a:gd name="connsiteY4" fmla="*/ 300625 h 396658"/>
                <a:gd name="connsiteX5" fmla="*/ 137786 w 392482"/>
                <a:gd name="connsiteY5" fmla="*/ 334027 h 396658"/>
                <a:gd name="connsiteX6" fmla="*/ 158663 w 392482"/>
                <a:gd name="connsiteY6" fmla="*/ 346553 h 396658"/>
                <a:gd name="connsiteX7" fmla="*/ 187890 w 392482"/>
                <a:gd name="connsiteY7" fmla="*/ 359079 h 396658"/>
                <a:gd name="connsiteX8" fmla="*/ 200416 w 392482"/>
                <a:gd name="connsiteY8" fmla="*/ 367430 h 396658"/>
                <a:gd name="connsiteX9" fmla="*/ 212942 w 392482"/>
                <a:gd name="connsiteY9" fmla="*/ 379956 h 396658"/>
                <a:gd name="connsiteX10" fmla="*/ 246345 w 392482"/>
                <a:gd name="connsiteY10" fmla="*/ 396658 h 396658"/>
                <a:gd name="connsiteX11" fmla="*/ 392482 w 392482"/>
                <a:gd name="connsiteY11" fmla="*/ 212942 h 396658"/>
                <a:gd name="connsiteX12" fmla="*/ 338202 w 392482"/>
                <a:gd name="connsiteY12" fmla="*/ 96033 h 396658"/>
                <a:gd name="connsiteX13" fmla="*/ 208767 w 392482"/>
                <a:gd name="connsiteY13" fmla="*/ 0 h 396658"/>
                <a:gd name="connsiteX14" fmla="*/ 96033 w 392482"/>
                <a:gd name="connsiteY14" fmla="*/ 0 h 396658"/>
                <a:gd name="connsiteX15" fmla="*/ 16701 w 392482"/>
                <a:gd name="connsiteY15" fmla="*/ 75156 h 396658"/>
                <a:gd name="connsiteX16" fmla="*/ 0 w 392482"/>
                <a:gd name="connsiteY16" fmla="*/ 212942 h 3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2" h="396658">
                  <a:moveTo>
                    <a:pt x="0" y="212942"/>
                  </a:moveTo>
                  <a:lnTo>
                    <a:pt x="0" y="212942"/>
                  </a:lnTo>
                  <a:cubicBezTo>
                    <a:pt x="8351" y="221293"/>
                    <a:pt x="17152" y="229217"/>
                    <a:pt x="25052" y="237995"/>
                  </a:cubicBezTo>
                  <a:cubicBezTo>
                    <a:pt x="29707" y="243167"/>
                    <a:pt x="32465" y="249976"/>
                    <a:pt x="37578" y="254696"/>
                  </a:cubicBezTo>
                  <a:cubicBezTo>
                    <a:pt x="69811" y="284449"/>
                    <a:pt x="70911" y="280528"/>
                    <a:pt x="96033" y="300625"/>
                  </a:cubicBezTo>
                  <a:cubicBezTo>
                    <a:pt x="109951" y="311759"/>
                    <a:pt x="122503" y="324857"/>
                    <a:pt x="137786" y="334027"/>
                  </a:cubicBezTo>
                  <a:cubicBezTo>
                    <a:pt x="144745" y="338202"/>
                    <a:pt x="151404" y="342924"/>
                    <a:pt x="158663" y="346553"/>
                  </a:cubicBezTo>
                  <a:cubicBezTo>
                    <a:pt x="205497" y="369971"/>
                    <a:pt x="127085" y="324334"/>
                    <a:pt x="187890" y="359079"/>
                  </a:cubicBezTo>
                  <a:cubicBezTo>
                    <a:pt x="192247" y="361569"/>
                    <a:pt x="196561" y="364217"/>
                    <a:pt x="200416" y="367430"/>
                  </a:cubicBezTo>
                  <a:cubicBezTo>
                    <a:pt x="204952" y="371210"/>
                    <a:pt x="207780" y="377088"/>
                    <a:pt x="212942" y="379956"/>
                  </a:cubicBezTo>
                  <a:cubicBezTo>
                    <a:pt x="256122" y="403945"/>
                    <a:pt x="225333" y="375646"/>
                    <a:pt x="246345" y="396658"/>
                  </a:cubicBezTo>
                  <a:lnTo>
                    <a:pt x="392482" y="212942"/>
                  </a:lnTo>
                  <a:lnTo>
                    <a:pt x="338202" y="96033"/>
                  </a:lnTo>
                  <a:lnTo>
                    <a:pt x="208767" y="0"/>
                  </a:lnTo>
                  <a:lnTo>
                    <a:pt x="96033" y="0"/>
                  </a:lnTo>
                  <a:lnTo>
                    <a:pt x="16701" y="75156"/>
                  </a:lnTo>
                  <a:lnTo>
                    <a:pt x="0" y="212942"/>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テキスト ボックス 86">
            <a:extLst>
              <a:ext uri="{FF2B5EF4-FFF2-40B4-BE49-F238E27FC236}">
                <a16:creationId xmlns:a16="http://schemas.microsoft.com/office/drawing/2014/main" id="{CEC7A8C2-B9F3-15AB-C3EA-EE15642390D8}"/>
              </a:ext>
            </a:extLst>
          </p:cNvPr>
          <p:cNvSpPr txBox="1"/>
          <p:nvPr/>
        </p:nvSpPr>
        <p:spPr>
          <a:xfrm>
            <a:off x="1284902" y="4310095"/>
            <a:ext cx="3921265" cy="707886"/>
          </a:xfrm>
          <a:prstGeom prst="rect">
            <a:avLst/>
          </a:prstGeom>
          <a:solidFill>
            <a:schemeClr val="bg1"/>
          </a:solidFill>
        </p:spPr>
        <p:txBody>
          <a:bodyPr wrap="none" rtlCol="0">
            <a:spAutoFit/>
          </a:bodyPr>
          <a:lstStyle/>
          <a:p>
            <a:pPr algn="ctr"/>
            <a:r>
              <a:rPr lang="ja-JP" altLang="en-US" sz="4000" b="1" dirty="0">
                <a:solidFill>
                  <a:srgbClr val="FF0000"/>
                </a:solidFill>
              </a:rPr>
              <a:t>太陽系</a:t>
            </a:r>
            <a:r>
              <a:rPr kumimoji="1" lang="ja-JP" altLang="en-US" sz="4000" b="1" dirty="0">
                <a:solidFill>
                  <a:srgbClr val="FF0000"/>
                </a:solidFill>
              </a:rPr>
              <a:t>の原材料</a:t>
            </a:r>
            <a:endParaRPr kumimoji="1" lang="en-US" altLang="ja-JP" sz="4000" b="1" dirty="0">
              <a:solidFill>
                <a:srgbClr val="FF0000"/>
              </a:solidFill>
            </a:endParaRPr>
          </a:p>
        </p:txBody>
      </p:sp>
      <p:grpSp>
        <p:nvGrpSpPr>
          <p:cNvPr id="92" name="グループ化 91">
            <a:extLst>
              <a:ext uri="{FF2B5EF4-FFF2-40B4-BE49-F238E27FC236}">
                <a16:creationId xmlns:a16="http://schemas.microsoft.com/office/drawing/2014/main" id="{BC345F65-0A7A-6E47-84A7-80EA53F948CD}"/>
              </a:ext>
            </a:extLst>
          </p:cNvPr>
          <p:cNvGrpSpPr/>
          <p:nvPr/>
        </p:nvGrpSpPr>
        <p:grpSpPr>
          <a:xfrm>
            <a:off x="5102277" y="2790702"/>
            <a:ext cx="3391216" cy="642954"/>
            <a:chOff x="5102277" y="2790702"/>
            <a:chExt cx="3391216" cy="642954"/>
          </a:xfrm>
        </p:grpSpPr>
        <p:cxnSp>
          <p:nvCxnSpPr>
            <p:cNvPr id="45" name="直線矢印コネクタ 44">
              <a:extLst>
                <a:ext uri="{FF2B5EF4-FFF2-40B4-BE49-F238E27FC236}">
                  <a16:creationId xmlns:a16="http://schemas.microsoft.com/office/drawing/2014/main" id="{0532A0AA-C770-F287-4A2E-181FADAD791A}"/>
                </a:ext>
              </a:extLst>
            </p:cNvPr>
            <p:cNvCxnSpPr>
              <a:cxnSpLocks/>
            </p:cNvCxnSpPr>
            <p:nvPr/>
          </p:nvCxnSpPr>
          <p:spPr>
            <a:xfrm flipV="1">
              <a:off x="7498765" y="2790702"/>
              <a:ext cx="994728" cy="387168"/>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90" name="テキスト ボックス 89">
              <a:extLst>
                <a:ext uri="{FF2B5EF4-FFF2-40B4-BE49-F238E27FC236}">
                  <a16:creationId xmlns:a16="http://schemas.microsoft.com/office/drawing/2014/main" id="{0D3E13AD-B2E2-CCEB-9420-919A1B682FB9}"/>
                </a:ext>
              </a:extLst>
            </p:cNvPr>
            <p:cNvSpPr txBox="1"/>
            <p:nvPr/>
          </p:nvSpPr>
          <p:spPr>
            <a:xfrm>
              <a:off x="5102277" y="2971991"/>
              <a:ext cx="2646879" cy="461665"/>
            </a:xfrm>
            <a:prstGeom prst="rect">
              <a:avLst/>
            </a:prstGeom>
            <a:solidFill>
              <a:schemeClr val="bg1"/>
            </a:solidFill>
          </p:spPr>
          <p:txBody>
            <a:bodyPr wrap="none" rtlCol="0">
              <a:spAutoFit/>
            </a:bodyPr>
            <a:lstStyle/>
            <a:p>
              <a:pPr algn="ctr"/>
              <a:r>
                <a:rPr lang="ja-JP" altLang="en-US" sz="2400" b="1" dirty="0">
                  <a:solidFill>
                    <a:srgbClr val="FF0000"/>
                  </a:solidFill>
                </a:rPr>
                <a:t>ちょっと出てきた</a:t>
              </a:r>
              <a:endParaRPr kumimoji="1" lang="en-US" altLang="ja-JP" sz="2400" b="1" dirty="0">
                <a:solidFill>
                  <a:srgbClr val="FF0000"/>
                </a:solidFill>
              </a:endParaRPr>
            </a:p>
          </p:txBody>
        </p:sp>
      </p:grpSp>
    </p:spTree>
    <p:extLst>
      <p:ext uri="{BB962C8B-B14F-4D97-AF65-F5344CB8AC3E}">
        <p14:creationId xmlns:p14="http://schemas.microsoft.com/office/powerpoint/2010/main" val="428340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sp>
        <p:nvSpPr>
          <p:cNvPr id="15" name="正方形/長方形 14">
            <a:extLst>
              <a:ext uri="{FF2B5EF4-FFF2-40B4-BE49-F238E27FC236}">
                <a16:creationId xmlns:a16="http://schemas.microsoft.com/office/drawing/2014/main" id="{3DC0663A-B09A-40E0-9114-BA09373C87AF}"/>
              </a:ext>
            </a:extLst>
          </p:cNvPr>
          <p:cNvSpPr/>
          <p:nvPr/>
        </p:nvSpPr>
        <p:spPr>
          <a:xfrm>
            <a:off x="1425402" y="33480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16638956-6BFE-457F-AC4B-CE198308B585}"/>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7B6E488-EE5C-466C-AE30-BC26894C36F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nvGrpSpPr>
          <p:cNvPr id="4" name="グループ化 3">
            <a:extLst>
              <a:ext uri="{FF2B5EF4-FFF2-40B4-BE49-F238E27FC236}">
                <a16:creationId xmlns:a16="http://schemas.microsoft.com/office/drawing/2014/main" id="{51546C6C-944F-432A-958E-BBB88377E86C}"/>
              </a:ext>
            </a:extLst>
          </p:cNvPr>
          <p:cNvGrpSpPr/>
          <p:nvPr/>
        </p:nvGrpSpPr>
        <p:grpSpPr>
          <a:xfrm>
            <a:off x="911764" y="-23828"/>
            <a:ext cx="5411064" cy="6310086"/>
            <a:chOff x="692025" y="312492"/>
            <a:chExt cx="5411064" cy="6310086"/>
          </a:xfrm>
        </p:grpSpPr>
        <p:pic>
          <p:nvPicPr>
            <p:cNvPr id="19" name="図 18" descr="建物 が含まれている画像&#10;&#10;自動的に生成された説明">
              <a:extLst>
                <a:ext uri="{FF2B5EF4-FFF2-40B4-BE49-F238E27FC236}">
                  <a16:creationId xmlns:a16="http://schemas.microsoft.com/office/drawing/2014/main" id="{8E44BEB1-92A4-410F-BE90-BE301A2459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451" y="1291546"/>
              <a:ext cx="5313638" cy="5313638"/>
            </a:xfrm>
            <a:prstGeom prst="rect">
              <a:avLst/>
            </a:prstGeom>
          </p:spPr>
        </p:pic>
        <p:sp>
          <p:nvSpPr>
            <p:cNvPr id="20" name="正方形/長方形 19">
              <a:extLst>
                <a:ext uri="{FF2B5EF4-FFF2-40B4-BE49-F238E27FC236}">
                  <a16:creationId xmlns:a16="http://schemas.microsoft.com/office/drawing/2014/main" id="{80407166-BFFE-411B-841A-4BA33928A713}"/>
                </a:ext>
              </a:extLst>
            </p:cNvPr>
            <p:cNvSpPr/>
            <p:nvPr/>
          </p:nvSpPr>
          <p:spPr>
            <a:xfrm>
              <a:off x="692025" y="1272104"/>
              <a:ext cx="5411064" cy="53504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B659252F-1F9A-4DB1-B2F1-2EA692D221C6}"/>
                </a:ext>
              </a:extLst>
            </p:cNvPr>
            <p:cNvSpPr txBox="1">
              <a:spLocks/>
            </p:cNvSpPr>
            <p:nvPr/>
          </p:nvSpPr>
          <p:spPr>
            <a:xfrm>
              <a:off x="871871" y="312492"/>
              <a:ext cx="5184218" cy="9223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電子顕微鏡</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22" name="直線コネクタ 21">
              <a:extLst>
                <a:ext uri="{FF2B5EF4-FFF2-40B4-BE49-F238E27FC236}">
                  <a16:creationId xmlns:a16="http://schemas.microsoft.com/office/drawing/2014/main" id="{B4BD8622-9DA1-4457-9262-A41A4865A2DD}"/>
                </a:ext>
              </a:extLst>
            </p:cNvPr>
            <p:cNvCxnSpPr>
              <a:cxnSpLocks/>
            </p:cNvCxnSpPr>
            <p:nvPr/>
          </p:nvCxnSpPr>
          <p:spPr>
            <a:xfrm>
              <a:off x="1032720" y="6325417"/>
              <a:ext cx="1093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F15E469-FDD0-4F26-9F5E-7EADEB243549}"/>
                </a:ext>
              </a:extLst>
            </p:cNvPr>
            <p:cNvSpPr txBox="1"/>
            <p:nvPr/>
          </p:nvSpPr>
          <p:spPr>
            <a:xfrm>
              <a:off x="1032720" y="5826387"/>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100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pic>
        <p:nvPicPr>
          <p:cNvPr id="16" name="図 15" descr="窓, 屋内, 飛行機, 部屋 が含まれている画像&#10;&#10;自動的に生成された説明">
            <a:extLst>
              <a:ext uri="{FF2B5EF4-FFF2-40B4-BE49-F238E27FC236}">
                <a16:creationId xmlns:a16="http://schemas.microsoft.com/office/drawing/2014/main" id="{D6F6557B-211B-4D61-BC0E-6556104E1A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7355" y="906794"/>
            <a:ext cx="5350474" cy="5350474"/>
          </a:xfrm>
          <a:prstGeom prst="rect">
            <a:avLst/>
          </a:prstGeom>
        </p:spPr>
      </p:pic>
      <p:sp>
        <p:nvSpPr>
          <p:cNvPr id="17" name="正方形/長方形 16">
            <a:extLst>
              <a:ext uri="{FF2B5EF4-FFF2-40B4-BE49-F238E27FC236}">
                <a16:creationId xmlns:a16="http://schemas.microsoft.com/office/drawing/2014/main" id="{6F9C3BAF-36DC-4E09-82BB-A664140493D3}"/>
              </a:ext>
            </a:extLst>
          </p:cNvPr>
          <p:cNvSpPr/>
          <p:nvPr/>
        </p:nvSpPr>
        <p:spPr>
          <a:xfrm>
            <a:off x="6665315" y="935784"/>
            <a:ext cx="5428669" cy="5350474"/>
          </a:xfrm>
          <a:prstGeom prst="rect">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タイトル 1">
            <a:extLst>
              <a:ext uri="{FF2B5EF4-FFF2-40B4-BE49-F238E27FC236}">
                <a16:creationId xmlns:a16="http://schemas.microsoft.com/office/drawing/2014/main" id="{ED1D263D-2E38-4DD8-A003-288A99A48F51}"/>
              </a:ext>
            </a:extLst>
          </p:cNvPr>
          <p:cNvSpPr txBox="1">
            <a:spLocks/>
          </p:cNvSpPr>
          <p:nvPr/>
        </p:nvSpPr>
        <p:spPr>
          <a:xfrm>
            <a:off x="6639160" y="13434"/>
            <a:ext cx="5454824"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lumMod val="50000"/>
                  </a:schemeClr>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rPr>
              <a:t>C </a:t>
            </a:r>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同位体イメージ</a:t>
            </a:r>
            <a:endParaRPr lang="en-US" altLang="ja-JP"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FB74753D-1287-4C8E-810E-704ECA1D4DE9}"/>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lumMod val="50000"/>
                  </a:schemeClr>
                </a:solidFill>
              </a:rPr>
              <a:t>https://isotopemicroscope.github.io/</a:t>
            </a:r>
          </a:p>
        </p:txBody>
      </p:sp>
      <p:sp>
        <p:nvSpPr>
          <p:cNvPr id="14" name="正方形/長方形 13">
            <a:extLst>
              <a:ext uri="{FF2B5EF4-FFF2-40B4-BE49-F238E27FC236}">
                <a16:creationId xmlns:a16="http://schemas.microsoft.com/office/drawing/2014/main" id="{E87E262E-5FBA-4606-BEFF-997BA9A534C2}"/>
              </a:ext>
            </a:extLst>
          </p:cNvPr>
          <p:cNvSpPr/>
          <p:nvPr/>
        </p:nvSpPr>
        <p:spPr>
          <a:xfrm>
            <a:off x="0" y="0"/>
            <a:ext cx="6628624"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1DF6F777-D292-4C8D-9F69-6E7F54FCF478}"/>
              </a:ext>
            </a:extLst>
          </p:cNvPr>
          <p:cNvGrpSpPr/>
          <p:nvPr/>
        </p:nvGrpSpPr>
        <p:grpSpPr>
          <a:xfrm>
            <a:off x="6776485" y="1001911"/>
            <a:ext cx="5274529" cy="5237035"/>
            <a:chOff x="6776485" y="1001911"/>
            <a:chExt cx="5274529" cy="5237035"/>
          </a:xfrm>
        </p:grpSpPr>
        <p:sp>
          <p:nvSpPr>
            <p:cNvPr id="10" name="正方形/長方形 9">
              <a:extLst>
                <a:ext uri="{FF2B5EF4-FFF2-40B4-BE49-F238E27FC236}">
                  <a16:creationId xmlns:a16="http://schemas.microsoft.com/office/drawing/2014/main" id="{E91CF9BE-A91A-41D2-BC70-62BE0487E71E}"/>
                </a:ext>
              </a:extLst>
            </p:cNvPr>
            <p:cNvSpPr/>
            <p:nvPr/>
          </p:nvSpPr>
          <p:spPr>
            <a:xfrm>
              <a:off x="6776485" y="1020726"/>
              <a:ext cx="2057577" cy="5218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AADC3820-1F01-42C3-BA87-B71B6C1770C2}"/>
                </a:ext>
              </a:extLst>
            </p:cNvPr>
            <p:cNvSpPr/>
            <p:nvPr/>
          </p:nvSpPr>
          <p:spPr>
            <a:xfrm>
              <a:off x="9993437" y="1020726"/>
              <a:ext cx="2057577" cy="521822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CE3BD62A-9455-49C2-B537-D3849ECA351D}"/>
                </a:ext>
              </a:extLst>
            </p:cNvPr>
            <p:cNvSpPr/>
            <p:nvPr/>
          </p:nvSpPr>
          <p:spPr>
            <a:xfrm>
              <a:off x="8870753" y="1001911"/>
              <a:ext cx="1121780" cy="417016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0" name="グループ化 39">
            <a:extLst>
              <a:ext uri="{FF2B5EF4-FFF2-40B4-BE49-F238E27FC236}">
                <a16:creationId xmlns:a16="http://schemas.microsoft.com/office/drawing/2014/main" id="{7131F182-A88F-4111-B9B4-77407F38A40E}"/>
              </a:ext>
            </a:extLst>
          </p:cNvPr>
          <p:cNvGrpSpPr/>
          <p:nvPr/>
        </p:nvGrpSpPr>
        <p:grpSpPr>
          <a:xfrm>
            <a:off x="1273446" y="46753"/>
            <a:ext cx="4893160" cy="922350"/>
            <a:chOff x="1252459" y="-16561"/>
            <a:chExt cx="4893160" cy="922350"/>
          </a:xfrm>
        </p:grpSpPr>
        <p:sp>
          <p:nvSpPr>
            <p:cNvPr id="41" name="正方形/長方形 40">
              <a:extLst>
                <a:ext uri="{FF2B5EF4-FFF2-40B4-BE49-F238E27FC236}">
                  <a16:creationId xmlns:a16="http://schemas.microsoft.com/office/drawing/2014/main" id="{F53F14AA-BE61-4AB5-8D68-3B688302019A}"/>
                </a:ext>
              </a:extLst>
            </p:cNvPr>
            <p:cNvSpPr/>
            <p:nvPr/>
          </p:nvSpPr>
          <p:spPr>
            <a:xfrm>
              <a:off x="1252459" y="13434"/>
              <a:ext cx="4893160" cy="7863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タイトル 1">
              <a:extLst>
                <a:ext uri="{FF2B5EF4-FFF2-40B4-BE49-F238E27FC236}">
                  <a16:creationId xmlns:a16="http://schemas.microsoft.com/office/drawing/2014/main" id="{5BD0E4CA-2312-4943-B7A5-9F0D24674666}"/>
                </a:ext>
              </a:extLst>
            </p:cNvPr>
            <p:cNvSpPr txBox="1">
              <a:spLocks/>
            </p:cNvSpPr>
            <p:nvPr/>
          </p:nvSpPr>
          <p:spPr>
            <a:xfrm>
              <a:off x="1624500" y="-16561"/>
              <a:ext cx="17348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a:t>
              </a:r>
            </a:p>
          </p:txBody>
        </p:sp>
        <p:sp>
          <p:nvSpPr>
            <p:cNvPr id="43" name="タイトル 1">
              <a:extLst>
                <a:ext uri="{FF2B5EF4-FFF2-40B4-BE49-F238E27FC236}">
                  <a16:creationId xmlns:a16="http://schemas.microsoft.com/office/drawing/2014/main" id="{CF241867-9DE7-4BBD-AADB-3676C866862A}"/>
                </a:ext>
              </a:extLst>
            </p:cNvPr>
            <p:cNvSpPr txBox="1">
              <a:spLocks/>
            </p:cNvSpPr>
            <p:nvPr/>
          </p:nvSpPr>
          <p:spPr>
            <a:xfrm>
              <a:off x="3850758" y="-16561"/>
              <a:ext cx="17348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13</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a:t>
              </a:r>
            </a:p>
          </p:txBody>
        </p:sp>
      </p:grpSp>
      <p:grpSp>
        <p:nvGrpSpPr>
          <p:cNvPr id="12" name="グループ化 11">
            <a:extLst>
              <a:ext uri="{FF2B5EF4-FFF2-40B4-BE49-F238E27FC236}">
                <a16:creationId xmlns:a16="http://schemas.microsoft.com/office/drawing/2014/main" id="{030EEC49-EEC1-4B3E-AB16-16788FC49219}"/>
              </a:ext>
            </a:extLst>
          </p:cNvPr>
          <p:cNvGrpSpPr/>
          <p:nvPr/>
        </p:nvGrpSpPr>
        <p:grpSpPr>
          <a:xfrm>
            <a:off x="202396" y="792869"/>
            <a:ext cx="5839640" cy="2028825"/>
            <a:chOff x="202396" y="792869"/>
            <a:chExt cx="5839640" cy="2028825"/>
          </a:xfrm>
        </p:grpSpPr>
        <p:grpSp>
          <p:nvGrpSpPr>
            <p:cNvPr id="62" name="グループ化 61">
              <a:extLst>
                <a:ext uri="{FF2B5EF4-FFF2-40B4-BE49-F238E27FC236}">
                  <a16:creationId xmlns:a16="http://schemas.microsoft.com/office/drawing/2014/main" id="{F28FC2AB-7C04-4AB4-855D-02D37838499F}"/>
                </a:ext>
              </a:extLst>
            </p:cNvPr>
            <p:cNvGrpSpPr/>
            <p:nvPr/>
          </p:nvGrpSpPr>
          <p:grpSpPr>
            <a:xfrm>
              <a:off x="202396" y="1735378"/>
              <a:ext cx="1183112" cy="452136"/>
              <a:chOff x="202396" y="1735378"/>
              <a:chExt cx="1183112" cy="452136"/>
            </a:xfrm>
          </p:grpSpPr>
          <p:sp>
            <p:nvSpPr>
              <p:cNvPr id="63" name="正方形/長方形 62">
                <a:extLst>
                  <a:ext uri="{FF2B5EF4-FFF2-40B4-BE49-F238E27FC236}">
                    <a16:creationId xmlns:a16="http://schemas.microsoft.com/office/drawing/2014/main" id="{F84B9BF6-5D49-47FD-9DE8-075BBD85E68E}"/>
                  </a:ext>
                </a:extLst>
              </p:cNvPr>
              <p:cNvSpPr>
                <a:spLocks noChangeAspect="1"/>
              </p:cNvSpPr>
              <p:nvPr/>
            </p:nvSpPr>
            <p:spPr>
              <a:xfrm>
                <a:off x="202396" y="1735378"/>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D7037189-E164-41CC-BD65-148AB40CCADE}"/>
                  </a:ext>
                </a:extLst>
              </p:cNvPr>
              <p:cNvSpPr>
                <a:spLocks noChangeAspect="1"/>
              </p:cNvSpPr>
              <p:nvPr/>
            </p:nvSpPr>
            <p:spPr>
              <a:xfrm>
                <a:off x="312390" y="1735378"/>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 name="図 2">
              <a:extLst>
                <a:ext uri="{FF2B5EF4-FFF2-40B4-BE49-F238E27FC236}">
                  <a16:creationId xmlns:a16="http://schemas.microsoft.com/office/drawing/2014/main" id="{26D41AB8-A3D4-4A85-95D7-899F617D622E}"/>
                </a:ext>
              </a:extLst>
            </p:cNvPr>
            <p:cNvPicPr>
              <a:picLocks noChangeAspect="1"/>
            </p:cNvPicPr>
            <p:nvPr/>
          </p:nvPicPr>
          <p:blipFill>
            <a:blip r:embed="rId7"/>
            <a:stretch>
              <a:fillRect/>
            </a:stretch>
          </p:blipFill>
          <p:spPr>
            <a:xfrm>
              <a:off x="1478083" y="792869"/>
              <a:ext cx="2133600" cy="2028825"/>
            </a:xfrm>
            <a:prstGeom prst="rect">
              <a:avLst/>
            </a:prstGeom>
          </p:spPr>
        </p:pic>
        <p:pic>
          <p:nvPicPr>
            <p:cNvPr id="6" name="図 5">
              <a:extLst>
                <a:ext uri="{FF2B5EF4-FFF2-40B4-BE49-F238E27FC236}">
                  <a16:creationId xmlns:a16="http://schemas.microsoft.com/office/drawing/2014/main" id="{B8F6D4DF-DD72-4A10-AB1F-FEC6F32C40E2}"/>
                </a:ext>
              </a:extLst>
            </p:cNvPr>
            <p:cNvPicPr>
              <a:picLocks noChangeAspect="1"/>
            </p:cNvPicPr>
            <p:nvPr/>
          </p:nvPicPr>
          <p:blipFill>
            <a:blip r:embed="rId8"/>
            <a:stretch>
              <a:fillRect/>
            </a:stretch>
          </p:blipFill>
          <p:spPr>
            <a:xfrm>
              <a:off x="3908436" y="792869"/>
              <a:ext cx="2133600" cy="2028825"/>
            </a:xfrm>
            <a:prstGeom prst="rect">
              <a:avLst/>
            </a:prstGeom>
          </p:spPr>
        </p:pic>
      </p:grpSp>
      <p:grpSp>
        <p:nvGrpSpPr>
          <p:cNvPr id="2" name="グループ化 1">
            <a:extLst>
              <a:ext uri="{FF2B5EF4-FFF2-40B4-BE49-F238E27FC236}">
                <a16:creationId xmlns:a16="http://schemas.microsoft.com/office/drawing/2014/main" id="{CD16ADF5-3446-4F8B-B704-DF9AAF8F5FF9}"/>
              </a:ext>
            </a:extLst>
          </p:cNvPr>
          <p:cNvGrpSpPr/>
          <p:nvPr/>
        </p:nvGrpSpPr>
        <p:grpSpPr>
          <a:xfrm>
            <a:off x="202396" y="4823851"/>
            <a:ext cx="5839640" cy="2028825"/>
            <a:chOff x="202396" y="4823851"/>
            <a:chExt cx="5839640" cy="2028825"/>
          </a:xfrm>
        </p:grpSpPr>
        <p:pic>
          <p:nvPicPr>
            <p:cNvPr id="37" name="図 36">
              <a:extLst>
                <a:ext uri="{FF2B5EF4-FFF2-40B4-BE49-F238E27FC236}">
                  <a16:creationId xmlns:a16="http://schemas.microsoft.com/office/drawing/2014/main" id="{5331CEA5-D7A1-4DAA-BA39-708878363F90}"/>
                </a:ext>
              </a:extLst>
            </p:cNvPr>
            <p:cNvPicPr>
              <a:picLocks noChangeAspect="1"/>
            </p:cNvPicPr>
            <p:nvPr/>
          </p:nvPicPr>
          <p:blipFill>
            <a:blip r:embed="rId9"/>
            <a:stretch>
              <a:fillRect/>
            </a:stretch>
          </p:blipFill>
          <p:spPr>
            <a:xfrm>
              <a:off x="1478083" y="4823851"/>
              <a:ext cx="2133600" cy="2028825"/>
            </a:xfrm>
            <a:prstGeom prst="rect">
              <a:avLst/>
            </a:prstGeom>
          </p:spPr>
        </p:pic>
        <p:pic>
          <p:nvPicPr>
            <p:cNvPr id="39" name="図 38">
              <a:extLst>
                <a:ext uri="{FF2B5EF4-FFF2-40B4-BE49-F238E27FC236}">
                  <a16:creationId xmlns:a16="http://schemas.microsoft.com/office/drawing/2014/main" id="{48FBA7FE-B9FC-4B15-9ADB-E3BFCE7FB73F}"/>
                </a:ext>
              </a:extLst>
            </p:cNvPr>
            <p:cNvPicPr>
              <a:picLocks noChangeAspect="1"/>
            </p:cNvPicPr>
            <p:nvPr/>
          </p:nvPicPr>
          <p:blipFill>
            <a:blip r:embed="rId10"/>
            <a:stretch>
              <a:fillRect/>
            </a:stretch>
          </p:blipFill>
          <p:spPr>
            <a:xfrm>
              <a:off x="3908436" y="4823851"/>
              <a:ext cx="2133600" cy="2028825"/>
            </a:xfrm>
            <a:prstGeom prst="rect">
              <a:avLst/>
            </a:prstGeom>
          </p:spPr>
        </p:pic>
        <p:grpSp>
          <p:nvGrpSpPr>
            <p:cNvPr id="49" name="グループ化 48">
              <a:extLst>
                <a:ext uri="{FF2B5EF4-FFF2-40B4-BE49-F238E27FC236}">
                  <a16:creationId xmlns:a16="http://schemas.microsoft.com/office/drawing/2014/main" id="{02E23D18-B74F-4DFF-A7E3-254C53499183}"/>
                </a:ext>
              </a:extLst>
            </p:cNvPr>
            <p:cNvGrpSpPr/>
            <p:nvPr/>
          </p:nvGrpSpPr>
          <p:grpSpPr>
            <a:xfrm>
              <a:off x="202396" y="5631344"/>
              <a:ext cx="1183112" cy="452136"/>
              <a:chOff x="202396" y="5631344"/>
              <a:chExt cx="1183112" cy="452136"/>
            </a:xfrm>
          </p:grpSpPr>
          <p:sp>
            <p:nvSpPr>
              <p:cNvPr id="50" name="正方形/長方形 49">
                <a:extLst>
                  <a:ext uri="{FF2B5EF4-FFF2-40B4-BE49-F238E27FC236}">
                    <a16:creationId xmlns:a16="http://schemas.microsoft.com/office/drawing/2014/main" id="{814C8D6D-ACE6-4278-8FB1-A38FA6507C11}"/>
                  </a:ext>
                </a:extLst>
              </p:cNvPr>
              <p:cNvSpPr>
                <a:spLocks noChangeAspect="1"/>
              </p:cNvSpPr>
              <p:nvPr/>
            </p:nvSpPr>
            <p:spPr>
              <a:xfrm>
                <a:off x="202396" y="5631344"/>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6C63C280-9301-42A9-B31A-7E91B0D1E25B}"/>
                  </a:ext>
                </a:extLst>
              </p:cNvPr>
              <p:cNvSpPr>
                <a:spLocks noChangeAspect="1"/>
              </p:cNvSpPr>
              <p:nvPr/>
            </p:nvSpPr>
            <p:spPr>
              <a:xfrm>
                <a:off x="312390" y="5631344"/>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8DC4014E-7668-4137-8E28-22B130C587BB}"/>
                  </a:ext>
                </a:extLst>
              </p:cNvPr>
              <p:cNvSpPr>
                <a:spLocks noChangeAspect="1"/>
              </p:cNvSpPr>
              <p:nvPr/>
            </p:nvSpPr>
            <p:spPr>
              <a:xfrm>
                <a:off x="312390" y="567145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EA4F188F-B06C-494C-820F-1122A3883BC2}"/>
                  </a:ext>
                </a:extLst>
              </p:cNvPr>
              <p:cNvSpPr>
                <a:spLocks noChangeAspect="1"/>
              </p:cNvSpPr>
              <p:nvPr/>
            </p:nvSpPr>
            <p:spPr>
              <a:xfrm>
                <a:off x="312390" y="5717616"/>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EC5C4F15-A9D7-44E5-94E2-24F7E2073935}"/>
                  </a:ext>
                </a:extLst>
              </p:cNvPr>
              <p:cNvSpPr>
                <a:spLocks noChangeAspect="1"/>
              </p:cNvSpPr>
              <p:nvPr/>
            </p:nvSpPr>
            <p:spPr>
              <a:xfrm>
                <a:off x="312390" y="5658018"/>
                <a:ext cx="963124" cy="185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C6A0E047-6623-43A6-B6E0-9EE0EA48D995}"/>
                  </a:ext>
                </a:extLst>
              </p:cNvPr>
              <p:cNvSpPr>
                <a:spLocks noChangeAspect="1"/>
              </p:cNvSpPr>
              <p:nvPr/>
            </p:nvSpPr>
            <p:spPr>
              <a:xfrm>
                <a:off x="312390" y="580828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AFF3EA19-BF3B-4AC5-8BC8-1B257BD7852D}"/>
                  </a:ext>
                </a:extLst>
              </p:cNvPr>
              <p:cNvSpPr>
                <a:spLocks noChangeAspect="1"/>
              </p:cNvSpPr>
              <p:nvPr/>
            </p:nvSpPr>
            <p:spPr>
              <a:xfrm>
                <a:off x="312390" y="5848268"/>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74C8AE3-8C42-4871-BE0F-9501153E3B57}"/>
                  </a:ext>
                </a:extLst>
              </p:cNvPr>
              <p:cNvSpPr>
                <a:spLocks noChangeAspect="1"/>
              </p:cNvSpPr>
              <p:nvPr/>
            </p:nvSpPr>
            <p:spPr>
              <a:xfrm>
                <a:off x="312390" y="5898886"/>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5" name="グループ化 4">
            <a:extLst>
              <a:ext uri="{FF2B5EF4-FFF2-40B4-BE49-F238E27FC236}">
                <a16:creationId xmlns:a16="http://schemas.microsoft.com/office/drawing/2014/main" id="{E39E631E-A25E-4E77-9905-773DDFB21715}"/>
              </a:ext>
            </a:extLst>
          </p:cNvPr>
          <p:cNvGrpSpPr/>
          <p:nvPr/>
        </p:nvGrpSpPr>
        <p:grpSpPr>
          <a:xfrm>
            <a:off x="202396" y="2796248"/>
            <a:ext cx="5839640" cy="2028825"/>
            <a:chOff x="202396" y="2796248"/>
            <a:chExt cx="5839640" cy="2028825"/>
          </a:xfrm>
        </p:grpSpPr>
        <p:pic>
          <p:nvPicPr>
            <p:cNvPr id="31" name="図 30">
              <a:extLst>
                <a:ext uri="{FF2B5EF4-FFF2-40B4-BE49-F238E27FC236}">
                  <a16:creationId xmlns:a16="http://schemas.microsoft.com/office/drawing/2014/main" id="{4316DA1D-DBBB-4026-9897-F2A642A93067}"/>
                </a:ext>
              </a:extLst>
            </p:cNvPr>
            <p:cNvPicPr>
              <a:picLocks noChangeAspect="1"/>
            </p:cNvPicPr>
            <p:nvPr/>
          </p:nvPicPr>
          <p:blipFill>
            <a:blip r:embed="rId11"/>
            <a:stretch>
              <a:fillRect/>
            </a:stretch>
          </p:blipFill>
          <p:spPr>
            <a:xfrm>
              <a:off x="1478083" y="2796248"/>
              <a:ext cx="2133600" cy="2028825"/>
            </a:xfrm>
            <a:prstGeom prst="rect">
              <a:avLst/>
            </a:prstGeom>
          </p:spPr>
        </p:pic>
        <p:pic>
          <p:nvPicPr>
            <p:cNvPr id="33" name="図 32">
              <a:extLst>
                <a:ext uri="{FF2B5EF4-FFF2-40B4-BE49-F238E27FC236}">
                  <a16:creationId xmlns:a16="http://schemas.microsoft.com/office/drawing/2014/main" id="{6BCDDFEA-3E35-4D56-B433-8C70A402B481}"/>
                </a:ext>
              </a:extLst>
            </p:cNvPr>
            <p:cNvPicPr>
              <a:picLocks noChangeAspect="1"/>
            </p:cNvPicPr>
            <p:nvPr/>
          </p:nvPicPr>
          <p:blipFill>
            <a:blip r:embed="rId12"/>
            <a:stretch>
              <a:fillRect/>
            </a:stretch>
          </p:blipFill>
          <p:spPr>
            <a:xfrm>
              <a:off x="3908436" y="2796248"/>
              <a:ext cx="2133600" cy="2028825"/>
            </a:xfrm>
            <a:prstGeom prst="rect">
              <a:avLst/>
            </a:prstGeom>
          </p:spPr>
        </p:pic>
        <p:grpSp>
          <p:nvGrpSpPr>
            <p:cNvPr id="58" name="グループ化 57">
              <a:extLst>
                <a:ext uri="{FF2B5EF4-FFF2-40B4-BE49-F238E27FC236}">
                  <a16:creationId xmlns:a16="http://schemas.microsoft.com/office/drawing/2014/main" id="{A4AFB474-1318-4C74-9559-A2448DE2F230}"/>
                </a:ext>
              </a:extLst>
            </p:cNvPr>
            <p:cNvGrpSpPr/>
            <p:nvPr/>
          </p:nvGrpSpPr>
          <p:grpSpPr>
            <a:xfrm>
              <a:off x="202396" y="3633363"/>
              <a:ext cx="1183112" cy="475788"/>
              <a:chOff x="202396" y="3633363"/>
              <a:chExt cx="1183112" cy="475788"/>
            </a:xfrm>
          </p:grpSpPr>
          <p:sp>
            <p:nvSpPr>
              <p:cNvPr id="59" name="正方形/長方形 58">
                <a:extLst>
                  <a:ext uri="{FF2B5EF4-FFF2-40B4-BE49-F238E27FC236}">
                    <a16:creationId xmlns:a16="http://schemas.microsoft.com/office/drawing/2014/main" id="{5D7D29D6-0E2E-4FE2-AC16-4F2C8AD1D698}"/>
                  </a:ext>
                </a:extLst>
              </p:cNvPr>
              <p:cNvSpPr>
                <a:spLocks noChangeAspect="1"/>
              </p:cNvSpPr>
              <p:nvPr/>
            </p:nvSpPr>
            <p:spPr>
              <a:xfrm>
                <a:off x="202396" y="3657015"/>
                <a:ext cx="1183112" cy="45213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B6E70B04-7ED8-45A1-969C-18CD60F13666}"/>
                  </a:ext>
                </a:extLst>
              </p:cNvPr>
              <p:cNvSpPr>
                <a:spLocks noChangeAspect="1"/>
              </p:cNvSpPr>
              <p:nvPr/>
            </p:nvSpPr>
            <p:spPr>
              <a:xfrm>
                <a:off x="312390" y="3657015"/>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0C4EDFC7-8558-4178-A770-38F634978E24}"/>
                  </a:ext>
                </a:extLst>
              </p:cNvPr>
              <p:cNvSpPr>
                <a:spLocks noChangeAspect="1"/>
              </p:cNvSpPr>
              <p:nvPr/>
            </p:nvSpPr>
            <p:spPr>
              <a:xfrm>
                <a:off x="312390" y="3633363"/>
                <a:ext cx="963124" cy="1343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C375B2CA-81FE-4F69-990B-E2EDA36B1E2F}"/>
                  </a:ext>
                </a:extLst>
              </p:cNvPr>
              <p:cNvSpPr>
                <a:spLocks noChangeAspect="1"/>
              </p:cNvSpPr>
              <p:nvPr/>
            </p:nvSpPr>
            <p:spPr>
              <a:xfrm>
                <a:off x="312390" y="3739112"/>
                <a:ext cx="963124"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10BB00A8-AD90-48CB-A899-50B50B829A00}"/>
                  </a:ext>
                </a:extLst>
              </p:cNvPr>
              <p:cNvSpPr>
                <a:spLocks noChangeAspect="1"/>
              </p:cNvSpPr>
              <p:nvPr/>
            </p:nvSpPr>
            <p:spPr>
              <a:xfrm>
                <a:off x="312390" y="3781101"/>
                <a:ext cx="963124"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2" name="グループ化 31">
            <a:extLst>
              <a:ext uri="{FF2B5EF4-FFF2-40B4-BE49-F238E27FC236}">
                <a16:creationId xmlns:a16="http://schemas.microsoft.com/office/drawing/2014/main" id="{ABAF4677-BFA1-4AD8-B47A-AAF20C5271FF}"/>
              </a:ext>
            </a:extLst>
          </p:cNvPr>
          <p:cNvGrpSpPr/>
          <p:nvPr/>
        </p:nvGrpSpPr>
        <p:grpSpPr>
          <a:xfrm>
            <a:off x="2258044" y="5126273"/>
            <a:ext cx="2711280" cy="317992"/>
            <a:chOff x="2258044" y="5126273"/>
            <a:chExt cx="2711280" cy="317992"/>
          </a:xfrm>
        </p:grpSpPr>
        <p:sp>
          <p:nvSpPr>
            <p:cNvPr id="28" name="楕円 27">
              <a:extLst>
                <a:ext uri="{FF2B5EF4-FFF2-40B4-BE49-F238E27FC236}">
                  <a16:creationId xmlns:a16="http://schemas.microsoft.com/office/drawing/2014/main" id="{EBB218F9-01D6-4BE3-AFFC-721DF0C78234}"/>
                </a:ext>
              </a:extLst>
            </p:cNvPr>
            <p:cNvSpPr/>
            <p:nvPr/>
          </p:nvSpPr>
          <p:spPr>
            <a:xfrm>
              <a:off x="4651332" y="5126273"/>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楕円 79">
              <a:extLst>
                <a:ext uri="{FF2B5EF4-FFF2-40B4-BE49-F238E27FC236}">
                  <a16:creationId xmlns:a16="http://schemas.microsoft.com/office/drawing/2014/main" id="{C80CC970-6038-471E-B7FF-237FD6EA93A0}"/>
                </a:ext>
              </a:extLst>
            </p:cNvPr>
            <p:cNvSpPr/>
            <p:nvPr/>
          </p:nvSpPr>
          <p:spPr>
            <a:xfrm>
              <a:off x="2258044" y="5126273"/>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0" name="グループ化 29">
            <a:extLst>
              <a:ext uri="{FF2B5EF4-FFF2-40B4-BE49-F238E27FC236}">
                <a16:creationId xmlns:a16="http://schemas.microsoft.com/office/drawing/2014/main" id="{62BD5A83-8185-4781-8AB4-7EF1520838F4}"/>
              </a:ext>
            </a:extLst>
          </p:cNvPr>
          <p:cNvGrpSpPr/>
          <p:nvPr/>
        </p:nvGrpSpPr>
        <p:grpSpPr>
          <a:xfrm>
            <a:off x="2258044" y="1112219"/>
            <a:ext cx="2711280" cy="2316781"/>
            <a:chOff x="2258044" y="1112219"/>
            <a:chExt cx="2711280" cy="2316781"/>
          </a:xfrm>
        </p:grpSpPr>
        <p:sp>
          <p:nvSpPr>
            <p:cNvPr id="81" name="楕円 80">
              <a:extLst>
                <a:ext uri="{FF2B5EF4-FFF2-40B4-BE49-F238E27FC236}">
                  <a16:creationId xmlns:a16="http://schemas.microsoft.com/office/drawing/2014/main" id="{84C298F4-CF2C-42EF-94B5-CB8522810AD0}"/>
                </a:ext>
              </a:extLst>
            </p:cNvPr>
            <p:cNvSpPr/>
            <p:nvPr/>
          </p:nvSpPr>
          <p:spPr>
            <a:xfrm>
              <a:off x="4651332" y="3111008"/>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楕円 81">
              <a:extLst>
                <a:ext uri="{FF2B5EF4-FFF2-40B4-BE49-F238E27FC236}">
                  <a16:creationId xmlns:a16="http://schemas.microsoft.com/office/drawing/2014/main" id="{2AC0B3B4-2C03-4512-8801-658442A0AE31}"/>
                </a:ext>
              </a:extLst>
            </p:cNvPr>
            <p:cNvSpPr/>
            <p:nvPr/>
          </p:nvSpPr>
          <p:spPr>
            <a:xfrm>
              <a:off x="2258044" y="3111008"/>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楕円 82">
              <a:extLst>
                <a:ext uri="{FF2B5EF4-FFF2-40B4-BE49-F238E27FC236}">
                  <a16:creationId xmlns:a16="http://schemas.microsoft.com/office/drawing/2014/main" id="{45700DCC-9D18-4DB9-BAB3-FA6FA769226B}"/>
                </a:ext>
              </a:extLst>
            </p:cNvPr>
            <p:cNvSpPr/>
            <p:nvPr/>
          </p:nvSpPr>
          <p:spPr>
            <a:xfrm>
              <a:off x="4651332" y="1112219"/>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楕円 83">
              <a:extLst>
                <a:ext uri="{FF2B5EF4-FFF2-40B4-BE49-F238E27FC236}">
                  <a16:creationId xmlns:a16="http://schemas.microsoft.com/office/drawing/2014/main" id="{EBD51D47-7508-4D18-8CF8-155306266307}"/>
                </a:ext>
              </a:extLst>
            </p:cNvPr>
            <p:cNvSpPr/>
            <p:nvPr/>
          </p:nvSpPr>
          <p:spPr>
            <a:xfrm>
              <a:off x="2258044" y="1112219"/>
              <a:ext cx="317992" cy="3179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7" name="正方形/長方形 66">
            <a:extLst>
              <a:ext uri="{FF2B5EF4-FFF2-40B4-BE49-F238E27FC236}">
                <a16:creationId xmlns:a16="http://schemas.microsoft.com/office/drawing/2014/main" id="{508C4F82-FC32-4A0A-8A39-77039B467209}"/>
              </a:ext>
            </a:extLst>
          </p:cNvPr>
          <p:cNvSpPr/>
          <p:nvPr/>
        </p:nvSpPr>
        <p:spPr>
          <a:xfrm>
            <a:off x="6322828" y="-3607"/>
            <a:ext cx="5869172" cy="687504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id="{09D3719C-A9F9-4A54-9688-0C2C44E78160}"/>
              </a:ext>
            </a:extLst>
          </p:cNvPr>
          <p:cNvGrpSpPr/>
          <p:nvPr/>
        </p:nvGrpSpPr>
        <p:grpSpPr>
          <a:xfrm>
            <a:off x="7655167" y="1303281"/>
            <a:ext cx="3505373" cy="2848142"/>
            <a:chOff x="8627479" y="3398679"/>
            <a:chExt cx="1268321" cy="1030520"/>
          </a:xfrm>
        </p:grpSpPr>
        <p:pic>
          <p:nvPicPr>
            <p:cNvPr id="69" name="図 68" descr="白黒の写真&#10;&#10;低い精度で自動的に生成された説明">
              <a:extLst>
                <a:ext uri="{FF2B5EF4-FFF2-40B4-BE49-F238E27FC236}">
                  <a16:creationId xmlns:a16="http://schemas.microsoft.com/office/drawing/2014/main" id="{35D3718A-FC77-4ED4-9968-990BF210856F}"/>
                </a:ext>
              </a:extLst>
            </p:cNvPr>
            <p:cNvPicPr>
              <a:picLocks noChangeAspect="1"/>
            </p:cNvPicPr>
            <p:nvPr/>
          </p:nvPicPr>
          <p:blipFill rotWithShape="1">
            <a:blip r:embed="rId13">
              <a:extLst>
                <a:ext uri="{28A0092B-C50C-407E-A947-70E740481C1C}">
                  <a14:useLocalDpi xmlns:a14="http://schemas.microsoft.com/office/drawing/2010/main" val="0"/>
                </a:ext>
              </a:extLst>
            </a:blip>
            <a:srcRect l="39257" t="26858" r="21146" b="27575"/>
            <a:stretch/>
          </p:blipFill>
          <p:spPr>
            <a:xfrm>
              <a:off x="8647671" y="3416426"/>
              <a:ext cx="1247750" cy="1012773"/>
            </a:xfrm>
            <a:prstGeom prst="rect">
              <a:avLst/>
            </a:prstGeom>
          </p:spPr>
        </p:pic>
        <p:cxnSp>
          <p:nvCxnSpPr>
            <p:cNvPr id="70" name="直線コネクタ 69">
              <a:extLst>
                <a:ext uri="{FF2B5EF4-FFF2-40B4-BE49-F238E27FC236}">
                  <a16:creationId xmlns:a16="http://schemas.microsoft.com/office/drawing/2014/main" id="{107CA14D-D110-4D86-8AFE-F4C364C212C5}"/>
                </a:ext>
              </a:extLst>
            </p:cNvPr>
            <p:cNvCxnSpPr>
              <a:cxnSpLocks/>
            </p:cNvCxnSpPr>
            <p:nvPr/>
          </p:nvCxnSpPr>
          <p:spPr>
            <a:xfrm>
              <a:off x="8766425" y="4383795"/>
              <a:ext cx="1842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36ECD2DC-B033-40DA-B924-147A7FF82739}"/>
                </a:ext>
              </a:extLst>
            </p:cNvPr>
            <p:cNvSpPr txBox="1"/>
            <p:nvPr/>
          </p:nvSpPr>
          <p:spPr>
            <a:xfrm>
              <a:off x="8716831" y="4258675"/>
              <a:ext cx="319581" cy="111360"/>
            </a:xfrm>
            <a:prstGeom prst="rect">
              <a:avLst/>
            </a:prstGeom>
            <a:noFill/>
          </p:spPr>
          <p:txBody>
            <a:bodyPr wrap="none" lIns="0" tIns="0" rIns="0" bIns="0" rtlCol="0">
              <a:spAutoFit/>
            </a:bodyPr>
            <a:lstStyle/>
            <a:p>
              <a:r>
                <a:rPr lang="en-US" altLang="ja-JP" sz="2000" b="1" dirty="0">
                  <a:solidFill>
                    <a:schemeClr val="bg1"/>
                  </a:solidFill>
                  <a:latin typeface="Arial" panose="020B0604020202020204" pitchFamily="34" charset="0"/>
                  <a:cs typeface="Arial" panose="020B0604020202020204" pitchFamily="34" charset="0"/>
                </a:rPr>
                <a:t>100 nm</a:t>
              </a:r>
              <a:endParaRPr lang="ja-JP" altLang="en-US" sz="2000" b="1" dirty="0">
                <a:solidFill>
                  <a:schemeClr val="bg1"/>
                </a:solidFill>
                <a:latin typeface="Arial" panose="020B0604020202020204" pitchFamily="34" charset="0"/>
                <a:cs typeface="Arial" panose="020B0604020202020204" pitchFamily="34" charset="0"/>
              </a:endParaRPr>
            </a:p>
          </p:txBody>
        </p:sp>
        <p:graphicFrame>
          <p:nvGraphicFramePr>
            <p:cNvPr id="72" name="オブジェクト 71">
              <a:extLst>
                <a:ext uri="{FF2B5EF4-FFF2-40B4-BE49-F238E27FC236}">
                  <a16:creationId xmlns:a16="http://schemas.microsoft.com/office/drawing/2014/main" id="{F9C9B607-C3C5-4C57-8559-00F39679C6E6}"/>
                </a:ext>
              </a:extLst>
            </p:cNvPr>
            <p:cNvGraphicFramePr>
              <a:graphicFrameLocks noChangeAspect="1"/>
            </p:cNvGraphicFramePr>
            <p:nvPr/>
          </p:nvGraphicFramePr>
          <p:xfrm>
            <a:off x="9339078" y="3414194"/>
            <a:ext cx="553571" cy="471992"/>
          </p:xfrm>
          <a:graphic>
            <a:graphicData uri="http://schemas.openxmlformats.org/presentationml/2006/ole">
              <mc:AlternateContent xmlns:mc="http://schemas.openxmlformats.org/markup-compatibility/2006">
                <mc:Choice xmlns:v="urn:schemas-microsoft-com:vml" Requires="v">
                  <p:oleObj spid="_x0000_s14660" r:id="rId14" imgW="904680" imgH="771120" progId="">
                    <p:embed/>
                  </p:oleObj>
                </mc:Choice>
                <mc:Fallback>
                  <p:oleObj r:id="rId14" imgW="904680" imgH="771120" progId="">
                    <p:embed/>
                    <p:pic>
                      <p:nvPicPr>
                        <p:cNvPr id="72" name="オブジェクト 71">
                          <a:extLst>
                            <a:ext uri="{FF2B5EF4-FFF2-40B4-BE49-F238E27FC236}">
                              <a16:creationId xmlns:a16="http://schemas.microsoft.com/office/drawing/2014/main" id="{F9C9B607-C3C5-4C57-8559-00F39679C6E6}"/>
                            </a:ext>
                          </a:extLst>
                        </p:cNvPr>
                        <p:cNvPicPr/>
                        <p:nvPr/>
                      </p:nvPicPr>
                      <p:blipFill>
                        <a:blip r:embed="rId15"/>
                        <a:stretch>
                          <a:fillRect/>
                        </a:stretch>
                      </p:blipFill>
                      <p:spPr>
                        <a:xfrm>
                          <a:off x="9339078" y="3414194"/>
                          <a:ext cx="553571" cy="471992"/>
                        </a:xfrm>
                        <a:prstGeom prst="rect">
                          <a:avLst/>
                        </a:prstGeom>
                      </p:spPr>
                    </p:pic>
                  </p:oleObj>
                </mc:Fallback>
              </mc:AlternateContent>
            </a:graphicData>
          </a:graphic>
        </p:graphicFrame>
        <p:sp>
          <p:nvSpPr>
            <p:cNvPr id="73" name="テキスト ボックス 72">
              <a:extLst>
                <a:ext uri="{FF2B5EF4-FFF2-40B4-BE49-F238E27FC236}">
                  <a16:creationId xmlns:a16="http://schemas.microsoft.com/office/drawing/2014/main" id="{9EAA9EED-CD95-4BD2-94D4-3E2A39B34EAE}"/>
                </a:ext>
              </a:extLst>
            </p:cNvPr>
            <p:cNvSpPr txBox="1"/>
            <p:nvPr/>
          </p:nvSpPr>
          <p:spPr>
            <a:xfrm>
              <a:off x="9329614" y="3398679"/>
              <a:ext cx="489296" cy="167041"/>
            </a:xfrm>
            <a:prstGeom prst="rect">
              <a:avLst/>
            </a:prstGeom>
            <a:noFill/>
          </p:spPr>
          <p:txBody>
            <a:bodyPr wrap="square">
              <a:spAutoFit/>
            </a:bodyPr>
            <a:lstStyle/>
            <a:p>
              <a:r>
                <a:rPr lang="en-US" altLang="ja-JP" sz="2400" b="1" dirty="0">
                  <a:solidFill>
                    <a:schemeClr val="bg1"/>
                  </a:solidFill>
                  <a:latin typeface="Arial" panose="020B0604020202020204" pitchFamily="34" charset="0"/>
                  <a:cs typeface="Arial" panose="020B0604020202020204" pitchFamily="34" charset="0"/>
                </a:rPr>
                <a:t>O K</a:t>
              </a:r>
              <a:r>
                <a:rPr lang="en-US" altLang="ja-JP" sz="2400" b="1" dirty="0">
                  <a:solidFill>
                    <a:schemeClr val="bg1"/>
                  </a:solidFill>
                  <a:latin typeface="Symbol" panose="05050102010706020507" pitchFamily="18" charset="2"/>
                  <a:cs typeface="Arial" panose="020B0604020202020204" pitchFamily="34" charset="0"/>
                </a:rPr>
                <a:t>a</a:t>
              </a:r>
              <a:endParaRPr lang="ja-JP" altLang="en-US" sz="2400" dirty="0">
                <a:latin typeface="Symbol" panose="05050102010706020507" pitchFamily="18" charset="2"/>
              </a:endParaRPr>
            </a:p>
          </p:txBody>
        </p:sp>
        <p:graphicFrame>
          <p:nvGraphicFramePr>
            <p:cNvPr id="74" name="オブジェクト 73">
              <a:extLst>
                <a:ext uri="{FF2B5EF4-FFF2-40B4-BE49-F238E27FC236}">
                  <a16:creationId xmlns:a16="http://schemas.microsoft.com/office/drawing/2014/main" id="{D8B19A47-0925-4095-8075-DD3D4335D774}"/>
                </a:ext>
              </a:extLst>
            </p:cNvPr>
            <p:cNvGraphicFramePr>
              <a:graphicFrameLocks noChangeAspect="1"/>
            </p:cNvGraphicFramePr>
            <p:nvPr/>
          </p:nvGraphicFramePr>
          <p:xfrm>
            <a:off x="9334378" y="3947035"/>
            <a:ext cx="561422" cy="478686"/>
          </p:xfrm>
          <a:graphic>
            <a:graphicData uri="http://schemas.openxmlformats.org/presentationml/2006/ole">
              <mc:AlternateContent xmlns:mc="http://schemas.openxmlformats.org/markup-compatibility/2006">
                <mc:Choice xmlns:v="urn:schemas-microsoft-com:vml" Requires="v">
                  <p:oleObj spid="_x0000_s14661" r:id="rId16" imgW="904680" imgH="771120" progId="">
                    <p:embed/>
                  </p:oleObj>
                </mc:Choice>
                <mc:Fallback>
                  <p:oleObj r:id="rId16" imgW="904680" imgH="771120" progId="">
                    <p:embed/>
                    <p:pic>
                      <p:nvPicPr>
                        <p:cNvPr id="74" name="オブジェクト 73">
                          <a:extLst>
                            <a:ext uri="{FF2B5EF4-FFF2-40B4-BE49-F238E27FC236}">
                              <a16:creationId xmlns:a16="http://schemas.microsoft.com/office/drawing/2014/main" id="{D8B19A47-0925-4095-8075-DD3D4335D774}"/>
                            </a:ext>
                          </a:extLst>
                        </p:cNvPr>
                        <p:cNvPicPr/>
                        <p:nvPr/>
                      </p:nvPicPr>
                      <p:blipFill>
                        <a:blip r:embed="rId17"/>
                        <a:stretch>
                          <a:fillRect/>
                        </a:stretch>
                      </p:blipFill>
                      <p:spPr>
                        <a:xfrm>
                          <a:off x="9334378" y="3947035"/>
                          <a:ext cx="561422" cy="478686"/>
                        </a:xfrm>
                        <a:prstGeom prst="rect">
                          <a:avLst/>
                        </a:prstGeom>
                      </p:spPr>
                    </p:pic>
                  </p:oleObj>
                </mc:Fallback>
              </mc:AlternateContent>
            </a:graphicData>
          </a:graphic>
        </p:graphicFrame>
        <p:sp>
          <p:nvSpPr>
            <p:cNvPr id="75" name="テキスト ボックス 74">
              <a:extLst>
                <a:ext uri="{FF2B5EF4-FFF2-40B4-BE49-F238E27FC236}">
                  <a16:creationId xmlns:a16="http://schemas.microsoft.com/office/drawing/2014/main" id="{CAD6D5A5-6BCA-4EAA-8365-E9F6A1A0229F}"/>
                </a:ext>
              </a:extLst>
            </p:cNvPr>
            <p:cNvSpPr txBox="1"/>
            <p:nvPr/>
          </p:nvSpPr>
          <p:spPr>
            <a:xfrm>
              <a:off x="9307979" y="3921312"/>
              <a:ext cx="426195" cy="167040"/>
            </a:xfrm>
            <a:prstGeom prst="rect">
              <a:avLst/>
            </a:prstGeom>
            <a:noFill/>
          </p:spPr>
          <p:txBody>
            <a:bodyPr wrap="square">
              <a:spAutoFit/>
            </a:bodyPr>
            <a:lstStyle/>
            <a:p>
              <a:r>
                <a:rPr lang="en-US" altLang="ja-JP" sz="2400" b="1" dirty="0">
                  <a:solidFill>
                    <a:schemeClr val="bg1"/>
                  </a:solidFill>
                  <a:latin typeface="Arial" panose="020B0604020202020204" pitchFamily="34" charset="0"/>
                  <a:cs typeface="Arial" panose="020B0604020202020204" pitchFamily="34" charset="0"/>
                </a:rPr>
                <a:t>Si K</a:t>
              </a:r>
              <a:r>
                <a:rPr lang="en-US" altLang="ja-JP" sz="2400" b="1" dirty="0">
                  <a:solidFill>
                    <a:schemeClr val="bg1"/>
                  </a:solidFill>
                  <a:latin typeface="Symbol" panose="05050102010706020507" pitchFamily="18" charset="2"/>
                  <a:cs typeface="Arial" panose="020B0604020202020204" pitchFamily="34" charset="0"/>
                </a:rPr>
                <a:t>a</a:t>
              </a:r>
              <a:endParaRPr lang="ja-JP" altLang="en-US" sz="2400" dirty="0">
                <a:latin typeface="Symbol" panose="05050102010706020507" pitchFamily="18" charset="2"/>
              </a:endParaRPr>
            </a:p>
          </p:txBody>
        </p:sp>
        <p:sp>
          <p:nvSpPr>
            <p:cNvPr id="76" name="楕円 75">
              <a:extLst>
                <a:ext uri="{FF2B5EF4-FFF2-40B4-BE49-F238E27FC236}">
                  <a16:creationId xmlns:a16="http://schemas.microsoft.com/office/drawing/2014/main" id="{959849AA-F26B-4C10-96AA-7AB5E14384F6}"/>
                </a:ext>
              </a:extLst>
            </p:cNvPr>
            <p:cNvSpPr/>
            <p:nvPr/>
          </p:nvSpPr>
          <p:spPr>
            <a:xfrm>
              <a:off x="9488715" y="4085975"/>
              <a:ext cx="267792" cy="267792"/>
            </a:xfrm>
            <a:prstGeom prst="ellipse">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Arial" panose="020B0604020202020204" pitchFamily="34" charset="0"/>
                <a:cs typeface="Arial" panose="020B0604020202020204" pitchFamily="34" charset="0"/>
              </a:endParaRPr>
            </a:p>
          </p:txBody>
        </p:sp>
        <p:sp>
          <p:nvSpPr>
            <p:cNvPr id="77" name="正方形/長方形 76">
              <a:extLst>
                <a:ext uri="{FF2B5EF4-FFF2-40B4-BE49-F238E27FC236}">
                  <a16:creationId xmlns:a16="http://schemas.microsoft.com/office/drawing/2014/main" id="{3BC91CF3-C3E0-40E5-A23E-EC1AB5495D58}"/>
                </a:ext>
              </a:extLst>
            </p:cNvPr>
            <p:cNvSpPr/>
            <p:nvPr/>
          </p:nvSpPr>
          <p:spPr>
            <a:xfrm>
              <a:off x="8645886" y="3411617"/>
              <a:ext cx="328237" cy="2055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a:extLst>
                <a:ext uri="{FF2B5EF4-FFF2-40B4-BE49-F238E27FC236}">
                  <a16:creationId xmlns:a16="http://schemas.microsoft.com/office/drawing/2014/main" id="{1152D687-87A4-403F-B6A2-D748A4850784}"/>
                </a:ext>
              </a:extLst>
            </p:cNvPr>
            <p:cNvSpPr txBox="1"/>
            <p:nvPr/>
          </p:nvSpPr>
          <p:spPr>
            <a:xfrm>
              <a:off x="8627479" y="3432526"/>
              <a:ext cx="369410" cy="144769"/>
            </a:xfrm>
            <a:prstGeom prst="rect">
              <a:avLst/>
            </a:prstGeom>
            <a:noFill/>
          </p:spPr>
          <p:txBody>
            <a:bodyPr wrap="square" rtlCol="0">
              <a:spAutoFit/>
            </a:bodyPr>
            <a:lstStyle/>
            <a:p>
              <a:pPr algn="ctr"/>
              <a:r>
                <a:rPr lang="en-US" altLang="ja-JP" sz="2000" b="1" dirty="0">
                  <a:solidFill>
                    <a:schemeClr val="bg1"/>
                  </a:solidFill>
                  <a:latin typeface="Arial" panose="020B0604020202020204" pitchFamily="34" charset="0"/>
                  <a:cs typeface="Arial" panose="020B0604020202020204" pitchFamily="34" charset="0"/>
                </a:rPr>
                <a:t>BSE</a:t>
              </a:r>
              <a:endParaRPr lang="ja-JP" altLang="en-US" sz="2000" b="1" baseline="30000" dirty="0">
                <a:solidFill>
                  <a:schemeClr val="bg1"/>
                </a:solidFill>
                <a:latin typeface="Arial" panose="020B0604020202020204" pitchFamily="34" charset="0"/>
                <a:cs typeface="Arial" panose="020B0604020202020204" pitchFamily="34" charset="0"/>
              </a:endParaRPr>
            </a:p>
          </p:txBody>
        </p:sp>
        <p:sp>
          <p:nvSpPr>
            <p:cNvPr id="79" name="楕円 78">
              <a:extLst>
                <a:ext uri="{FF2B5EF4-FFF2-40B4-BE49-F238E27FC236}">
                  <a16:creationId xmlns:a16="http://schemas.microsoft.com/office/drawing/2014/main" id="{1D562CB2-F75D-4560-8EB4-F0FCB16F30E1}"/>
                </a:ext>
              </a:extLst>
            </p:cNvPr>
            <p:cNvSpPr/>
            <p:nvPr/>
          </p:nvSpPr>
          <p:spPr>
            <a:xfrm>
              <a:off x="9488715" y="3543614"/>
              <a:ext cx="267792" cy="267792"/>
            </a:xfrm>
            <a:prstGeom prst="ellipse">
              <a:avLst/>
            </a:prstGeom>
            <a:noFill/>
            <a:ln w="95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013">
                <a:latin typeface="Arial" panose="020B0604020202020204" pitchFamily="34" charset="0"/>
                <a:cs typeface="Arial" panose="020B0604020202020204" pitchFamily="34" charset="0"/>
              </a:endParaRPr>
            </a:p>
          </p:txBody>
        </p:sp>
      </p:grpSp>
      <p:sp>
        <p:nvSpPr>
          <p:cNvPr id="85" name="テキスト ボックス 84">
            <a:extLst>
              <a:ext uri="{FF2B5EF4-FFF2-40B4-BE49-F238E27FC236}">
                <a16:creationId xmlns:a16="http://schemas.microsoft.com/office/drawing/2014/main" id="{BE8912BC-3BA1-4886-8179-57AC7CD56988}"/>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pic>
        <p:nvPicPr>
          <p:cNvPr id="86" name="Picture 38" descr="20060828_akari_at02">
            <a:extLst>
              <a:ext uri="{FF2B5EF4-FFF2-40B4-BE49-F238E27FC236}">
                <a16:creationId xmlns:a16="http://schemas.microsoft.com/office/drawing/2014/main" id="{F5F89864-5DEE-4AB4-8EB1-AF2092F530E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486" y="-3607"/>
            <a:ext cx="6403054" cy="4802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 name="グループ化 95">
            <a:extLst>
              <a:ext uri="{FF2B5EF4-FFF2-40B4-BE49-F238E27FC236}">
                <a16:creationId xmlns:a16="http://schemas.microsoft.com/office/drawing/2014/main" id="{D6688F20-62E2-40F4-8A77-E8CE4113C0FB}"/>
              </a:ext>
            </a:extLst>
          </p:cNvPr>
          <p:cNvGrpSpPr/>
          <p:nvPr/>
        </p:nvGrpSpPr>
        <p:grpSpPr>
          <a:xfrm>
            <a:off x="8269094" y="4198657"/>
            <a:ext cx="2678938" cy="1033329"/>
            <a:chOff x="8377052" y="4228413"/>
            <a:chExt cx="2678938" cy="1033329"/>
          </a:xfrm>
        </p:grpSpPr>
        <p:sp>
          <p:nvSpPr>
            <p:cNvPr id="97" name="テキスト ボックス 96">
              <a:extLst>
                <a:ext uri="{FF2B5EF4-FFF2-40B4-BE49-F238E27FC236}">
                  <a16:creationId xmlns:a16="http://schemas.microsoft.com/office/drawing/2014/main" id="{1ADA377A-EF01-4811-B773-F5C0EC48BB1D}"/>
                </a:ext>
              </a:extLst>
            </p:cNvPr>
            <p:cNvSpPr txBox="1"/>
            <p:nvPr/>
          </p:nvSpPr>
          <p:spPr>
            <a:xfrm>
              <a:off x="8778603" y="4228413"/>
              <a:ext cx="1875835" cy="646331"/>
            </a:xfrm>
            <a:prstGeom prst="rect">
              <a:avLst/>
            </a:prstGeom>
            <a:noFill/>
          </p:spPr>
          <p:txBody>
            <a:bodyPr wrap="none" rtlCol="0">
              <a:spAutoFit/>
            </a:bodyPr>
            <a:lstStyle/>
            <a:p>
              <a:pPr algn="ctr"/>
              <a:r>
                <a:rPr kumimoji="1" lang="en-US" altLang="ja-JP" sz="3600" b="1" dirty="0">
                  <a:solidFill>
                    <a:schemeClr val="bg1"/>
                  </a:solidFill>
                </a:rPr>
                <a:t>SiC</a:t>
              </a:r>
              <a:r>
                <a:rPr kumimoji="1" lang="ja-JP" altLang="en-US" sz="3600" b="1" dirty="0">
                  <a:solidFill>
                    <a:schemeClr val="bg1"/>
                  </a:solidFill>
                </a:rPr>
                <a:t>粒子</a:t>
              </a:r>
              <a:endParaRPr kumimoji="1" lang="en-US" altLang="ja-JP" sz="3600" b="1" dirty="0">
                <a:solidFill>
                  <a:schemeClr val="bg1"/>
                </a:solidFill>
              </a:endParaRPr>
            </a:p>
          </p:txBody>
        </p:sp>
        <p:sp>
          <p:nvSpPr>
            <p:cNvPr id="98" name="テキスト ボックス 97">
              <a:extLst>
                <a:ext uri="{FF2B5EF4-FFF2-40B4-BE49-F238E27FC236}">
                  <a16:creationId xmlns:a16="http://schemas.microsoft.com/office/drawing/2014/main" id="{6DFDE627-FAA1-441E-80A4-86398B8483C4}"/>
                </a:ext>
              </a:extLst>
            </p:cNvPr>
            <p:cNvSpPr txBox="1"/>
            <p:nvPr/>
          </p:nvSpPr>
          <p:spPr>
            <a:xfrm>
              <a:off x="8377052" y="4800077"/>
              <a:ext cx="2678938" cy="461665"/>
            </a:xfrm>
            <a:prstGeom prst="rect">
              <a:avLst/>
            </a:prstGeom>
            <a:noFill/>
          </p:spPr>
          <p:txBody>
            <a:bodyPr wrap="none" rtlCol="0">
              <a:spAutoFit/>
            </a:bodyPr>
            <a:lstStyle/>
            <a:p>
              <a:r>
                <a:rPr kumimoji="1" lang="en-US" altLang="ja-JP" sz="2400" b="1" dirty="0">
                  <a:solidFill>
                    <a:schemeClr val="bg1"/>
                  </a:solidFill>
                </a:rPr>
                <a:t>(</a:t>
              </a:r>
              <a:r>
                <a:rPr kumimoji="1" lang="en-US" altLang="ja-JP" sz="2400" b="1" dirty="0">
                  <a:solidFill>
                    <a:schemeClr val="bg1"/>
                  </a:solidFill>
                  <a:latin typeface="Symbol" panose="05050102010706020507" pitchFamily="18" charset="2"/>
                </a:rPr>
                <a:t>d</a:t>
              </a:r>
              <a:r>
                <a:rPr kumimoji="1" lang="en-US" altLang="ja-JP" sz="2400" b="1" baseline="30000" dirty="0">
                  <a:solidFill>
                    <a:schemeClr val="bg1"/>
                  </a:solidFill>
                </a:rPr>
                <a:t>13</a:t>
              </a:r>
              <a:r>
                <a:rPr kumimoji="1" lang="en-US" altLang="ja-JP" sz="2400" b="1" dirty="0">
                  <a:solidFill>
                    <a:schemeClr val="bg1"/>
                  </a:solidFill>
                </a:rPr>
                <a:t>C</a:t>
              </a:r>
              <a:r>
                <a:rPr lang="ja-JP" altLang="en-US" sz="2400" b="1" dirty="0">
                  <a:solidFill>
                    <a:schemeClr val="bg1"/>
                  </a:solidFill>
                </a:rPr>
                <a:t> </a:t>
              </a:r>
              <a:r>
                <a:rPr kumimoji="1" lang="en-US" altLang="ja-JP" sz="2400" b="1" dirty="0">
                  <a:solidFill>
                    <a:schemeClr val="bg1"/>
                  </a:solidFill>
                </a:rPr>
                <a:t>~ +4000‰)</a:t>
              </a:r>
              <a:endParaRPr kumimoji="1" lang="ja-JP" altLang="en-US" sz="2400" dirty="0"/>
            </a:p>
          </p:txBody>
        </p:sp>
      </p:grpSp>
      <p:grpSp>
        <p:nvGrpSpPr>
          <p:cNvPr id="44" name="グループ化 43">
            <a:extLst>
              <a:ext uri="{FF2B5EF4-FFF2-40B4-BE49-F238E27FC236}">
                <a16:creationId xmlns:a16="http://schemas.microsoft.com/office/drawing/2014/main" id="{E8001B73-59E2-4B12-95E6-5B0475FB5DD4}"/>
              </a:ext>
            </a:extLst>
          </p:cNvPr>
          <p:cNvGrpSpPr/>
          <p:nvPr/>
        </p:nvGrpSpPr>
        <p:grpSpPr>
          <a:xfrm>
            <a:off x="8183697" y="2214845"/>
            <a:ext cx="2438375" cy="1542964"/>
            <a:chOff x="8183697" y="2214845"/>
            <a:chExt cx="2438375" cy="1542964"/>
          </a:xfrm>
        </p:grpSpPr>
        <p:sp>
          <p:nvSpPr>
            <p:cNvPr id="26" name="フリーフォーム: 図形 25">
              <a:extLst>
                <a:ext uri="{FF2B5EF4-FFF2-40B4-BE49-F238E27FC236}">
                  <a16:creationId xmlns:a16="http://schemas.microsoft.com/office/drawing/2014/main" id="{1BC508C2-5E86-4833-9A15-063705A116C3}"/>
                </a:ext>
              </a:extLst>
            </p:cNvPr>
            <p:cNvSpPr/>
            <p:nvPr/>
          </p:nvSpPr>
          <p:spPr>
            <a:xfrm>
              <a:off x="10229590" y="3361151"/>
              <a:ext cx="392482" cy="396658"/>
            </a:xfrm>
            <a:custGeom>
              <a:avLst/>
              <a:gdLst>
                <a:gd name="connsiteX0" fmla="*/ 0 w 392482"/>
                <a:gd name="connsiteY0" fmla="*/ 212942 h 396658"/>
                <a:gd name="connsiteX1" fmla="*/ 0 w 392482"/>
                <a:gd name="connsiteY1" fmla="*/ 212942 h 396658"/>
                <a:gd name="connsiteX2" fmla="*/ 25052 w 392482"/>
                <a:gd name="connsiteY2" fmla="*/ 237995 h 396658"/>
                <a:gd name="connsiteX3" fmla="*/ 37578 w 392482"/>
                <a:gd name="connsiteY3" fmla="*/ 254696 h 396658"/>
                <a:gd name="connsiteX4" fmla="*/ 96033 w 392482"/>
                <a:gd name="connsiteY4" fmla="*/ 300625 h 396658"/>
                <a:gd name="connsiteX5" fmla="*/ 137786 w 392482"/>
                <a:gd name="connsiteY5" fmla="*/ 334027 h 396658"/>
                <a:gd name="connsiteX6" fmla="*/ 158663 w 392482"/>
                <a:gd name="connsiteY6" fmla="*/ 346553 h 396658"/>
                <a:gd name="connsiteX7" fmla="*/ 187890 w 392482"/>
                <a:gd name="connsiteY7" fmla="*/ 359079 h 396658"/>
                <a:gd name="connsiteX8" fmla="*/ 200416 w 392482"/>
                <a:gd name="connsiteY8" fmla="*/ 367430 h 396658"/>
                <a:gd name="connsiteX9" fmla="*/ 212942 w 392482"/>
                <a:gd name="connsiteY9" fmla="*/ 379956 h 396658"/>
                <a:gd name="connsiteX10" fmla="*/ 246345 w 392482"/>
                <a:gd name="connsiteY10" fmla="*/ 396658 h 396658"/>
                <a:gd name="connsiteX11" fmla="*/ 392482 w 392482"/>
                <a:gd name="connsiteY11" fmla="*/ 212942 h 396658"/>
                <a:gd name="connsiteX12" fmla="*/ 338202 w 392482"/>
                <a:gd name="connsiteY12" fmla="*/ 96033 h 396658"/>
                <a:gd name="connsiteX13" fmla="*/ 208767 w 392482"/>
                <a:gd name="connsiteY13" fmla="*/ 0 h 396658"/>
                <a:gd name="connsiteX14" fmla="*/ 96033 w 392482"/>
                <a:gd name="connsiteY14" fmla="*/ 0 h 396658"/>
                <a:gd name="connsiteX15" fmla="*/ 16701 w 392482"/>
                <a:gd name="connsiteY15" fmla="*/ 75156 h 396658"/>
                <a:gd name="connsiteX16" fmla="*/ 0 w 392482"/>
                <a:gd name="connsiteY16" fmla="*/ 212942 h 3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2" h="396658">
                  <a:moveTo>
                    <a:pt x="0" y="212942"/>
                  </a:moveTo>
                  <a:lnTo>
                    <a:pt x="0" y="212942"/>
                  </a:lnTo>
                  <a:cubicBezTo>
                    <a:pt x="8351" y="221293"/>
                    <a:pt x="17152" y="229217"/>
                    <a:pt x="25052" y="237995"/>
                  </a:cubicBezTo>
                  <a:cubicBezTo>
                    <a:pt x="29707" y="243167"/>
                    <a:pt x="32465" y="249976"/>
                    <a:pt x="37578" y="254696"/>
                  </a:cubicBezTo>
                  <a:cubicBezTo>
                    <a:pt x="69811" y="284449"/>
                    <a:pt x="70911" y="280528"/>
                    <a:pt x="96033" y="300625"/>
                  </a:cubicBezTo>
                  <a:cubicBezTo>
                    <a:pt x="109951" y="311759"/>
                    <a:pt x="122503" y="324857"/>
                    <a:pt x="137786" y="334027"/>
                  </a:cubicBezTo>
                  <a:cubicBezTo>
                    <a:pt x="144745" y="338202"/>
                    <a:pt x="151404" y="342924"/>
                    <a:pt x="158663" y="346553"/>
                  </a:cubicBezTo>
                  <a:cubicBezTo>
                    <a:pt x="205497" y="369971"/>
                    <a:pt x="127085" y="324334"/>
                    <a:pt x="187890" y="359079"/>
                  </a:cubicBezTo>
                  <a:cubicBezTo>
                    <a:pt x="192247" y="361569"/>
                    <a:pt x="196561" y="364217"/>
                    <a:pt x="200416" y="367430"/>
                  </a:cubicBezTo>
                  <a:cubicBezTo>
                    <a:pt x="204952" y="371210"/>
                    <a:pt x="207780" y="377088"/>
                    <a:pt x="212942" y="379956"/>
                  </a:cubicBezTo>
                  <a:cubicBezTo>
                    <a:pt x="256122" y="403945"/>
                    <a:pt x="225333" y="375646"/>
                    <a:pt x="246345" y="396658"/>
                  </a:cubicBezTo>
                  <a:lnTo>
                    <a:pt x="392482" y="212942"/>
                  </a:lnTo>
                  <a:lnTo>
                    <a:pt x="338202" y="96033"/>
                  </a:lnTo>
                  <a:lnTo>
                    <a:pt x="208767" y="0"/>
                  </a:lnTo>
                  <a:lnTo>
                    <a:pt x="96033" y="0"/>
                  </a:lnTo>
                  <a:lnTo>
                    <a:pt x="16701" y="75156"/>
                  </a:lnTo>
                  <a:lnTo>
                    <a:pt x="0" y="212942"/>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フリーフォーム: 図形 124">
              <a:extLst>
                <a:ext uri="{FF2B5EF4-FFF2-40B4-BE49-F238E27FC236}">
                  <a16:creationId xmlns:a16="http://schemas.microsoft.com/office/drawing/2014/main" id="{BE3642DA-F76D-4D1E-8DEA-9277A98250D9}"/>
                </a:ext>
              </a:extLst>
            </p:cNvPr>
            <p:cNvSpPr/>
            <p:nvPr/>
          </p:nvSpPr>
          <p:spPr>
            <a:xfrm rot="21228331">
              <a:off x="8183697" y="2214845"/>
              <a:ext cx="1247300" cy="1260570"/>
            </a:xfrm>
            <a:custGeom>
              <a:avLst/>
              <a:gdLst>
                <a:gd name="connsiteX0" fmla="*/ 0 w 392482"/>
                <a:gd name="connsiteY0" fmla="*/ 212942 h 396658"/>
                <a:gd name="connsiteX1" fmla="*/ 0 w 392482"/>
                <a:gd name="connsiteY1" fmla="*/ 212942 h 396658"/>
                <a:gd name="connsiteX2" fmla="*/ 25052 w 392482"/>
                <a:gd name="connsiteY2" fmla="*/ 237995 h 396658"/>
                <a:gd name="connsiteX3" fmla="*/ 37578 w 392482"/>
                <a:gd name="connsiteY3" fmla="*/ 254696 h 396658"/>
                <a:gd name="connsiteX4" fmla="*/ 96033 w 392482"/>
                <a:gd name="connsiteY4" fmla="*/ 300625 h 396658"/>
                <a:gd name="connsiteX5" fmla="*/ 137786 w 392482"/>
                <a:gd name="connsiteY5" fmla="*/ 334027 h 396658"/>
                <a:gd name="connsiteX6" fmla="*/ 158663 w 392482"/>
                <a:gd name="connsiteY6" fmla="*/ 346553 h 396658"/>
                <a:gd name="connsiteX7" fmla="*/ 187890 w 392482"/>
                <a:gd name="connsiteY7" fmla="*/ 359079 h 396658"/>
                <a:gd name="connsiteX8" fmla="*/ 200416 w 392482"/>
                <a:gd name="connsiteY8" fmla="*/ 367430 h 396658"/>
                <a:gd name="connsiteX9" fmla="*/ 212942 w 392482"/>
                <a:gd name="connsiteY9" fmla="*/ 379956 h 396658"/>
                <a:gd name="connsiteX10" fmla="*/ 246345 w 392482"/>
                <a:gd name="connsiteY10" fmla="*/ 396658 h 396658"/>
                <a:gd name="connsiteX11" fmla="*/ 392482 w 392482"/>
                <a:gd name="connsiteY11" fmla="*/ 212942 h 396658"/>
                <a:gd name="connsiteX12" fmla="*/ 338202 w 392482"/>
                <a:gd name="connsiteY12" fmla="*/ 96033 h 396658"/>
                <a:gd name="connsiteX13" fmla="*/ 208767 w 392482"/>
                <a:gd name="connsiteY13" fmla="*/ 0 h 396658"/>
                <a:gd name="connsiteX14" fmla="*/ 96033 w 392482"/>
                <a:gd name="connsiteY14" fmla="*/ 0 h 396658"/>
                <a:gd name="connsiteX15" fmla="*/ 16701 w 392482"/>
                <a:gd name="connsiteY15" fmla="*/ 75156 h 396658"/>
                <a:gd name="connsiteX16" fmla="*/ 0 w 392482"/>
                <a:gd name="connsiteY16" fmla="*/ 212942 h 396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2482" h="396658">
                  <a:moveTo>
                    <a:pt x="0" y="212942"/>
                  </a:moveTo>
                  <a:lnTo>
                    <a:pt x="0" y="212942"/>
                  </a:lnTo>
                  <a:cubicBezTo>
                    <a:pt x="8351" y="221293"/>
                    <a:pt x="17152" y="229217"/>
                    <a:pt x="25052" y="237995"/>
                  </a:cubicBezTo>
                  <a:cubicBezTo>
                    <a:pt x="29707" y="243167"/>
                    <a:pt x="32465" y="249976"/>
                    <a:pt x="37578" y="254696"/>
                  </a:cubicBezTo>
                  <a:cubicBezTo>
                    <a:pt x="69811" y="284449"/>
                    <a:pt x="70911" y="280528"/>
                    <a:pt x="96033" y="300625"/>
                  </a:cubicBezTo>
                  <a:cubicBezTo>
                    <a:pt x="109951" y="311759"/>
                    <a:pt x="122503" y="324857"/>
                    <a:pt x="137786" y="334027"/>
                  </a:cubicBezTo>
                  <a:cubicBezTo>
                    <a:pt x="144745" y="338202"/>
                    <a:pt x="151404" y="342924"/>
                    <a:pt x="158663" y="346553"/>
                  </a:cubicBezTo>
                  <a:cubicBezTo>
                    <a:pt x="205497" y="369971"/>
                    <a:pt x="127085" y="324334"/>
                    <a:pt x="187890" y="359079"/>
                  </a:cubicBezTo>
                  <a:cubicBezTo>
                    <a:pt x="192247" y="361569"/>
                    <a:pt x="196561" y="364217"/>
                    <a:pt x="200416" y="367430"/>
                  </a:cubicBezTo>
                  <a:cubicBezTo>
                    <a:pt x="204952" y="371210"/>
                    <a:pt x="207780" y="377088"/>
                    <a:pt x="212942" y="379956"/>
                  </a:cubicBezTo>
                  <a:cubicBezTo>
                    <a:pt x="256122" y="403945"/>
                    <a:pt x="225333" y="375646"/>
                    <a:pt x="246345" y="396658"/>
                  </a:cubicBezTo>
                  <a:lnTo>
                    <a:pt x="392482" y="212942"/>
                  </a:lnTo>
                  <a:lnTo>
                    <a:pt x="338202" y="96033"/>
                  </a:lnTo>
                  <a:lnTo>
                    <a:pt x="208767" y="0"/>
                  </a:lnTo>
                  <a:lnTo>
                    <a:pt x="96033" y="0"/>
                  </a:lnTo>
                  <a:lnTo>
                    <a:pt x="16701" y="75156"/>
                  </a:lnTo>
                  <a:lnTo>
                    <a:pt x="0" y="212942"/>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7" name="テキスト ボックス 86">
            <a:extLst>
              <a:ext uri="{FF2B5EF4-FFF2-40B4-BE49-F238E27FC236}">
                <a16:creationId xmlns:a16="http://schemas.microsoft.com/office/drawing/2014/main" id="{CEC7A8C2-B9F3-15AB-C3EA-EE15642390D8}"/>
              </a:ext>
            </a:extLst>
          </p:cNvPr>
          <p:cNvSpPr txBox="1"/>
          <p:nvPr/>
        </p:nvSpPr>
        <p:spPr>
          <a:xfrm>
            <a:off x="1284902" y="4310095"/>
            <a:ext cx="3921265" cy="707886"/>
          </a:xfrm>
          <a:prstGeom prst="rect">
            <a:avLst/>
          </a:prstGeom>
          <a:solidFill>
            <a:schemeClr val="bg1"/>
          </a:solidFill>
        </p:spPr>
        <p:txBody>
          <a:bodyPr wrap="none" rtlCol="0">
            <a:spAutoFit/>
          </a:bodyPr>
          <a:lstStyle/>
          <a:p>
            <a:pPr algn="ctr"/>
            <a:r>
              <a:rPr lang="ja-JP" altLang="en-US" sz="4000" b="1" dirty="0">
                <a:solidFill>
                  <a:srgbClr val="FF0000"/>
                </a:solidFill>
              </a:rPr>
              <a:t>太陽系</a:t>
            </a:r>
            <a:r>
              <a:rPr kumimoji="1" lang="ja-JP" altLang="en-US" sz="4000" b="1" dirty="0">
                <a:solidFill>
                  <a:srgbClr val="FF0000"/>
                </a:solidFill>
              </a:rPr>
              <a:t>の原材料</a:t>
            </a:r>
            <a:endParaRPr kumimoji="1" lang="en-US" altLang="ja-JP" sz="4000" b="1" dirty="0">
              <a:solidFill>
                <a:srgbClr val="FF0000"/>
              </a:solidFill>
            </a:endParaRPr>
          </a:p>
        </p:txBody>
      </p:sp>
      <p:sp>
        <p:nvSpPr>
          <p:cNvPr id="88" name="正方形/長方形 87">
            <a:extLst>
              <a:ext uri="{FF2B5EF4-FFF2-40B4-BE49-F238E27FC236}">
                <a16:creationId xmlns:a16="http://schemas.microsoft.com/office/drawing/2014/main" id="{27FFE50C-AA54-61F3-6944-0867CF7D6BD3}"/>
              </a:ext>
            </a:extLst>
          </p:cNvPr>
          <p:cNvSpPr/>
          <p:nvPr/>
        </p:nvSpPr>
        <p:spPr>
          <a:xfrm>
            <a:off x="0" y="0"/>
            <a:ext cx="12192000" cy="6871434"/>
          </a:xfrm>
          <a:prstGeom prst="rect">
            <a:avLst/>
          </a:prstGeom>
          <a:solidFill>
            <a:schemeClr val="tx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9" name="グループ化 88">
            <a:extLst>
              <a:ext uri="{FF2B5EF4-FFF2-40B4-BE49-F238E27FC236}">
                <a16:creationId xmlns:a16="http://schemas.microsoft.com/office/drawing/2014/main" id="{59ED39FF-A00C-7DF5-BEE6-89C65E013587}"/>
              </a:ext>
            </a:extLst>
          </p:cNvPr>
          <p:cNvGrpSpPr/>
          <p:nvPr/>
        </p:nvGrpSpPr>
        <p:grpSpPr>
          <a:xfrm>
            <a:off x="3031308" y="2793145"/>
            <a:ext cx="6097069" cy="1532238"/>
            <a:chOff x="2639439" y="2800487"/>
            <a:chExt cx="6097069" cy="1532238"/>
          </a:xfrm>
        </p:grpSpPr>
        <p:sp>
          <p:nvSpPr>
            <p:cNvPr id="90" name="四角形: 角を丸くする 89">
              <a:extLst>
                <a:ext uri="{FF2B5EF4-FFF2-40B4-BE49-F238E27FC236}">
                  <a16:creationId xmlns:a16="http://schemas.microsoft.com/office/drawing/2014/main" id="{768C1589-3893-649D-683E-CD38E446D822}"/>
                </a:ext>
              </a:extLst>
            </p:cNvPr>
            <p:cNvSpPr/>
            <p:nvPr/>
          </p:nvSpPr>
          <p:spPr>
            <a:xfrm>
              <a:off x="2639439" y="2800487"/>
              <a:ext cx="6097069" cy="1532238"/>
            </a:xfrm>
            <a:prstGeom prst="roundRect">
              <a:avLst/>
            </a:prstGeom>
            <a:solidFill>
              <a:schemeClr val="tx1">
                <a:lumMod val="95000"/>
                <a:lumOff val="5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a:extLst>
                <a:ext uri="{FF2B5EF4-FFF2-40B4-BE49-F238E27FC236}">
                  <a16:creationId xmlns:a16="http://schemas.microsoft.com/office/drawing/2014/main" id="{9D4FE3DA-DE52-770A-8453-7BCB8EC47014}"/>
                </a:ext>
              </a:extLst>
            </p:cNvPr>
            <p:cNvSpPr txBox="1"/>
            <p:nvPr/>
          </p:nvSpPr>
          <p:spPr>
            <a:xfrm>
              <a:off x="3070103" y="3062437"/>
              <a:ext cx="5406124" cy="1107996"/>
            </a:xfrm>
            <a:prstGeom prst="rect">
              <a:avLst/>
            </a:prstGeom>
            <a:noFill/>
          </p:spPr>
          <p:txBody>
            <a:bodyPr wrap="square" rtlCol="0">
              <a:spAutoFit/>
            </a:bodyPr>
            <a:lstStyle/>
            <a:p>
              <a:pPr algn="ctr"/>
              <a:r>
                <a:rPr lang="ja-JP" altLang="en-US" sz="6600" b="1" dirty="0">
                  <a:ln w="19050">
                    <a:solidFill>
                      <a:srgbClr val="FFFF00"/>
                    </a:solidFill>
                  </a:ln>
                  <a:solidFill>
                    <a:srgbClr val="FF0000"/>
                  </a:solidFill>
                </a:rPr>
                <a:t>コレジャナイ</a:t>
              </a:r>
              <a:endParaRPr kumimoji="1" lang="en-US" altLang="ja-JP" sz="6600" b="1" dirty="0">
                <a:ln w="19050">
                  <a:solidFill>
                    <a:srgbClr val="FFFF00"/>
                  </a:solidFill>
                </a:ln>
                <a:solidFill>
                  <a:srgbClr val="FF0000"/>
                </a:solidFill>
              </a:endParaRPr>
            </a:p>
          </p:txBody>
        </p:sp>
      </p:grpSp>
    </p:spTree>
    <p:extLst>
      <p:ext uri="{BB962C8B-B14F-4D97-AF65-F5344CB8AC3E}">
        <p14:creationId xmlns:p14="http://schemas.microsoft.com/office/powerpoint/2010/main" val="3113357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2" name="図 11">
            <a:extLst>
              <a:ext uri="{FF2B5EF4-FFF2-40B4-BE49-F238E27FC236}">
                <a16:creationId xmlns:a16="http://schemas.microsoft.com/office/drawing/2014/main" id="{0B6839F8-9B34-4246-90C2-6A8E55DFD61B}"/>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14" name="正方形/長方形 13">
            <a:extLst>
              <a:ext uri="{FF2B5EF4-FFF2-40B4-BE49-F238E27FC236}">
                <a16:creationId xmlns:a16="http://schemas.microsoft.com/office/drawing/2014/main" id="{BE7437B8-3809-426E-8D06-195F1A70B033}"/>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A10497-497F-4FA2-A43C-4CA6799DE1E3}"/>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cxnSp>
        <p:nvCxnSpPr>
          <p:cNvPr id="21" name="直線コネクタ 20">
            <a:extLst>
              <a:ext uri="{FF2B5EF4-FFF2-40B4-BE49-F238E27FC236}">
                <a16:creationId xmlns:a16="http://schemas.microsoft.com/office/drawing/2014/main" id="{3F878AE2-7DC9-476C-82FA-3801410B452E}"/>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ED7A43-3F22-40DC-B798-94D50FC3E9B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7BD5170-6E41-4443-87D1-4564E403B116}"/>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sp>
        <p:nvSpPr>
          <p:cNvPr id="24" name="テキスト ボックス 23">
            <a:extLst>
              <a:ext uri="{FF2B5EF4-FFF2-40B4-BE49-F238E27FC236}">
                <a16:creationId xmlns:a16="http://schemas.microsoft.com/office/drawing/2014/main" id="{211FB963-BC98-4CF0-8D23-E360D8FAC85A}"/>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Tree>
    <p:extLst>
      <p:ext uri="{BB962C8B-B14F-4D97-AF65-F5344CB8AC3E}">
        <p14:creationId xmlns:p14="http://schemas.microsoft.com/office/powerpoint/2010/main" val="1048747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2" name="図 11">
            <a:extLst>
              <a:ext uri="{FF2B5EF4-FFF2-40B4-BE49-F238E27FC236}">
                <a16:creationId xmlns:a16="http://schemas.microsoft.com/office/drawing/2014/main" id="{0B6839F8-9B34-4246-90C2-6A8E55DFD61B}"/>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14" name="正方形/長方形 13">
            <a:extLst>
              <a:ext uri="{FF2B5EF4-FFF2-40B4-BE49-F238E27FC236}">
                <a16:creationId xmlns:a16="http://schemas.microsoft.com/office/drawing/2014/main" id="{BE7437B8-3809-426E-8D06-195F1A70B033}"/>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A10497-497F-4FA2-A43C-4CA6799DE1E3}"/>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cxnSp>
        <p:nvCxnSpPr>
          <p:cNvPr id="21" name="直線コネクタ 20">
            <a:extLst>
              <a:ext uri="{FF2B5EF4-FFF2-40B4-BE49-F238E27FC236}">
                <a16:creationId xmlns:a16="http://schemas.microsoft.com/office/drawing/2014/main" id="{3F878AE2-7DC9-476C-82FA-3801410B452E}"/>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ED7A43-3F22-40DC-B798-94D50FC3E9B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7BD5170-6E41-4443-87D1-4564E403B116}"/>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grpSp>
        <p:nvGrpSpPr>
          <p:cNvPr id="2" name="グループ化 1">
            <a:extLst>
              <a:ext uri="{FF2B5EF4-FFF2-40B4-BE49-F238E27FC236}">
                <a16:creationId xmlns:a16="http://schemas.microsoft.com/office/drawing/2014/main" id="{7ADA7926-DA42-4601-B367-D81345277FCA}"/>
              </a:ext>
            </a:extLst>
          </p:cNvPr>
          <p:cNvGrpSpPr/>
          <p:nvPr/>
        </p:nvGrpSpPr>
        <p:grpSpPr>
          <a:xfrm>
            <a:off x="8197108" y="1488265"/>
            <a:ext cx="1723549" cy="3865280"/>
            <a:chOff x="8197108" y="1488265"/>
            <a:chExt cx="1723549" cy="3865280"/>
          </a:xfrm>
        </p:grpSpPr>
        <p:sp>
          <p:nvSpPr>
            <p:cNvPr id="29" name="テキスト ボックス 28">
              <a:extLst>
                <a:ext uri="{FF2B5EF4-FFF2-40B4-BE49-F238E27FC236}">
                  <a16:creationId xmlns:a16="http://schemas.microsoft.com/office/drawing/2014/main" id="{76E8EA5F-7CDA-4546-87AB-CF204F2681F5}"/>
                </a:ext>
              </a:extLst>
            </p:cNvPr>
            <p:cNvSpPr txBox="1"/>
            <p:nvPr/>
          </p:nvSpPr>
          <p:spPr>
            <a:xfrm>
              <a:off x="8197108" y="1488265"/>
              <a:ext cx="1686680" cy="2400657"/>
            </a:xfrm>
            <a:prstGeom prst="rect">
              <a:avLst/>
            </a:prstGeom>
            <a:noFill/>
          </p:spPr>
          <p:txBody>
            <a:bodyPr wrap="none" rtlCol="0">
              <a:spAutoFit/>
            </a:bodyPr>
            <a:lstStyle/>
            <a:p>
              <a:r>
                <a:rPr lang="en-US" altLang="ja-JP" sz="15000" b="1" dirty="0">
                  <a:solidFill>
                    <a:srgbClr val="FFFF00"/>
                  </a:solidFill>
                </a:rPr>
                <a:t>N</a:t>
              </a:r>
              <a:endParaRPr kumimoji="1" lang="ja-JP" altLang="en-US" sz="15000" b="1" dirty="0">
                <a:solidFill>
                  <a:srgbClr val="FFFF00"/>
                </a:solidFill>
              </a:endParaRPr>
            </a:p>
          </p:txBody>
        </p:sp>
        <p:sp>
          <p:nvSpPr>
            <p:cNvPr id="23" name="テキスト ボックス 22">
              <a:extLst>
                <a:ext uri="{FF2B5EF4-FFF2-40B4-BE49-F238E27FC236}">
                  <a16:creationId xmlns:a16="http://schemas.microsoft.com/office/drawing/2014/main" id="{3635EB49-589B-4197-9788-9E5D3557BFCC}"/>
                </a:ext>
              </a:extLst>
            </p:cNvPr>
            <p:cNvSpPr txBox="1"/>
            <p:nvPr/>
          </p:nvSpPr>
          <p:spPr>
            <a:xfrm>
              <a:off x="8197108" y="4337882"/>
              <a:ext cx="1723549" cy="1015663"/>
            </a:xfrm>
            <a:prstGeom prst="rect">
              <a:avLst/>
            </a:prstGeom>
            <a:noFill/>
          </p:spPr>
          <p:txBody>
            <a:bodyPr wrap="none" rtlCol="0">
              <a:spAutoFit/>
            </a:bodyPr>
            <a:lstStyle/>
            <a:p>
              <a:r>
                <a:rPr kumimoji="1" lang="ja-JP" altLang="en-US" sz="6000" b="1" dirty="0">
                  <a:solidFill>
                    <a:srgbClr val="FFFF00"/>
                  </a:solidFill>
                </a:rPr>
                <a:t>窒素</a:t>
              </a:r>
            </a:p>
          </p:txBody>
        </p:sp>
      </p:grpSp>
      <p:sp>
        <p:nvSpPr>
          <p:cNvPr id="37" name="正方形/長方形 36">
            <a:extLst>
              <a:ext uri="{FF2B5EF4-FFF2-40B4-BE49-F238E27FC236}">
                <a16:creationId xmlns:a16="http://schemas.microsoft.com/office/drawing/2014/main" id="{32E94130-4579-47E6-926B-192256D789F6}"/>
              </a:ext>
            </a:extLst>
          </p:cNvPr>
          <p:cNvSpPr/>
          <p:nvPr/>
        </p:nvSpPr>
        <p:spPr>
          <a:xfrm>
            <a:off x="0" y="0"/>
            <a:ext cx="6628624"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29569AA2-284E-4829-9120-41ECA7ED4796}"/>
              </a:ext>
            </a:extLst>
          </p:cNvPr>
          <p:cNvGrpSpPr/>
          <p:nvPr/>
        </p:nvGrpSpPr>
        <p:grpSpPr>
          <a:xfrm>
            <a:off x="789706" y="510713"/>
            <a:ext cx="5421028" cy="5836573"/>
            <a:chOff x="3555292" y="976803"/>
            <a:chExt cx="5421028" cy="5836573"/>
          </a:xfrm>
        </p:grpSpPr>
        <p:sp>
          <p:nvSpPr>
            <p:cNvPr id="19" name="正方形/長方形 18">
              <a:extLst>
                <a:ext uri="{FF2B5EF4-FFF2-40B4-BE49-F238E27FC236}">
                  <a16:creationId xmlns:a16="http://schemas.microsoft.com/office/drawing/2014/main" id="{D69EB511-A9CE-4B4F-A793-34638D786D4B}"/>
                </a:ext>
              </a:extLst>
            </p:cNvPr>
            <p:cNvSpPr/>
            <p:nvPr/>
          </p:nvSpPr>
          <p:spPr>
            <a:xfrm>
              <a:off x="3575720" y="976803"/>
              <a:ext cx="5400600" cy="5780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F314E1F4-6001-4E11-9994-BBB5F182D4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775" y="1732394"/>
              <a:ext cx="4578105" cy="4581153"/>
            </a:xfrm>
            <a:prstGeom prst="rect">
              <a:avLst/>
            </a:prstGeom>
          </p:spPr>
        </p:pic>
        <p:sp>
          <p:nvSpPr>
            <p:cNvPr id="25" name="正方形/長方形 24">
              <a:extLst>
                <a:ext uri="{FF2B5EF4-FFF2-40B4-BE49-F238E27FC236}">
                  <a16:creationId xmlns:a16="http://schemas.microsoft.com/office/drawing/2014/main" id="{FB65F69E-9D00-401C-A142-AACEE5F6A715}"/>
                </a:ext>
              </a:extLst>
            </p:cNvPr>
            <p:cNvSpPr/>
            <p:nvPr/>
          </p:nvSpPr>
          <p:spPr>
            <a:xfrm>
              <a:off x="4563240" y="3006973"/>
              <a:ext cx="1085554" cy="461665"/>
            </a:xfrm>
            <a:prstGeom prst="rect">
              <a:avLst/>
            </a:prstGeom>
            <a:solidFill>
              <a:srgbClr val="FFFF00"/>
            </a:solidFill>
          </p:spPr>
          <p:txBody>
            <a:bodyPr wrap="none">
              <a:spAutoFit/>
            </a:bodyPr>
            <a:lstStyle/>
            <a:p>
              <a:r>
                <a:rPr lang="en-US" altLang="ja-JP" sz="2400" b="1" baseline="30000" dirty="0">
                  <a:solidFill>
                    <a:srgbClr val="0000FF"/>
                  </a:solidFill>
                  <a:latin typeface="Arial" panose="020B0604020202020204" pitchFamily="34" charset="0"/>
                  <a:cs typeface="Arial" panose="020B0604020202020204" pitchFamily="34" charset="0"/>
                </a:rPr>
                <a:t>12</a:t>
              </a:r>
              <a:r>
                <a:rPr lang="en-US" altLang="ja-JP" sz="2400" b="1" dirty="0">
                  <a:solidFill>
                    <a:srgbClr val="0000FF"/>
                  </a:solidFill>
                  <a:latin typeface="Arial" panose="020B0604020202020204" pitchFamily="34" charset="0"/>
                  <a:cs typeface="Arial" panose="020B0604020202020204" pitchFamily="34" charset="0"/>
                </a:rPr>
                <a:t>C</a:t>
              </a:r>
              <a:r>
                <a:rPr lang="en-US" altLang="ja-JP" sz="2400" b="1" baseline="30000" dirty="0">
                  <a:solidFill>
                    <a:srgbClr val="0000FF"/>
                  </a:solidFill>
                  <a:latin typeface="Arial" panose="020B0604020202020204" pitchFamily="34" charset="0"/>
                  <a:cs typeface="Arial" panose="020B0604020202020204" pitchFamily="34" charset="0"/>
                </a:rPr>
                <a:t>14</a:t>
              </a:r>
              <a:r>
                <a:rPr lang="en-US" altLang="ja-JP" sz="2400" b="1" dirty="0">
                  <a:solidFill>
                    <a:srgbClr val="0000FF"/>
                  </a:solidFill>
                  <a:latin typeface="Arial" panose="020B0604020202020204" pitchFamily="34" charset="0"/>
                  <a:cs typeface="Arial" panose="020B0604020202020204" pitchFamily="34" charset="0"/>
                </a:rPr>
                <a:t>N</a:t>
              </a:r>
              <a:endParaRPr lang="ja-JP" altLang="en-US" sz="2400" b="1" dirty="0">
                <a:solidFill>
                  <a:srgbClr val="0000FF"/>
                </a:solidFill>
              </a:endParaRPr>
            </a:p>
          </p:txBody>
        </p:sp>
        <p:sp>
          <p:nvSpPr>
            <p:cNvPr id="26" name="正方形/長方形 25">
              <a:extLst>
                <a:ext uri="{FF2B5EF4-FFF2-40B4-BE49-F238E27FC236}">
                  <a16:creationId xmlns:a16="http://schemas.microsoft.com/office/drawing/2014/main" id="{623D8761-EF11-4A21-87FC-CFFF3BA8F53B}"/>
                </a:ext>
              </a:extLst>
            </p:cNvPr>
            <p:cNvSpPr/>
            <p:nvPr/>
          </p:nvSpPr>
          <p:spPr>
            <a:xfrm>
              <a:off x="5627560" y="1789406"/>
              <a:ext cx="1101584" cy="461665"/>
            </a:xfrm>
            <a:prstGeom prst="rect">
              <a:avLst/>
            </a:prstGeom>
          </p:spPr>
          <p:txBody>
            <a:bodyPr wrap="none">
              <a:spAutoFit/>
            </a:bodyPr>
            <a:lstStyle/>
            <a:p>
              <a:r>
                <a:rPr lang="en-US" altLang="ja-JP" sz="2400" b="1" baseline="30000" dirty="0">
                  <a:latin typeface="Arial" panose="020B0604020202020204" pitchFamily="34" charset="0"/>
                  <a:cs typeface="Arial" panose="020B0604020202020204" pitchFamily="34" charset="0"/>
                </a:rPr>
                <a:t>10</a:t>
              </a:r>
              <a:r>
                <a:rPr lang="en-US" altLang="ja-JP" sz="2400" b="1" dirty="0">
                  <a:latin typeface="Arial" panose="020B0604020202020204" pitchFamily="34" charset="0"/>
                  <a:cs typeface="Arial" panose="020B0604020202020204" pitchFamily="34" charset="0"/>
                </a:rPr>
                <a:t>B</a:t>
              </a:r>
              <a:r>
                <a:rPr lang="en-US" altLang="ja-JP" sz="2400" b="1" baseline="30000" dirty="0">
                  <a:latin typeface="Arial" panose="020B0604020202020204" pitchFamily="34" charset="0"/>
                  <a:cs typeface="Arial" panose="020B0604020202020204" pitchFamily="34" charset="0"/>
                </a:rPr>
                <a:t>16</a:t>
              </a:r>
              <a:r>
                <a:rPr lang="en-US" altLang="ja-JP" sz="2400" b="1" dirty="0">
                  <a:latin typeface="Arial" panose="020B0604020202020204" pitchFamily="34" charset="0"/>
                  <a:cs typeface="Arial" panose="020B0604020202020204" pitchFamily="34" charset="0"/>
                </a:rPr>
                <a:t>O</a:t>
              </a:r>
              <a:endParaRPr lang="ja-JP" altLang="en-US" sz="2400" b="1" dirty="0"/>
            </a:p>
          </p:txBody>
        </p:sp>
        <p:sp>
          <p:nvSpPr>
            <p:cNvPr id="27" name="正方形/長方形 26">
              <a:extLst>
                <a:ext uri="{FF2B5EF4-FFF2-40B4-BE49-F238E27FC236}">
                  <a16:creationId xmlns:a16="http://schemas.microsoft.com/office/drawing/2014/main" id="{54FFE13E-289A-4633-9E8F-2DF0C47CA0EE}"/>
                </a:ext>
              </a:extLst>
            </p:cNvPr>
            <p:cNvSpPr/>
            <p:nvPr/>
          </p:nvSpPr>
          <p:spPr>
            <a:xfrm>
              <a:off x="6512591" y="3217137"/>
              <a:ext cx="1422184" cy="461665"/>
            </a:xfrm>
            <a:prstGeom prst="rect">
              <a:avLst/>
            </a:prstGeom>
          </p:spPr>
          <p:txBody>
            <a:bodyPr wrap="none">
              <a:spAutoFit/>
            </a:bodyPr>
            <a:lstStyle/>
            <a:p>
              <a:r>
                <a:rPr lang="en-US" altLang="ja-JP" sz="2400" b="1" baseline="30000" dirty="0">
                  <a:latin typeface="Arial" panose="020B0604020202020204" pitchFamily="34" charset="0"/>
                  <a:cs typeface="Arial" panose="020B0604020202020204" pitchFamily="34" charset="0"/>
                </a:rPr>
                <a:t>12</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13</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H</a:t>
              </a:r>
              <a:endParaRPr lang="ja-JP" altLang="en-US" sz="2400" b="1" dirty="0"/>
            </a:p>
          </p:txBody>
        </p:sp>
        <p:sp>
          <p:nvSpPr>
            <p:cNvPr id="28" name="正方形/長方形 27">
              <a:extLst>
                <a:ext uri="{FF2B5EF4-FFF2-40B4-BE49-F238E27FC236}">
                  <a16:creationId xmlns:a16="http://schemas.microsoft.com/office/drawing/2014/main" id="{859DF187-FBEC-426C-8FC9-AE04B1C3DB60}"/>
                </a:ext>
              </a:extLst>
            </p:cNvPr>
            <p:cNvSpPr/>
            <p:nvPr/>
          </p:nvSpPr>
          <p:spPr>
            <a:xfrm>
              <a:off x="5865321" y="6474822"/>
              <a:ext cx="697627"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Mass</a:t>
              </a:r>
              <a:endParaRPr lang="ja-JP" altLang="en-US" sz="1600" dirty="0"/>
            </a:p>
          </p:txBody>
        </p:sp>
        <p:sp>
          <p:nvSpPr>
            <p:cNvPr id="30" name="正方形/長方形 29">
              <a:extLst>
                <a:ext uri="{FF2B5EF4-FFF2-40B4-BE49-F238E27FC236}">
                  <a16:creationId xmlns:a16="http://schemas.microsoft.com/office/drawing/2014/main" id="{669A5C5B-FB28-4D41-83C7-7720702D7DB1}"/>
                </a:ext>
              </a:extLst>
            </p:cNvPr>
            <p:cNvSpPr/>
            <p:nvPr/>
          </p:nvSpPr>
          <p:spPr>
            <a:xfrm rot="16200000">
              <a:off x="3249919" y="3760734"/>
              <a:ext cx="949299"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Intensity</a:t>
              </a:r>
              <a:endParaRPr lang="ja-JP" altLang="en-US" sz="1600" dirty="0"/>
            </a:p>
          </p:txBody>
        </p:sp>
        <p:sp>
          <p:nvSpPr>
            <p:cNvPr id="31" name="正方形/長方形 30">
              <a:extLst>
                <a:ext uri="{FF2B5EF4-FFF2-40B4-BE49-F238E27FC236}">
                  <a16:creationId xmlns:a16="http://schemas.microsoft.com/office/drawing/2014/main" id="{6EE7E8A8-4F96-464A-AD7F-CFA95E225B45}"/>
                </a:ext>
              </a:extLst>
            </p:cNvPr>
            <p:cNvSpPr/>
            <p:nvPr/>
          </p:nvSpPr>
          <p:spPr>
            <a:xfrm>
              <a:off x="415070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26.000</a:t>
              </a:r>
            </a:p>
          </p:txBody>
        </p:sp>
        <p:sp>
          <p:nvSpPr>
            <p:cNvPr id="32" name="正方形/長方形 31">
              <a:extLst>
                <a:ext uri="{FF2B5EF4-FFF2-40B4-BE49-F238E27FC236}">
                  <a16:creationId xmlns:a16="http://schemas.microsoft.com/office/drawing/2014/main" id="{9B3786B4-0B29-43F8-8AD6-D2C1C0504CEF}"/>
                </a:ext>
              </a:extLst>
            </p:cNvPr>
            <p:cNvSpPr/>
            <p:nvPr/>
          </p:nvSpPr>
          <p:spPr>
            <a:xfrm>
              <a:off x="5277458"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26.005</a:t>
              </a:r>
            </a:p>
          </p:txBody>
        </p:sp>
        <p:sp>
          <p:nvSpPr>
            <p:cNvPr id="33" name="正方形/長方形 32">
              <a:extLst>
                <a:ext uri="{FF2B5EF4-FFF2-40B4-BE49-F238E27FC236}">
                  <a16:creationId xmlns:a16="http://schemas.microsoft.com/office/drawing/2014/main" id="{EB5A0F44-621C-414C-B262-9631023E0CE5}"/>
                </a:ext>
              </a:extLst>
            </p:cNvPr>
            <p:cNvSpPr/>
            <p:nvPr/>
          </p:nvSpPr>
          <p:spPr>
            <a:xfrm>
              <a:off x="640421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26.010</a:t>
              </a:r>
            </a:p>
          </p:txBody>
        </p:sp>
        <p:sp>
          <p:nvSpPr>
            <p:cNvPr id="34" name="正方形/長方形 33">
              <a:extLst>
                <a:ext uri="{FF2B5EF4-FFF2-40B4-BE49-F238E27FC236}">
                  <a16:creationId xmlns:a16="http://schemas.microsoft.com/office/drawing/2014/main" id="{7F7A2C25-703F-4B71-AFD0-3ACBAD4225A0}"/>
                </a:ext>
              </a:extLst>
            </p:cNvPr>
            <p:cNvSpPr/>
            <p:nvPr/>
          </p:nvSpPr>
          <p:spPr>
            <a:xfrm>
              <a:off x="7530967"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26.015</a:t>
              </a:r>
            </a:p>
          </p:txBody>
        </p:sp>
      </p:grpSp>
      <p:sp>
        <p:nvSpPr>
          <p:cNvPr id="38" name="テキスト ボックス 37">
            <a:extLst>
              <a:ext uri="{FF2B5EF4-FFF2-40B4-BE49-F238E27FC236}">
                <a16:creationId xmlns:a16="http://schemas.microsoft.com/office/drawing/2014/main" id="{0FC63352-9F3F-4DD3-8CBC-983D432CEB7A}"/>
              </a:ext>
            </a:extLst>
          </p:cNvPr>
          <p:cNvSpPr txBox="1"/>
          <p:nvPr/>
        </p:nvSpPr>
        <p:spPr>
          <a:xfrm>
            <a:off x="1618721" y="657521"/>
            <a:ext cx="4185761" cy="461665"/>
          </a:xfrm>
          <a:prstGeom prst="rect">
            <a:avLst/>
          </a:prstGeom>
          <a:noFill/>
        </p:spPr>
        <p:txBody>
          <a:bodyPr wrap="none" rtlCol="0">
            <a:spAutoFit/>
          </a:bodyPr>
          <a:lstStyle/>
          <a:p>
            <a:r>
              <a:rPr kumimoji="1" lang="ja-JP" altLang="en-US" sz="2400" b="1" dirty="0"/>
              <a:t>マススペクトル（有機材料）</a:t>
            </a:r>
            <a:endParaRPr kumimoji="1" lang="ja-JP" altLang="en-US" sz="2400" dirty="0"/>
          </a:p>
        </p:txBody>
      </p:sp>
      <p:sp>
        <p:nvSpPr>
          <p:cNvPr id="39" name="テキスト ボックス 38">
            <a:extLst>
              <a:ext uri="{FF2B5EF4-FFF2-40B4-BE49-F238E27FC236}">
                <a16:creationId xmlns:a16="http://schemas.microsoft.com/office/drawing/2014/main" id="{2F682D90-D470-43D0-BA16-62C0CFBAB389}"/>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Tree>
    <p:extLst>
      <p:ext uri="{BB962C8B-B14F-4D97-AF65-F5344CB8AC3E}">
        <p14:creationId xmlns:p14="http://schemas.microsoft.com/office/powerpoint/2010/main" val="97365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2" name="図 11">
            <a:extLst>
              <a:ext uri="{FF2B5EF4-FFF2-40B4-BE49-F238E27FC236}">
                <a16:creationId xmlns:a16="http://schemas.microsoft.com/office/drawing/2014/main" id="{0B6839F8-9B34-4246-90C2-6A8E55DFD61B}"/>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14" name="正方形/長方形 13">
            <a:extLst>
              <a:ext uri="{FF2B5EF4-FFF2-40B4-BE49-F238E27FC236}">
                <a16:creationId xmlns:a16="http://schemas.microsoft.com/office/drawing/2014/main" id="{BE7437B8-3809-426E-8D06-195F1A70B033}"/>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A10497-497F-4FA2-A43C-4CA6799DE1E3}"/>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cxnSp>
        <p:nvCxnSpPr>
          <p:cNvPr id="21" name="直線コネクタ 20">
            <a:extLst>
              <a:ext uri="{FF2B5EF4-FFF2-40B4-BE49-F238E27FC236}">
                <a16:creationId xmlns:a16="http://schemas.microsoft.com/office/drawing/2014/main" id="{3F878AE2-7DC9-476C-82FA-3801410B452E}"/>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ED7A43-3F22-40DC-B798-94D50FC3E9B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7BD5170-6E41-4443-87D1-4564E403B116}"/>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grpSp>
        <p:nvGrpSpPr>
          <p:cNvPr id="2" name="グループ化 1">
            <a:extLst>
              <a:ext uri="{FF2B5EF4-FFF2-40B4-BE49-F238E27FC236}">
                <a16:creationId xmlns:a16="http://schemas.microsoft.com/office/drawing/2014/main" id="{7ADA7926-DA42-4601-B367-D81345277FCA}"/>
              </a:ext>
            </a:extLst>
          </p:cNvPr>
          <p:cNvGrpSpPr/>
          <p:nvPr/>
        </p:nvGrpSpPr>
        <p:grpSpPr>
          <a:xfrm>
            <a:off x="8197108" y="1488265"/>
            <a:ext cx="1723549" cy="3865280"/>
            <a:chOff x="8197108" y="1488265"/>
            <a:chExt cx="1723549" cy="3865280"/>
          </a:xfrm>
        </p:grpSpPr>
        <p:sp>
          <p:nvSpPr>
            <p:cNvPr id="29" name="テキスト ボックス 28">
              <a:extLst>
                <a:ext uri="{FF2B5EF4-FFF2-40B4-BE49-F238E27FC236}">
                  <a16:creationId xmlns:a16="http://schemas.microsoft.com/office/drawing/2014/main" id="{76E8EA5F-7CDA-4546-87AB-CF204F2681F5}"/>
                </a:ext>
              </a:extLst>
            </p:cNvPr>
            <p:cNvSpPr txBox="1"/>
            <p:nvPr/>
          </p:nvSpPr>
          <p:spPr>
            <a:xfrm>
              <a:off x="8197108" y="1488265"/>
              <a:ext cx="1686680" cy="2400657"/>
            </a:xfrm>
            <a:prstGeom prst="rect">
              <a:avLst/>
            </a:prstGeom>
            <a:noFill/>
          </p:spPr>
          <p:txBody>
            <a:bodyPr wrap="none" rtlCol="0">
              <a:spAutoFit/>
            </a:bodyPr>
            <a:lstStyle/>
            <a:p>
              <a:r>
                <a:rPr lang="en-US" altLang="ja-JP" sz="15000" b="1" dirty="0">
                  <a:solidFill>
                    <a:srgbClr val="FFFF00"/>
                  </a:solidFill>
                </a:rPr>
                <a:t>N</a:t>
              </a:r>
              <a:endParaRPr kumimoji="1" lang="ja-JP" altLang="en-US" sz="15000" b="1" dirty="0">
                <a:solidFill>
                  <a:srgbClr val="FFFF00"/>
                </a:solidFill>
              </a:endParaRPr>
            </a:p>
          </p:txBody>
        </p:sp>
        <p:sp>
          <p:nvSpPr>
            <p:cNvPr id="23" name="テキスト ボックス 22">
              <a:extLst>
                <a:ext uri="{FF2B5EF4-FFF2-40B4-BE49-F238E27FC236}">
                  <a16:creationId xmlns:a16="http://schemas.microsoft.com/office/drawing/2014/main" id="{3635EB49-589B-4197-9788-9E5D3557BFCC}"/>
                </a:ext>
              </a:extLst>
            </p:cNvPr>
            <p:cNvSpPr txBox="1"/>
            <p:nvPr/>
          </p:nvSpPr>
          <p:spPr>
            <a:xfrm>
              <a:off x="8197108" y="4337882"/>
              <a:ext cx="1723549" cy="1015663"/>
            </a:xfrm>
            <a:prstGeom prst="rect">
              <a:avLst/>
            </a:prstGeom>
            <a:noFill/>
          </p:spPr>
          <p:txBody>
            <a:bodyPr wrap="none" rtlCol="0">
              <a:spAutoFit/>
            </a:bodyPr>
            <a:lstStyle/>
            <a:p>
              <a:r>
                <a:rPr kumimoji="1" lang="ja-JP" altLang="en-US" sz="6000" b="1" dirty="0">
                  <a:solidFill>
                    <a:srgbClr val="FFFF00"/>
                  </a:solidFill>
                </a:rPr>
                <a:t>窒素</a:t>
              </a:r>
            </a:p>
          </p:txBody>
        </p:sp>
      </p:grpSp>
      <p:sp>
        <p:nvSpPr>
          <p:cNvPr id="40" name="テキスト ボックス 39">
            <a:extLst>
              <a:ext uri="{FF2B5EF4-FFF2-40B4-BE49-F238E27FC236}">
                <a16:creationId xmlns:a16="http://schemas.microsoft.com/office/drawing/2014/main" id="{B66FC213-4057-4920-B7B5-D0AC933687BE}"/>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
        <p:nvSpPr>
          <p:cNvPr id="37" name="正方形/長方形 36">
            <a:extLst>
              <a:ext uri="{FF2B5EF4-FFF2-40B4-BE49-F238E27FC236}">
                <a16:creationId xmlns:a16="http://schemas.microsoft.com/office/drawing/2014/main" id="{32E94130-4579-47E6-926B-192256D789F6}"/>
              </a:ext>
            </a:extLst>
          </p:cNvPr>
          <p:cNvSpPr/>
          <p:nvPr/>
        </p:nvSpPr>
        <p:spPr>
          <a:xfrm>
            <a:off x="23873" y="0"/>
            <a:ext cx="1217431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29569AA2-284E-4829-9120-41ECA7ED4796}"/>
              </a:ext>
            </a:extLst>
          </p:cNvPr>
          <p:cNvGrpSpPr/>
          <p:nvPr/>
        </p:nvGrpSpPr>
        <p:grpSpPr>
          <a:xfrm>
            <a:off x="789706" y="510713"/>
            <a:ext cx="5421028" cy="5836573"/>
            <a:chOff x="3555292" y="976803"/>
            <a:chExt cx="5421028" cy="5836573"/>
          </a:xfrm>
        </p:grpSpPr>
        <p:sp>
          <p:nvSpPr>
            <p:cNvPr id="19" name="正方形/長方形 18">
              <a:extLst>
                <a:ext uri="{FF2B5EF4-FFF2-40B4-BE49-F238E27FC236}">
                  <a16:creationId xmlns:a16="http://schemas.microsoft.com/office/drawing/2014/main" id="{D69EB511-A9CE-4B4F-A793-34638D786D4B}"/>
                </a:ext>
              </a:extLst>
            </p:cNvPr>
            <p:cNvSpPr/>
            <p:nvPr/>
          </p:nvSpPr>
          <p:spPr>
            <a:xfrm>
              <a:off x="3575720" y="976803"/>
              <a:ext cx="5400600" cy="5780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F314E1F4-6001-4E11-9994-BBB5F182D4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775" y="1732394"/>
              <a:ext cx="4578105" cy="4581153"/>
            </a:xfrm>
            <a:prstGeom prst="rect">
              <a:avLst/>
            </a:prstGeom>
          </p:spPr>
        </p:pic>
        <p:sp>
          <p:nvSpPr>
            <p:cNvPr id="25" name="正方形/長方形 24">
              <a:extLst>
                <a:ext uri="{FF2B5EF4-FFF2-40B4-BE49-F238E27FC236}">
                  <a16:creationId xmlns:a16="http://schemas.microsoft.com/office/drawing/2014/main" id="{FB65F69E-9D00-401C-A142-AACEE5F6A715}"/>
                </a:ext>
              </a:extLst>
            </p:cNvPr>
            <p:cNvSpPr/>
            <p:nvPr/>
          </p:nvSpPr>
          <p:spPr>
            <a:xfrm>
              <a:off x="4563240" y="3006973"/>
              <a:ext cx="1085554" cy="461665"/>
            </a:xfrm>
            <a:prstGeom prst="rect">
              <a:avLst/>
            </a:prstGeom>
            <a:solidFill>
              <a:srgbClr val="FFFF00"/>
            </a:solidFill>
          </p:spPr>
          <p:txBody>
            <a:bodyPr wrap="none">
              <a:spAutoFit/>
            </a:bodyPr>
            <a:lstStyle/>
            <a:p>
              <a:r>
                <a:rPr lang="en-US" altLang="ja-JP" sz="2400" b="1" baseline="30000" dirty="0">
                  <a:solidFill>
                    <a:srgbClr val="0000FF"/>
                  </a:solidFill>
                  <a:latin typeface="Arial" panose="020B0604020202020204" pitchFamily="34" charset="0"/>
                  <a:cs typeface="Arial" panose="020B0604020202020204" pitchFamily="34" charset="0"/>
                </a:rPr>
                <a:t>12</a:t>
              </a:r>
              <a:r>
                <a:rPr lang="en-US" altLang="ja-JP" sz="2400" b="1" dirty="0">
                  <a:solidFill>
                    <a:srgbClr val="0000FF"/>
                  </a:solidFill>
                  <a:latin typeface="Arial" panose="020B0604020202020204" pitchFamily="34" charset="0"/>
                  <a:cs typeface="Arial" panose="020B0604020202020204" pitchFamily="34" charset="0"/>
                </a:rPr>
                <a:t>C</a:t>
              </a:r>
              <a:r>
                <a:rPr lang="en-US" altLang="ja-JP" sz="2400" b="1" baseline="30000" dirty="0">
                  <a:solidFill>
                    <a:srgbClr val="0000FF"/>
                  </a:solidFill>
                  <a:latin typeface="Arial" panose="020B0604020202020204" pitchFamily="34" charset="0"/>
                  <a:cs typeface="Arial" panose="020B0604020202020204" pitchFamily="34" charset="0"/>
                </a:rPr>
                <a:t>14</a:t>
              </a:r>
              <a:r>
                <a:rPr lang="en-US" altLang="ja-JP" sz="2400" b="1" dirty="0">
                  <a:solidFill>
                    <a:srgbClr val="0000FF"/>
                  </a:solidFill>
                  <a:latin typeface="Arial" panose="020B0604020202020204" pitchFamily="34" charset="0"/>
                  <a:cs typeface="Arial" panose="020B0604020202020204" pitchFamily="34" charset="0"/>
                </a:rPr>
                <a:t>N</a:t>
              </a:r>
              <a:endParaRPr lang="ja-JP" altLang="en-US" sz="2400" b="1" dirty="0">
                <a:solidFill>
                  <a:srgbClr val="0000FF"/>
                </a:solidFill>
              </a:endParaRPr>
            </a:p>
          </p:txBody>
        </p:sp>
        <p:sp>
          <p:nvSpPr>
            <p:cNvPr id="26" name="正方形/長方形 25">
              <a:extLst>
                <a:ext uri="{FF2B5EF4-FFF2-40B4-BE49-F238E27FC236}">
                  <a16:creationId xmlns:a16="http://schemas.microsoft.com/office/drawing/2014/main" id="{623D8761-EF11-4A21-87FC-CFFF3BA8F53B}"/>
                </a:ext>
              </a:extLst>
            </p:cNvPr>
            <p:cNvSpPr/>
            <p:nvPr/>
          </p:nvSpPr>
          <p:spPr>
            <a:xfrm>
              <a:off x="5627560" y="1789406"/>
              <a:ext cx="1101584" cy="461665"/>
            </a:xfrm>
            <a:prstGeom prst="rect">
              <a:avLst/>
            </a:prstGeom>
          </p:spPr>
          <p:txBody>
            <a:bodyPr wrap="none">
              <a:spAutoFit/>
            </a:bodyPr>
            <a:lstStyle/>
            <a:p>
              <a:r>
                <a:rPr lang="en-US" altLang="ja-JP" sz="2400" b="1" baseline="30000" dirty="0">
                  <a:solidFill>
                    <a:srgbClr val="FF0000"/>
                  </a:solidFill>
                  <a:latin typeface="Arial" panose="020B0604020202020204" pitchFamily="34" charset="0"/>
                  <a:cs typeface="Arial" panose="020B0604020202020204" pitchFamily="34" charset="0"/>
                </a:rPr>
                <a:t>10</a:t>
              </a:r>
              <a:r>
                <a:rPr lang="en-US" altLang="ja-JP" sz="2400" b="1" dirty="0">
                  <a:solidFill>
                    <a:srgbClr val="FF0000"/>
                  </a:solidFill>
                  <a:latin typeface="Arial" panose="020B0604020202020204" pitchFamily="34" charset="0"/>
                  <a:cs typeface="Arial" panose="020B0604020202020204" pitchFamily="34" charset="0"/>
                </a:rPr>
                <a:t>B</a:t>
              </a:r>
              <a:r>
                <a:rPr lang="en-US" altLang="ja-JP" sz="2400" b="1" baseline="30000" dirty="0">
                  <a:solidFill>
                    <a:srgbClr val="FF0000"/>
                  </a:solidFill>
                  <a:latin typeface="Arial" panose="020B0604020202020204" pitchFamily="34" charset="0"/>
                  <a:cs typeface="Arial" panose="020B0604020202020204" pitchFamily="34" charset="0"/>
                </a:rPr>
                <a:t>16</a:t>
              </a:r>
              <a:r>
                <a:rPr lang="en-US" altLang="ja-JP" sz="2400" b="1" dirty="0">
                  <a:solidFill>
                    <a:srgbClr val="FF0000"/>
                  </a:solidFill>
                  <a:latin typeface="Arial" panose="020B0604020202020204" pitchFamily="34" charset="0"/>
                  <a:cs typeface="Arial" panose="020B0604020202020204" pitchFamily="34" charset="0"/>
                </a:rPr>
                <a:t>O</a:t>
              </a:r>
              <a:endParaRPr lang="ja-JP" altLang="en-US" sz="2400" b="1" dirty="0">
                <a:solidFill>
                  <a:srgbClr val="FF0000"/>
                </a:solidFill>
              </a:endParaRPr>
            </a:p>
          </p:txBody>
        </p:sp>
        <p:sp>
          <p:nvSpPr>
            <p:cNvPr id="27" name="正方形/長方形 26">
              <a:extLst>
                <a:ext uri="{FF2B5EF4-FFF2-40B4-BE49-F238E27FC236}">
                  <a16:creationId xmlns:a16="http://schemas.microsoft.com/office/drawing/2014/main" id="{54FFE13E-289A-4633-9E8F-2DF0C47CA0EE}"/>
                </a:ext>
              </a:extLst>
            </p:cNvPr>
            <p:cNvSpPr/>
            <p:nvPr/>
          </p:nvSpPr>
          <p:spPr>
            <a:xfrm>
              <a:off x="6512591" y="3217137"/>
              <a:ext cx="1422184" cy="461665"/>
            </a:xfrm>
            <a:prstGeom prst="rect">
              <a:avLst/>
            </a:prstGeom>
          </p:spPr>
          <p:txBody>
            <a:bodyPr wrap="none">
              <a:spAutoFit/>
            </a:bodyPr>
            <a:lstStyle/>
            <a:p>
              <a:r>
                <a:rPr lang="en-US" altLang="ja-JP" sz="2400" b="1" baseline="30000" dirty="0">
                  <a:latin typeface="Arial" panose="020B0604020202020204" pitchFamily="34" charset="0"/>
                  <a:cs typeface="Arial" panose="020B0604020202020204" pitchFamily="34" charset="0"/>
                </a:rPr>
                <a:t>12</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13</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H</a:t>
              </a:r>
              <a:endParaRPr lang="ja-JP" altLang="en-US" sz="2400" b="1" dirty="0"/>
            </a:p>
          </p:txBody>
        </p:sp>
        <p:sp>
          <p:nvSpPr>
            <p:cNvPr id="28" name="正方形/長方形 27">
              <a:extLst>
                <a:ext uri="{FF2B5EF4-FFF2-40B4-BE49-F238E27FC236}">
                  <a16:creationId xmlns:a16="http://schemas.microsoft.com/office/drawing/2014/main" id="{859DF187-FBEC-426C-8FC9-AE04B1C3DB60}"/>
                </a:ext>
              </a:extLst>
            </p:cNvPr>
            <p:cNvSpPr/>
            <p:nvPr/>
          </p:nvSpPr>
          <p:spPr>
            <a:xfrm>
              <a:off x="5865321" y="6474822"/>
              <a:ext cx="697627"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Mass</a:t>
              </a:r>
              <a:endParaRPr lang="ja-JP" altLang="en-US" sz="1600" dirty="0"/>
            </a:p>
          </p:txBody>
        </p:sp>
        <p:sp>
          <p:nvSpPr>
            <p:cNvPr id="30" name="正方形/長方形 29">
              <a:extLst>
                <a:ext uri="{FF2B5EF4-FFF2-40B4-BE49-F238E27FC236}">
                  <a16:creationId xmlns:a16="http://schemas.microsoft.com/office/drawing/2014/main" id="{669A5C5B-FB28-4D41-83C7-7720702D7DB1}"/>
                </a:ext>
              </a:extLst>
            </p:cNvPr>
            <p:cNvSpPr/>
            <p:nvPr/>
          </p:nvSpPr>
          <p:spPr>
            <a:xfrm rot="16200000">
              <a:off x="3249919" y="3760734"/>
              <a:ext cx="949299"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Intensity</a:t>
              </a:r>
              <a:endParaRPr lang="ja-JP" altLang="en-US" sz="1600" dirty="0"/>
            </a:p>
          </p:txBody>
        </p:sp>
        <p:sp>
          <p:nvSpPr>
            <p:cNvPr id="31" name="正方形/長方形 30">
              <a:extLst>
                <a:ext uri="{FF2B5EF4-FFF2-40B4-BE49-F238E27FC236}">
                  <a16:creationId xmlns:a16="http://schemas.microsoft.com/office/drawing/2014/main" id="{6EE7E8A8-4F96-464A-AD7F-CFA95E225B45}"/>
                </a:ext>
              </a:extLst>
            </p:cNvPr>
            <p:cNvSpPr/>
            <p:nvPr/>
          </p:nvSpPr>
          <p:spPr>
            <a:xfrm>
              <a:off x="415070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26.000</a:t>
              </a:r>
            </a:p>
          </p:txBody>
        </p:sp>
        <p:sp>
          <p:nvSpPr>
            <p:cNvPr id="32" name="正方形/長方形 31">
              <a:extLst>
                <a:ext uri="{FF2B5EF4-FFF2-40B4-BE49-F238E27FC236}">
                  <a16:creationId xmlns:a16="http://schemas.microsoft.com/office/drawing/2014/main" id="{9B3786B4-0B29-43F8-8AD6-D2C1C0504CEF}"/>
                </a:ext>
              </a:extLst>
            </p:cNvPr>
            <p:cNvSpPr/>
            <p:nvPr/>
          </p:nvSpPr>
          <p:spPr>
            <a:xfrm>
              <a:off x="5277458"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26.005</a:t>
              </a:r>
            </a:p>
          </p:txBody>
        </p:sp>
        <p:sp>
          <p:nvSpPr>
            <p:cNvPr id="33" name="正方形/長方形 32">
              <a:extLst>
                <a:ext uri="{FF2B5EF4-FFF2-40B4-BE49-F238E27FC236}">
                  <a16:creationId xmlns:a16="http://schemas.microsoft.com/office/drawing/2014/main" id="{EB5A0F44-621C-414C-B262-9631023E0CE5}"/>
                </a:ext>
              </a:extLst>
            </p:cNvPr>
            <p:cNvSpPr/>
            <p:nvPr/>
          </p:nvSpPr>
          <p:spPr>
            <a:xfrm>
              <a:off x="640421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26.010</a:t>
              </a:r>
            </a:p>
          </p:txBody>
        </p:sp>
        <p:sp>
          <p:nvSpPr>
            <p:cNvPr id="34" name="正方形/長方形 33">
              <a:extLst>
                <a:ext uri="{FF2B5EF4-FFF2-40B4-BE49-F238E27FC236}">
                  <a16:creationId xmlns:a16="http://schemas.microsoft.com/office/drawing/2014/main" id="{7F7A2C25-703F-4B71-AFD0-3ACBAD4225A0}"/>
                </a:ext>
              </a:extLst>
            </p:cNvPr>
            <p:cNvSpPr/>
            <p:nvPr/>
          </p:nvSpPr>
          <p:spPr>
            <a:xfrm>
              <a:off x="7530967"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26.015</a:t>
              </a:r>
            </a:p>
          </p:txBody>
        </p:sp>
      </p:grpSp>
      <p:grpSp>
        <p:nvGrpSpPr>
          <p:cNvPr id="35" name="グループ化 34">
            <a:extLst>
              <a:ext uri="{FF2B5EF4-FFF2-40B4-BE49-F238E27FC236}">
                <a16:creationId xmlns:a16="http://schemas.microsoft.com/office/drawing/2014/main" id="{BA4CBFC5-E62D-49B2-8C69-F4B11741E6DD}"/>
              </a:ext>
            </a:extLst>
          </p:cNvPr>
          <p:cNvGrpSpPr/>
          <p:nvPr/>
        </p:nvGrpSpPr>
        <p:grpSpPr>
          <a:xfrm>
            <a:off x="7004240" y="1339621"/>
            <a:ext cx="4578105" cy="3890008"/>
            <a:chOff x="7582002" y="12458"/>
            <a:chExt cx="4578105" cy="3890008"/>
          </a:xfrm>
        </p:grpSpPr>
        <p:pic>
          <p:nvPicPr>
            <p:cNvPr id="36" name="図 17">
              <a:extLst>
                <a:ext uri="{FF2B5EF4-FFF2-40B4-BE49-F238E27FC236}">
                  <a16:creationId xmlns:a16="http://schemas.microsoft.com/office/drawing/2014/main" id="{FFE537B6-9849-4B4E-9838-1CA1BA24983B}"/>
                </a:ext>
              </a:extLst>
            </p:cNvPr>
            <p:cNvPicPr/>
            <p:nvPr/>
          </p:nvPicPr>
          <p:blipFill>
            <a:blip r:embed="rId6" cstate="print">
              <a:extLst>
                <a:ext uri="{28A0092B-C50C-407E-A947-70E740481C1C}">
                  <a14:useLocalDpi xmlns:a14="http://schemas.microsoft.com/office/drawing/2010/main"/>
                </a:ext>
              </a:extLst>
            </a:blip>
            <a:srcRect/>
            <a:stretch>
              <a:fillRect/>
            </a:stretch>
          </p:blipFill>
          <p:spPr bwMode="auto">
            <a:xfrm>
              <a:off x="7582002" y="12458"/>
              <a:ext cx="4578105" cy="3890008"/>
            </a:xfrm>
            <a:prstGeom prst="rect">
              <a:avLst/>
            </a:prstGeom>
            <a:noFill/>
            <a:ln w="38100">
              <a:solidFill>
                <a:srgbClr val="FF0000"/>
              </a:solidFill>
            </a:ln>
          </p:spPr>
        </p:pic>
        <p:sp>
          <p:nvSpPr>
            <p:cNvPr id="38" name="テキスト ボックス 37">
              <a:extLst>
                <a:ext uri="{FF2B5EF4-FFF2-40B4-BE49-F238E27FC236}">
                  <a16:creationId xmlns:a16="http://schemas.microsoft.com/office/drawing/2014/main" id="{E18EDFA5-0BA7-4902-8717-85449FCDB97F}"/>
                </a:ext>
              </a:extLst>
            </p:cNvPr>
            <p:cNvSpPr txBox="1"/>
            <p:nvPr/>
          </p:nvSpPr>
          <p:spPr>
            <a:xfrm>
              <a:off x="9577815" y="3145472"/>
              <a:ext cx="2492990" cy="646331"/>
            </a:xfrm>
            <a:prstGeom prst="rect">
              <a:avLst/>
            </a:prstGeom>
            <a:noFill/>
            <a:ln w="38100">
              <a:noFill/>
            </a:ln>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pPr algn="r"/>
              <a:r>
                <a:rPr lang="en-US" altLang="ja-JP" b="1" dirty="0">
                  <a:solidFill>
                    <a:schemeClr val="bg1"/>
                  </a:solidFill>
                </a:rPr>
                <a:t>A0058</a:t>
              </a:r>
              <a:r>
                <a:rPr kumimoji="1" lang="en-US" altLang="ja-JP" b="1" dirty="0">
                  <a:solidFill>
                    <a:schemeClr val="bg1"/>
                  </a:solidFill>
                </a:rPr>
                <a:t>-C1001</a:t>
              </a:r>
              <a:endParaRPr kumimoji="1" lang="ja-JP" altLang="en-US" b="1" dirty="0">
                <a:solidFill>
                  <a:schemeClr val="bg1"/>
                </a:solidFill>
              </a:endParaRPr>
            </a:p>
          </p:txBody>
        </p:sp>
      </p:grpSp>
      <p:sp>
        <p:nvSpPr>
          <p:cNvPr id="39" name="テキスト ボックス 38">
            <a:extLst>
              <a:ext uri="{FF2B5EF4-FFF2-40B4-BE49-F238E27FC236}">
                <a16:creationId xmlns:a16="http://schemas.microsoft.com/office/drawing/2014/main" id="{BB2DBB67-6BB6-40EA-A59A-936589E92520}"/>
              </a:ext>
            </a:extLst>
          </p:cNvPr>
          <p:cNvSpPr txBox="1"/>
          <p:nvPr/>
        </p:nvSpPr>
        <p:spPr>
          <a:xfrm>
            <a:off x="1618721" y="657521"/>
            <a:ext cx="4185761" cy="461665"/>
          </a:xfrm>
          <a:prstGeom prst="rect">
            <a:avLst/>
          </a:prstGeom>
          <a:noFill/>
        </p:spPr>
        <p:txBody>
          <a:bodyPr wrap="none" rtlCol="0">
            <a:spAutoFit/>
          </a:bodyPr>
          <a:lstStyle/>
          <a:p>
            <a:r>
              <a:rPr kumimoji="1" lang="ja-JP" altLang="en-US" sz="2400" b="1" dirty="0"/>
              <a:t>マススペクトル（有機材料）</a:t>
            </a:r>
            <a:endParaRPr kumimoji="1" lang="ja-JP" altLang="en-US" sz="2400" dirty="0"/>
          </a:p>
        </p:txBody>
      </p:sp>
    </p:spTree>
    <p:extLst>
      <p:ext uri="{BB962C8B-B14F-4D97-AF65-F5344CB8AC3E}">
        <p14:creationId xmlns:p14="http://schemas.microsoft.com/office/powerpoint/2010/main" val="590723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2" name="図 11">
            <a:extLst>
              <a:ext uri="{FF2B5EF4-FFF2-40B4-BE49-F238E27FC236}">
                <a16:creationId xmlns:a16="http://schemas.microsoft.com/office/drawing/2014/main" id="{0B6839F8-9B34-4246-90C2-6A8E55DFD61B}"/>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14" name="正方形/長方形 13">
            <a:extLst>
              <a:ext uri="{FF2B5EF4-FFF2-40B4-BE49-F238E27FC236}">
                <a16:creationId xmlns:a16="http://schemas.microsoft.com/office/drawing/2014/main" id="{BE7437B8-3809-426E-8D06-195F1A70B033}"/>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A10497-497F-4FA2-A43C-4CA6799DE1E3}"/>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cxnSp>
        <p:nvCxnSpPr>
          <p:cNvPr id="21" name="直線コネクタ 20">
            <a:extLst>
              <a:ext uri="{FF2B5EF4-FFF2-40B4-BE49-F238E27FC236}">
                <a16:creationId xmlns:a16="http://schemas.microsoft.com/office/drawing/2014/main" id="{3F878AE2-7DC9-476C-82FA-3801410B452E}"/>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ED7A43-3F22-40DC-B798-94D50FC3E9B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7BD5170-6E41-4443-87D1-4564E403B116}"/>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grpSp>
        <p:nvGrpSpPr>
          <p:cNvPr id="2" name="グループ化 1">
            <a:extLst>
              <a:ext uri="{FF2B5EF4-FFF2-40B4-BE49-F238E27FC236}">
                <a16:creationId xmlns:a16="http://schemas.microsoft.com/office/drawing/2014/main" id="{7ADA7926-DA42-4601-B367-D81345277FCA}"/>
              </a:ext>
            </a:extLst>
          </p:cNvPr>
          <p:cNvGrpSpPr/>
          <p:nvPr/>
        </p:nvGrpSpPr>
        <p:grpSpPr>
          <a:xfrm>
            <a:off x="8197108" y="1488265"/>
            <a:ext cx="1723549" cy="3865280"/>
            <a:chOff x="8197108" y="1488265"/>
            <a:chExt cx="1723549" cy="3865280"/>
          </a:xfrm>
        </p:grpSpPr>
        <p:sp>
          <p:nvSpPr>
            <p:cNvPr id="29" name="テキスト ボックス 28">
              <a:extLst>
                <a:ext uri="{FF2B5EF4-FFF2-40B4-BE49-F238E27FC236}">
                  <a16:creationId xmlns:a16="http://schemas.microsoft.com/office/drawing/2014/main" id="{76E8EA5F-7CDA-4546-87AB-CF204F2681F5}"/>
                </a:ext>
              </a:extLst>
            </p:cNvPr>
            <p:cNvSpPr txBox="1"/>
            <p:nvPr/>
          </p:nvSpPr>
          <p:spPr>
            <a:xfrm>
              <a:off x="8197108" y="1488265"/>
              <a:ext cx="1686680" cy="2400657"/>
            </a:xfrm>
            <a:prstGeom prst="rect">
              <a:avLst/>
            </a:prstGeom>
            <a:noFill/>
          </p:spPr>
          <p:txBody>
            <a:bodyPr wrap="none" rtlCol="0">
              <a:spAutoFit/>
            </a:bodyPr>
            <a:lstStyle/>
            <a:p>
              <a:r>
                <a:rPr lang="en-US" altLang="ja-JP" sz="15000" b="1" dirty="0">
                  <a:solidFill>
                    <a:srgbClr val="FFFF00"/>
                  </a:solidFill>
                </a:rPr>
                <a:t>N</a:t>
              </a:r>
              <a:endParaRPr kumimoji="1" lang="ja-JP" altLang="en-US" sz="15000" b="1" dirty="0">
                <a:solidFill>
                  <a:srgbClr val="FFFF00"/>
                </a:solidFill>
              </a:endParaRPr>
            </a:p>
          </p:txBody>
        </p:sp>
        <p:sp>
          <p:nvSpPr>
            <p:cNvPr id="23" name="テキスト ボックス 22">
              <a:extLst>
                <a:ext uri="{FF2B5EF4-FFF2-40B4-BE49-F238E27FC236}">
                  <a16:creationId xmlns:a16="http://schemas.microsoft.com/office/drawing/2014/main" id="{3635EB49-589B-4197-9788-9E5D3557BFCC}"/>
                </a:ext>
              </a:extLst>
            </p:cNvPr>
            <p:cNvSpPr txBox="1"/>
            <p:nvPr/>
          </p:nvSpPr>
          <p:spPr>
            <a:xfrm>
              <a:off x="8197108" y="4337882"/>
              <a:ext cx="1723549" cy="1015663"/>
            </a:xfrm>
            <a:prstGeom prst="rect">
              <a:avLst/>
            </a:prstGeom>
            <a:noFill/>
          </p:spPr>
          <p:txBody>
            <a:bodyPr wrap="none" rtlCol="0">
              <a:spAutoFit/>
            </a:bodyPr>
            <a:lstStyle/>
            <a:p>
              <a:r>
                <a:rPr kumimoji="1" lang="ja-JP" altLang="en-US" sz="6000" b="1" dirty="0">
                  <a:solidFill>
                    <a:srgbClr val="FFFF00"/>
                  </a:solidFill>
                </a:rPr>
                <a:t>窒素</a:t>
              </a:r>
            </a:p>
          </p:txBody>
        </p:sp>
      </p:grpSp>
      <p:sp>
        <p:nvSpPr>
          <p:cNvPr id="51" name="テキスト ボックス 50">
            <a:extLst>
              <a:ext uri="{FF2B5EF4-FFF2-40B4-BE49-F238E27FC236}">
                <a16:creationId xmlns:a16="http://schemas.microsoft.com/office/drawing/2014/main" id="{24B1FC51-612D-4D87-B136-6C7385DDA415}"/>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
        <p:nvSpPr>
          <p:cNvPr id="37" name="正方形/長方形 36">
            <a:extLst>
              <a:ext uri="{FF2B5EF4-FFF2-40B4-BE49-F238E27FC236}">
                <a16:creationId xmlns:a16="http://schemas.microsoft.com/office/drawing/2014/main" id="{32E94130-4579-47E6-926B-192256D789F6}"/>
              </a:ext>
            </a:extLst>
          </p:cNvPr>
          <p:cNvSpPr/>
          <p:nvPr/>
        </p:nvSpPr>
        <p:spPr>
          <a:xfrm>
            <a:off x="23873" y="0"/>
            <a:ext cx="1217431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29569AA2-284E-4829-9120-41ECA7ED4796}"/>
              </a:ext>
            </a:extLst>
          </p:cNvPr>
          <p:cNvGrpSpPr/>
          <p:nvPr/>
        </p:nvGrpSpPr>
        <p:grpSpPr>
          <a:xfrm>
            <a:off x="789706" y="510713"/>
            <a:ext cx="5421028" cy="5836573"/>
            <a:chOff x="3555292" y="976803"/>
            <a:chExt cx="5421028" cy="5836573"/>
          </a:xfrm>
        </p:grpSpPr>
        <p:sp>
          <p:nvSpPr>
            <p:cNvPr id="19" name="正方形/長方形 18">
              <a:extLst>
                <a:ext uri="{FF2B5EF4-FFF2-40B4-BE49-F238E27FC236}">
                  <a16:creationId xmlns:a16="http://schemas.microsoft.com/office/drawing/2014/main" id="{D69EB511-A9CE-4B4F-A793-34638D786D4B}"/>
                </a:ext>
              </a:extLst>
            </p:cNvPr>
            <p:cNvSpPr/>
            <p:nvPr/>
          </p:nvSpPr>
          <p:spPr>
            <a:xfrm>
              <a:off x="3575720" y="976803"/>
              <a:ext cx="5400600" cy="5780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F314E1F4-6001-4E11-9994-BBB5F182D4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775" y="1732394"/>
              <a:ext cx="4578105" cy="4581153"/>
            </a:xfrm>
            <a:prstGeom prst="rect">
              <a:avLst/>
            </a:prstGeom>
          </p:spPr>
        </p:pic>
        <p:sp>
          <p:nvSpPr>
            <p:cNvPr id="25" name="正方形/長方形 24">
              <a:extLst>
                <a:ext uri="{FF2B5EF4-FFF2-40B4-BE49-F238E27FC236}">
                  <a16:creationId xmlns:a16="http://schemas.microsoft.com/office/drawing/2014/main" id="{FB65F69E-9D00-401C-A142-AACEE5F6A715}"/>
                </a:ext>
              </a:extLst>
            </p:cNvPr>
            <p:cNvSpPr/>
            <p:nvPr/>
          </p:nvSpPr>
          <p:spPr>
            <a:xfrm>
              <a:off x="4563240" y="3006973"/>
              <a:ext cx="1085554" cy="461665"/>
            </a:xfrm>
            <a:prstGeom prst="rect">
              <a:avLst/>
            </a:prstGeom>
            <a:solidFill>
              <a:srgbClr val="FFFF00"/>
            </a:solidFill>
          </p:spPr>
          <p:txBody>
            <a:bodyPr wrap="none">
              <a:spAutoFit/>
            </a:bodyPr>
            <a:lstStyle/>
            <a:p>
              <a:r>
                <a:rPr lang="en-US" altLang="ja-JP" sz="2400" b="1" baseline="30000" dirty="0">
                  <a:solidFill>
                    <a:srgbClr val="0000FF"/>
                  </a:solidFill>
                  <a:latin typeface="Arial" panose="020B0604020202020204" pitchFamily="34" charset="0"/>
                  <a:cs typeface="Arial" panose="020B0604020202020204" pitchFamily="34" charset="0"/>
                </a:rPr>
                <a:t>12</a:t>
              </a:r>
              <a:r>
                <a:rPr lang="en-US" altLang="ja-JP" sz="2400" b="1" dirty="0">
                  <a:solidFill>
                    <a:srgbClr val="0000FF"/>
                  </a:solidFill>
                  <a:latin typeface="Arial" panose="020B0604020202020204" pitchFamily="34" charset="0"/>
                  <a:cs typeface="Arial" panose="020B0604020202020204" pitchFamily="34" charset="0"/>
                </a:rPr>
                <a:t>C</a:t>
              </a:r>
              <a:r>
                <a:rPr lang="en-US" altLang="ja-JP" sz="2400" b="1" baseline="30000" dirty="0">
                  <a:solidFill>
                    <a:srgbClr val="0000FF"/>
                  </a:solidFill>
                  <a:latin typeface="Arial" panose="020B0604020202020204" pitchFamily="34" charset="0"/>
                  <a:cs typeface="Arial" panose="020B0604020202020204" pitchFamily="34" charset="0"/>
                </a:rPr>
                <a:t>14</a:t>
              </a:r>
              <a:r>
                <a:rPr lang="en-US" altLang="ja-JP" sz="2400" b="1" dirty="0">
                  <a:solidFill>
                    <a:srgbClr val="0000FF"/>
                  </a:solidFill>
                  <a:latin typeface="Arial" panose="020B0604020202020204" pitchFamily="34" charset="0"/>
                  <a:cs typeface="Arial" panose="020B0604020202020204" pitchFamily="34" charset="0"/>
                </a:rPr>
                <a:t>N</a:t>
              </a:r>
              <a:endParaRPr lang="ja-JP" altLang="en-US" sz="2400" b="1" dirty="0">
                <a:solidFill>
                  <a:srgbClr val="0000FF"/>
                </a:solidFill>
              </a:endParaRPr>
            </a:p>
          </p:txBody>
        </p:sp>
        <p:sp>
          <p:nvSpPr>
            <p:cNvPr id="26" name="正方形/長方形 25">
              <a:extLst>
                <a:ext uri="{FF2B5EF4-FFF2-40B4-BE49-F238E27FC236}">
                  <a16:creationId xmlns:a16="http://schemas.microsoft.com/office/drawing/2014/main" id="{623D8761-EF11-4A21-87FC-CFFF3BA8F53B}"/>
                </a:ext>
              </a:extLst>
            </p:cNvPr>
            <p:cNvSpPr/>
            <p:nvPr/>
          </p:nvSpPr>
          <p:spPr>
            <a:xfrm>
              <a:off x="5627560" y="1789406"/>
              <a:ext cx="1101584" cy="461665"/>
            </a:xfrm>
            <a:prstGeom prst="rect">
              <a:avLst/>
            </a:prstGeom>
          </p:spPr>
          <p:txBody>
            <a:bodyPr wrap="none">
              <a:spAutoFit/>
            </a:bodyPr>
            <a:lstStyle/>
            <a:p>
              <a:r>
                <a:rPr lang="en-US" altLang="ja-JP" sz="2400" b="1" baseline="30000" dirty="0">
                  <a:solidFill>
                    <a:srgbClr val="FF0000"/>
                  </a:solidFill>
                  <a:latin typeface="Arial" panose="020B0604020202020204" pitchFamily="34" charset="0"/>
                  <a:cs typeface="Arial" panose="020B0604020202020204" pitchFamily="34" charset="0"/>
                </a:rPr>
                <a:t>10</a:t>
              </a:r>
              <a:r>
                <a:rPr lang="en-US" altLang="ja-JP" sz="2400" b="1" dirty="0">
                  <a:solidFill>
                    <a:srgbClr val="FF0000"/>
                  </a:solidFill>
                  <a:latin typeface="Arial" panose="020B0604020202020204" pitchFamily="34" charset="0"/>
                  <a:cs typeface="Arial" panose="020B0604020202020204" pitchFamily="34" charset="0"/>
                </a:rPr>
                <a:t>B</a:t>
              </a:r>
              <a:r>
                <a:rPr lang="en-US" altLang="ja-JP" sz="2400" b="1" baseline="30000" dirty="0">
                  <a:solidFill>
                    <a:srgbClr val="FF0000"/>
                  </a:solidFill>
                  <a:latin typeface="Arial" panose="020B0604020202020204" pitchFamily="34" charset="0"/>
                  <a:cs typeface="Arial" panose="020B0604020202020204" pitchFamily="34" charset="0"/>
                </a:rPr>
                <a:t>16</a:t>
              </a:r>
              <a:r>
                <a:rPr lang="en-US" altLang="ja-JP" sz="2400" b="1" dirty="0">
                  <a:solidFill>
                    <a:srgbClr val="FF0000"/>
                  </a:solidFill>
                  <a:latin typeface="Arial" panose="020B0604020202020204" pitchFamily="34" charset="0"/>
                  <a:cs typeface="Arial" panose="020B0604020202020204" pitchFamily="34" charset="0"/>
                </a:rPr>
                <a:t>O</a:t>
              </a:r>
              <a:endParaRPr lang="ja-JP" altLang="en-US" sz="2400" b="1" dirty="0">
                <a:solidFill>
                  <a:srgbClr val="FF0000"/>
                </a:solidFill>
              </a:endParaRPr>
            </a:p>
          </p:txBody>
        </p:sp>
        <p:sp>
          <p:nvSpPr>
            <p:cNvPr id="27" name="正方形/長方形 26">
              <a:extLst>
                <a:ext uri="{FF2B5EF4-FFF2-40B4-BE49-F238E27FC236}">
                  <a16:creationId xmlns:a16="http://schemas.microsoft.com/office/drawing/2014/main" id="{54FFE13E-289A-4633-9E8F-2DF0C47CA0EE}"/>
                </a:ext>
              </a:extLst>
            </p:cNvPr>
            <p:cNvSpPr/>
            <p:nvPr/>
          </p:nvSpPr>
          <p:spPr>
            <a:xfrm>
              <a:off x="6512591" y="3217137"/>
              <a:ext cx="1422184" cy="461665"/>
            </a:xfrm>
            <a:prstGeom prst="rect">
              <a:avLst/>
            </a:prstGeom>
          </p:spPr>
          <p:txBody>
            <a:bodyPr wrap="none">
              <a:spAutoFit/>
            </a:bodyPr>
            <a:lstStyle/>
            <a:p>
              <a:r>
                <a:rPr lang="en-US" altLang="ja-JP" sz="2400" b="1" baseline="30000" dirty="0">
                  <a:latin typeface="Arial" panose="020B0604020202020204" pitchFamily="34" charset="0"/>
                  <a:cs typeface="Arial" panose="020B0604020202020204" pitchFamily="34" charset="0"/>
                </a:rPr>
                <a:t>12</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13</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H</a:t>
              </a:r>
              <a:endParaRPr lang="ja-JP" altLang="en-US" sz="2400" b="1" dirty="0"/>
            </a:p>
          </p:txBody>
        </p:sp>
        <p:sp>
          <p:nvSpPr>
            <p:cNvPr id="28" name="正方形/長方形 27">
              <a:extLst>
                <a:ext uri="{FF2B5EF4-FFF2-40B4-BE49-F238E27FC236}">
                  <a16:creationId xmlns:a16="http://schemas.microsoft.com/office/drawing/2014/main" id="{859DF187-FBEC-426C-8FC9-AE04B1C3DB60}"/>
                </a:ext>
              </a:extLst>
            </p:cNvPr>
            <p:cNvSpPr/>
            <p:nvPr/>
          </p:nvSpPr>
          <p:spPr>
            <a:xfrm>
              <a:off x="5865321" y="6474822"/>
              <a:ext cx="697627"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Mass</a:t>
              </a:r>
              <a:endParaRPr lang="ja-JP" altLang="en-US" sz="1600" dirty="0"/>
            </a:p>
          </p:txBody>
        </p:sp>
        <p:sp>
          <p:nvSpPr>
            <p:cNvPr id="30" name="正方形/長方形 29">
              <a:extLst>
                <a:ext uri="{FF2B5EF4-FFF2-40B4-BE49-F238E27FC236}">
                  <a16:creationId xmlns:a16="http://schemas.microsoft.com/office/drawing/2014/main" id="{669A5C5B-FB28-4D41-83C7-7720702D7DB1}"/>
                </a:ext>
              </a:extLst>
            </p:cNvPr>
            <p:cNvSpPr/>
            <p:nvPr/>
          </p:nvSpPr>
          <p:spPr>
            <a:xfrm rot="16200000">
              <a:off x="3249919" y="3760734"/>
              <a:ext cx="949299"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Intensity</a:t>
              </a:r>
              <a:endParaRPr lang="ja-JP" altLang="en-US" sz="1600" dirty="0"/>
            </a:p>
          </p:txBody>
        </p:sp>
        <p:sp>
          <p:nvSpPr>
            <p:cNvPr id="31" name="正方形/長方形 30">
              <a:extLst>
                <a:ext uri="{FF2B5EF4-FFF2-40B4-BE49-F238E27FC236}">
                  <a16:creationId xmlns:a16="http://schemas.microsoft.com/office/drawing/2014/main" id="{6EE7E8A8-4F96-464A-AD7F-CFA95E225B45}"/>
                </a:ext>
              </a:extLst>
            </p:cNvPr>
            <p:cNvSpPr/>
            <p:nvPr/>
          </p:nvSpPr>
          <p:spPr>
            <a:xfrm>
              <a:off x="415070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26.000</a:t>
              </a:r>
            </a:p>
          </p:txBody>
        </p:sp>
        <p:sp>
          <p:nvSpPr>
            <p:cNvPr id="32" name="正方形/長方形 31">
              <a:extLst>
                <a:ext uri="{FF2B5EF4-FFF2-40B4-BE49-F238E27FC236}">
                  <a16:creationId xmlns:a16="http://schemas.microsoft.com/office/drawing/2014/main" id="{9B3786B4-0B29-43F8-8AD6-D2C1C0504CEF}"/>
                </a:ext>
              </a:extLst>
            </p:cNvPr>
            <p:cNvSpPr/>
            <p:nvPr/>
          </p:nvSpPr>
          <p:spPr>
            <a:xfrm>
              <a:off x="5277458"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26.005</a:t>
              </a:r>
            </a:p>
          </p:txBody>
        </p:sp>
        <p:sp>
          <p:nvSpPr>
            <p:cNvPr id="33" name="正方形/長方形 32">
              <a:extLst>
                <a:ext uri="{FF2B5EF4-FFF2-40B4-BE49-F238E27FC236}">
                  <a16:creationId xmlns:a16="http://schemas.microsoft.com/office/drawing/2014/main" id="{EB5A0F44-621C-414C-B262-9631023E0CE5}"/>
                </a:ext>
              </a:extLst>
            </p:cNvPr>
            <p:cNvSpPr/>
            <p:nvPr/>
          </p:nvSpPr>
          <p:spPr>
            <a:xfrm>
              <a:off x="640421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26.010</a:t>
              </a:r>
            </a:p>
          </p:txBody>
        </p:sp>
        <p:sp>
          <p:nvSpPr>
            <p:cNvPr id="34" name="正方形/長方形 33">
              <a:extLst>
                <a:ext uri="{FF2B5EF4-FFF2-40B4-BE49-F238E27FC236}">
                  <a16:creationId xmlns:a16="http://schemas.microsoft.com/office/drawing/2014/main" id="{7F7A2C25-703F-4B71-AFD0-3ACBAD4225A0}"/>
                </a:ext>
              </a:extLst>
            </p:cNvPr>
            <p:cNvSpPr/>
            <p:nvPr/>
          </p:nvSpPr>
          <p:spPr>
            <a:xfrm>
              <a:off x="7530967"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26.015</a:t>
              </a:r>
            </a:p>
          </p:txBody>
        </p:sp>
      </p:grpSp>
      <p:sp>
        <p:nvSpPr>
          <p:cNvPr id="3" name="テキスト ボックス 2">
            <a:extLst>
              <a:ext uri="{FF2B5EF4-FFF2-40B4-BE49-F238E27FC236}">
                <a16:creationId xmlns:a16="http://schemas.microsoft.com/office/drawing/2014/main" id="{76F29841-1BF2-42F0-B306-9562297D9E03}"/>
              </a:ext>
            </a:extLst>
          </p:cNvPr>
          <p:cNvSpPr txBox="1"/>
          <p:nvPr/>
        </p:nvSpPr>
        <p:spPr>
          <a:xfrm>
            <a:off x="1618721" y="657521"/>
            <a:ext cx="4185761" cy="461665"/>
          </a:xfrm>
          <a:prstGeom prst="rect">
            <a:avLst/>
          </a:prstGeom>
          <a:noFill/>
        </p:spPr>
        <p:txBody>
          <a:bodyPr wrap="none" rtlCol="0">
            <a:spAutoFit/>
          </a:bodyPr>
          <a:lstStyle/>
          <a:p>
            <a:r>
              <a:rPr kumimoji="1" lang="ja-JP" altLang="en-US" sz="2400" b="1" dirty="0"/>
              <a:t>マススペクトル（有機材料）</a:t>
            </a:r>
            <a:endParaRPr kumimoji="1" lang="ja-JP" altLang="en-US" sz="2400" dirty="0"/>
          </a:p>
        </p:txBody>
      </p:sp>
      <p:pic>
        <p:nvPicPr>
          <p:cNvPr id="39" name="図 38">
            <a:extLst>
              <a:ext uri="{FF2B5EF4-FFF2-40B4-BE49-F238E27FC236}">
                <a16:creationId xmlns:a16="http://schemas.microsoft.com/office/drawing/2014/main" id="{373B4DB5-449B-4616-9085-E85A3420CB4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7223" y="890580"/>
            <a:ext cx="5791200" cy="5486400"/>
          </a:xfrm>
          <a:prstGeom prst="rect">
            <a:avLst/>
          </a:prstGeom>
        </p:spPr>
      </p:pic>
      <p:grpSp>
        <p:nvGrpSpPr>
          <p:cNvPr id="40" name="グループ化 39">
            <a:extLst>
              <a:ext uri="{FF2B5EF4-FFF2-40B4-BE49-F238E27FC236}">
                <a16:creationId xmlns:a16="http://schemas.microsoft.com/office/drawing/2014/main" id="{12BC9AC1-27DD-4983-8A89-3063E7851EA9}"/>
              </a:ext>
            </a:extLst>
          </p:cNvPr>
          <p:cNvGrpSpPr/>
          <p:nvPr/>
        </p:nvGrpSpPr>
        <p:grpSpPr>
          <a:xfrm>
            <a:off x="8290523" y="2219464"/>
            <a:ext cx="3749850" cy="461665"/>
            <a:chOff x="3707904" y="2420047"/>
            <a:chExt cx="3749850" cy="461665"/>
          </a:xfrm>
        </p:grpSpPr>
        <p:sp>
          <p:nvSpPr>
            <p:cNvPr id="41" name="正方形/長方形 40">
              <a:extLst>
                <a:ext uri="{FF2B5EF4-FFF2-40B4-BE49-F238E27FC236}">
                  <a16:creationId xmlns:a16="http://schemas.microsoft.com/office/drawing/2014/main" id="{6F1A7557-3B94-4305-8DDD-0716C05EA89B}"/>
                </a:ext>
              </a:extLst>
            </p:cNvPr>
            <p:cNvSpPr/>
            <p:nvPr/>
          </p:nvSpPr>
          <p:spPr>
            <a:xfrm>
              <a:off x="3707904" y="2420047"/>
              <a:ext cx="1085554" cy="461665"/>
            </a:xfrm>
            <a:prstGeom prst="rect">
              <a:avLst/>
            </a:prstGeom>
            <a:solidFill>
              <a:srgbClr val="FFFF00"/>
            </a:solidFill>
          </p:spPr>
          <p:txBody>
            <a:bodyPr wrap="none">
              <a:spAutoFit/>
            </a:bodyPr>
            <a:lstStyle/>
            <a:p>
              <a:r>
                <a:rPr lang="en-US" altLang="ja-JP" sz="2400" b="1" baseline="30000" dirty="0">
                  <a:solidFill>
                    <a:srgbClr val="0000FF"/>
                  </a:solidFill>
                  <a:latin typeface="Arial" panose="020B0604020202020204" pitchFamily="34" charset="0"/>
                  <a:cs typeface="Arial" panose="020B0604020202020204" pitchFamily="34" charset="0"/>
                </a:rPr>
                <a:t>12</a:t>
              </a:r>
              <a:r>
                <a:rPr lang="en-US" altLang="ja-JP" sz="2400" b="1" dirty="0">
                  <a:solidFill>
                    <a:srgbClr val="0000FF"/>
                  </a:solidFill>
                  <a:latin typeface="Arial" panose="020B0604020202020204" pitchFamily="34" charset="0"/>
                  <a:cs typeface="Arial" panose="020B0604020202020204" pitchFamily="34" charset="0"/>
                </a:rPr>
                <a:t>C</a:t>
              </a:r>
              <a:r>
                <a:rPr lang="en-US" altLang="ja-JP" sz="2400" b="1" baseline="30000" dirty="0">
                  <a:solidFill>
                    <a:srgbClr val="0000FF"/>
                  </a:solidFill>
                  <a:latin typeface="Arial" panose="020B0604020202020204" pitchFamily="34" charset="0"/>
                  <a:cs typeface="Arial" panose="020B0604020202020204" pitchFamily="34" charset="0"/>
                </a:rPr>
                <a:t>15</a:t>
              </a:r>
              <a:r>
                <a:rPr lang="en-US" altLang="ja-JP" sz="2400" b="1" dirty="0">
                  <a:solidFill>
                    <a:srgbClr val="0000FF"/>
                  </a:solidFill>
                  <a:latin typeface="Arial" panose="020B0604020202020204" pitchFamily="34" charset="0"/>
                  <a:cs typeface="Arial" panose="020B0604020202020204" pitchFamily="34" charset="0"/>
                </a:rPr>
                <a:t>N</a:t>
              </a:r>
              <a:endParaRPr lang="ja-JP" altLang="en-US" sz="2400" b="1" dirty="0">
                <a:solidFill>
                  <a:srgbClr val="0000FF"/>
                </a:solidFill>
              </a:endParaRPr>
            </a:p>
          </p:txBody>
        </p:sp>
        <p:sp>
          <p:nvSpPr>
            <p:cNvPr id="42" name="正方形/長方形 41">
              <a:extLst>
                <a:ext uri="{FF2B5EF4-FFF2-40B4-BE49-F238E27FC236}">
                  <a16:creationId xmlns:a16="http://schemas.microsoft.com/office/drawing/2014/main" id="{807C4A16-962D-49BF-8D2B-DFD0C636659E}"/>
                </a:ext>
              </a:extLst>
            </p:cNvPr>
            <p:cNvSpPr/>
            <p:nvPr/>
          </p:nvSpPr>
          <p:spPr>
            <a:xfrm>
              <a:off x="5220072" y="2420047"/>
              <a:ext cx="1090235" cy="461665"/>
            </a:xfrm>
            <a:prstGeom prst="rect">
              <a:avLst/>
            </a:prstGeom>
          </p:spPr>
          <p:txBody>
            <a:bodyPr wrap="none">
              <a:spAutoFit/>
            </a:bodyPr>
            <a:lstStyle/>
            <a:p>
              <a:r>
                <a:rPr lang="en-US" altLang="ja-JP" sz="2400" b="1" baseline="30000" dirty="0">
                  <a:solidFill>
                    <a:srgbClr val="FF0000"/>
                  </a:solidFill>
                  <a:latin typeface="Arial" panose="020B0604020202020204" pitchFamily="34" charset="0"/>
                  <a:cs typeface="Arial" panose="020B0604020202020204" pitchFamily="34" charset="0"/>
                </a:rPr>
                <a:t>11</a:t>
              </a:r>
              <a:r>
                <a:rPr lang="en-US" altLang="ja-JP" sz="2400" b="1" dirty="0">
                  <a:solidFill>
                    <a:srgbClr val="FF0000"/>
                  </a:solidFill>
                  <a:latin typeface="Arial" panose="020B0604020202020204" pitchFamily="34" charset="0"/>
                  <a:cs typeface="Arial" panose="020B0604020202020204" pitchFamily="34" charset="0"/>
                </a:rPr>
                <a:t>B</a:t>
              </a:r>
              <a:r>
                <a:rPr lang="en-US" altLang="ja-JP" sz="2400" b="1" baseline="30000" dirty="0">
                  <a:solidFill>
                    <a:srgbClr val="FF0000"/>
                  </a:solidFill>
                  <a:latin typeface="Arial" panose="020B0604020202020204" pitchFamily="34" charset="0"/>
                  <a:cs typeface="Arial" panose="020B0604020202020204" pitchFamily="34" charset="0"/>
                </a:rPr>
                <a:t>16</a:t>
              </a:r>
              <a:r>
                <a:rPr lang="en-US" altLang="ja-JP" sz="2400" b="1" dirty="0">
                  <a:solidFill>
                    <a:srgbClr val="FF0000"/>
                  </a:solidFill>
                  <a:latin typeface="Arial" panose="020B0604020202020204" pitchFamily="34" charset="0"/>
                  <a:cs typeface="Arial" panose="020B0604020202020204" pitchFamily="34" charset="0"/>
                </a:rPr>
                <a:t>O</a:t>
              </a:r>
              <a:endParaRPr lang="ja-JP" altLang="en-US" sz="2400" b="1" dirty="0">
                <a:solidFill>
                  <a:srgbClr val="FF0000"/>
                </a:solidFill>
              </a:endParaRPr>
            </a:p>
          </p:txBody>
        </p:sp>
        <p:sp>
          <p:nvSpPr>
            <p:cNvPr id="43" name="正方形/長方形 42">
              <a:extLst>
                <a:ext uri="{FF2B5EF4-FFF2-40B4-BE49-F238E27FC236}">
                  <a16:creationId xmlns:a16="http://schemas.microsoft.com/office/drawing/2014/main" id="{76FB3052-031D-42A4-8D73-5D6E4E49DA5E}"/>
                </a:ext>
              </a:extLst>
            </p:cNvPr>
            <p:cNvSpPr/>
            <p:nvPr/>
          </p:nvSpPr>
          <p:spPr>
            <a:xfrm>
              <a:off x="6372200" y="2420047"/>
              <a:ext cx="1085554" cy="461665"/>
            </a:xfrm>
            <a:prstGeom prst="rect">
              <a:avLst/>
            </a:prstGeom>
          </p:spPr>
          <p:txBody>
            <a:bodyPr wrap="none">
              <a:spAutoFit/>
            </a:bodyPr>
            <a:lstStyle/>
            <a:p>
              <a:r>
                <a:rPr lang="en-US" altLang="ja-JP" sz="2400" b="1" baseline="30000" dirty="0">
                  <a:solidFill>
                    <a:schemeClr val="bg1"/>
                  </a:solidFill>
                  <a:latin typeface="Arial" panose="020B0604020202020204" pitchFamily="34" charset="0"/>
                  <a:cs typeface="Arial" panose="020B0604020202020204" pitchFamily="34" charset="0"/>
                </a:rPr>
                <a:t>13</a:t>
              </a:r>
              <a:r>
                <a:rPr lang="en-US" altLang="ja-JP" sz="2400" b="1" dirty="0">
                  <a:solidFill>
                    <a:schemeClr val="bg1"/>
                  </a:solidFill>
                  <a:latin typeface="Arial" panose="020B0604020202020204" pitchFamily="34" charset="0"/>
                  <a:cs typeface="Arial" panose="020B0604020202020204" pitchFamily="34" charset="0"/>
                </a:rPr>
                <a:t>C</a:t>
              </a:r>
              <a:r>
                <a:rPr lang="en-US" altLang="ja-JP" sz="2400" b="1" baseline="30000" dirty="0">
                  <a:solidFill>
                    <a:schemeClr val="bg1"/>
                  </a:solidFill>
                  <a:latin typeface="Arial" panose="020B0604020202020204" pitchFamily="34" charset="0"/>
                  <a:cs typeface="Arial" panose="020B0604020202020204" pitchFamily="34" charset="0"/>
                </a:rPr>
                <a:t>14</a:t>
              </a:r>
              <a:r>
                <a:rPr lang="en-US" altLang="ja-JP" sz="2400" b="1" dirty="0">
                  <a:solidFill>
                    <a:schemeClr val="bg1"/>
                  </a:solidFill>
                  <a:latin typeface="Arial" panose="020B0604020202020204" pitchFamily="34" charset="0"/>
                  <a:cs typeface="Arial" panose="020B0604020202020204" pitchFamily="34" charset="0"/>
                </a:rPr>
                <a:t>N</a:t>
              </a:r>
              <a:endParaRPr lang="ja-JP" altLang="en-US" sz="2400" b="1" dirty="0">
                <a:solidFill>
                  <a:schemeClr val="bg1"/>
                </a:solidFill>
              </a:endParaRPr>
            </a:p>
          </p:txBody>
        </p:sp>
      </p:grpSp>
      <p:grpSp>
        <p:nvGrpSpPr>
          <p:cNvPr id="44" name="グループ化 43">
            <a:extLst>
              <a:ext uri="{FF2B5EF4-FFF2-40B4-BE49-F238E27FC236}">
                <a16:creationId xmlns:a16="http://schemas.microsoft.com/office/drawing/2014/main" id="{9DCCE15B-8FDB-432F-B858-CFDE386AE1D7}"/>
              </a:ext>
            </a:extLst>
          </p:cNvPr>
          <p:cNvGrpSpPr/>
          <p:nvPr/>
        </p:nvGrpSpPr>
        <p:grpSpPr>
          <a:xfrm>
            <a:off x="9439001" y="1683662"/>
            <a:ext cx="2689422" cy="4402127"/>
            <a:chOff x="4793458" y="1763177"/>
            <a:chExt cx="2689422" cy="4402127"/>
          </a:xfrm>
        </p:grpSpPr>
        <p:grpSp>
          <p:nvGrpSpPr>
            <p:cNvPr id="45" name="グループ化 44">
              <a:extLst>
                <a:ext uri="{FF2B5EF4-FFF2-40B4-BE49-F238E27FC236}">
                  <a16:creationId xmlns:a16="http://schemas.microsoft.com/office/drawing/2014/main" id="{D69B0B8F-1436-4CAD-BC02-942867D5648F}"/>
                </a:ext>
              </a:extLst>
            </p:cNvPr>
            <p:cNvGrpSpPr/>
            <p:nvPr/>
          </p:nvGrpSpPr>
          <p:grpSpPr>
            <a:xfrm>
              <a:off x="4793458" y="1763177"/>
              <a:ext cx="2689422" cy="4402127"/>
              <a:chOff x="4793458" y="1763177"/>
              <a:chExt cx="2752346" cy="4402127"/>
            </a:xfrm>
          </p:grpSpPr>
          <p:cxnSp>
            <p:nvCxnSpPr>
              <p:cNvPr id="47" name="直線コネクタ 46">
                <a:extLst>
                  <a:ext uri="{FF2B5EF4-FFF2-40B4-BE49-F238E27FC236}">
                    <a16:creationId xmlns:a16="http://schemas.microsoft.com/office/drawing/2014/main" id="{9B44061F-35FC-4A96-9686-9796CC2527BF}"/>
                  </a:ext>
                </a:extLst>
              </p:cNvPr>
              <p:cNvCxnSpPr/>
              <p:nvPr/>
            </p:nvCxnSpPr>
            <p:spPr>
              <a:xfrm>
                <a:off x="4793458" y="1763177"/>
                <a:ext cx="0" cy="4402127"/>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5E96348-F56F-4B4B-AF50-4CFA673069D6}"/>
                  </a:ext>
                </a:extLst>
              </p:cNvPr>
              <p:cNvCxnSpPr>
                <a:cxnSpLocks/>
              </p:cNvCxnSpPr>
              <p:nvPr/>
            </p:nvCxnSpPr>
            <p:spPr>
              <a:xfrm>
                <a:off x="4793458" y="1763177"/>
                <a:ext cx="2752346" cy="0"/>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5EE4FBE-7062-4591-883C-43CBF1C91798}"/>
                  </a:ext>
                </a:extLst>
              </p:cNvPr>
              <p:cNvCxnSpPr>
                <a:cxnSpLocks/>
              </p:cNvCxnSpPr>
              <p:nvPr/>
            </p:nvCxnSpPr>
            <p:spPr>
              <a:xfrm>
                <a:off x="4793458" y="6165304"/>
                <a:ext cx="2752346" cy="0"/>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6" name="正方形/長方形 45">
              <a:extLst>
                <a:ext uri="{FF2B5EF4-FFF2-40B4-BE49-F238E27FC236}">
                  <a16:creationId xmlns:a16="http://schemas.microsoft.com/office/drawing/2014/main" id="{6FC71B79-2A09-49B6-917F-C23F111EC0F7}"/>
                </a:ext>
              </a:extLst>
            </p:cNvPr>
            <p:cNvSpPr/>
            <p:nvPr/>
          </p:nvSpPr>
          <p:spPr>
            <a:xfrm>
              <a:off x="5653092" y="1826275"/>
              <a:ext cx="1569660" cy="369332"/>
            </a:xfrm>
            <a:prstGeom prst="rect">
              <a:avLst/>
            </a:prstGeom>
          </p:spPr>
          <p:txBody>
            <a:bodyPr wrap="none">
              <a:spAutoFit/>
            </a:bodyPr>
            <a:lstStyle/>
            <a:p>
              <a:r>
                <a:rPr lang="ja-JP" altLang="en-US" b="1" dirty="0">
                  <a:solidFill>
                    <a:srgbClr val="FF0000"/>
                  </a:solidFill>
                  <a:latin typeface="Arial" panose="020B0604020202020204" pitchFamily="34" charset="0"/>
                  <a:cs typeface="Arial" panose="020B0604020202020204" pitchFamily="34" charset="0"/>
                </a:rPr>
                <a:t>遮蔽スリット</a:t>
              </a:r>
              <a:endParaRPr lang="ja-JP" altLang="en-US" dirty="0">
                <a:solidFill>
                  <a:srgbClr val="FF0000"/>
                </a:solidFill>
              </a:endParaRPr>
            </a:p>
          </p:txBody>
        </p:sp>
      </p:grpSp>
      <p:grpSp>
        <p:nvGrpSpPr>
          <p:cNvPr id="5" name="グループ化 4">
            <a:extLst>
              <a:ext uri="{FF2B5EF4-FFF2-40B4-BE49-F238E27FC236}">
                <a16:creationId xmlns:a16="http://schemas.microsoft.com/office/drawing/2014/main" id="{F0E8250E-27AE-4835-A7F7-36733ACF2714}"/>
              </a:ext>
            </a:extLst>
          </p:cNvPr>
          <p:cNvGrpSpPr/>
          <p:nvPr/>
        </p:nvGrpSpPr>
        <p:grpSpPr>
          <a:xfrm>
            <a:off x="7089396" y="314504"/>
            <a:ext cx="4187168" cy="751291"/>
            <a:chOff x="7194698" y="-629423"/>
            <a:chExt cx="4187168" cy="751291"/>
          </a:xfrm>
        </p:grpSpPr>
        <p:sp>
          <p:nvSpPr>
            <p:cNvPr id="4" name="正方形/長方形 3">
              <a:extLst>
                <a:ext uri="{FF2B5EF4-FFF2-40B4-BE49-F238E27FC236}">
                  <a16:creationId xmlns:a16="http://schemas.microsoft.com/office/drawing/2014/main" id="{C0FCC88E-61FF-4DAA-A279-13B486A95D8B}"/>
                </a:ext>
              </a:extLst>
            </p:cNvPr>
            <p:cNvSpPr/>
            <p:nvPr/>
          </p:nvSpPr>
          <p:spPr>
            <a:xfrm>
              <a:off x="7194698" y="-629423"/>
              <a:ext cx="4187168" cy="707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C9785DE-CDFC-48B1-B38A-F2F0391B18A4}"/>
                </a:ext>
              </a:extLst>
            </p:cNvPr>
            <p:cNvSpPr txBox="1"/>
            <p:nvPr/>
          </p:nvSpPr>
          <p:spPr>
            <a:xfrm>
              <a:off x="7894396" y="-462907"/>
              <a:ext cx="2776722" cy="584775"/>
            </a:xfrm>
            <a:prstGeom prst="rect">
              <a:avLst/>
            </a:prstGeom>
            <a:noFill/>
          </p:spPr>
          <p:txBody>
            <a:bodyPr wrap="none" rtlCol="0">
              <a:spAutoFit/>
            </a:bodyPr>
            <a:lstStyle/>
            <a:p>
              <a:r>
                <a:rPr lang="en-US" altLang="ja-JP" sz="3200" b="1" dirty="0" err="1">
                  <a:solidFill>
                    <a:schemeClr val="bg1"/>
                  </a:solidFill>
                </a:rPr>
                <a:t>Isheyevo</a:t>
              </a:r>
              <a:r>
                <a:rPr lang="ja-JP" altLang="en-US" sz="3200" b="1" dirty="0">
                  <a:solidFill>
                    <a:schemeClr val="bg1"/>
                  </a:solidFill>
                </a:rPr>
                <a:t>隕石</a:t>
              </a:r>
              <a:endParaRPr kumimoji="1" lang="ja-JP" altLang="en-US" sz="3200" dirty="0">
                <a:solidFill>
                  <a:schemeClr val="bg1"/>
                </a:solidFill>
              </a:endParaRPr>
            </a:p>
          </p:txBody>
        </p:sp>
      </p:grpSp>
    </p:spTree>
    <p:extLst>
      <p:ext uri="{BB962C8B-B14F-4D97-AF65-F5344CB8AC3E}">
        <p14:creationId xmlns:p14="http://schemas.microsoft.com/office/powerpoint/2010/main" val="173552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1+#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pic>
        <p:nvPicPr>
          <p:cNvPr id="12" name="図 11">
            <a:extLst>
              <a:ext uri="{FF2B5EF4-FFF2-40B4-BE49-F238E27FC236}">
                <a16:creationId xmlns:a16="http://schemas.microsoft.com/office/drawing/2014/main" id="{0B6839F8-9B34-4246-90C2-6A8E55DFD61B}"/>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14" name="正方形/長方形 13">
            <a:extLst>
              <a:ext uri="{FF2B5EF4-FFF2-40B4-BE49-F238E27FC236}">
                <a16:creationId xmlns:a16="http://schemas.microsoft.com/office/drawing/2014/main" id="{BE7437B8-3809-426E-8D06-195F1A70B033}"/>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A10497-497F-4FA2-A43C-4CA6799DE1E3}"/>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cxnSp>
        <p:nvCxnSpPr>
          <p:cNvPr id="21" name="直線コネクタ 20">
            <a:extLst>
              <a:ext uri="{FF2B5EF4-FFF2-40B4-BE49-F238E27FC236}">
                <a16:creationId xmlns:a16="http://schemas.microsoft.com/office/drawing/2014/main" id="{3F878AE2-7DC9-476C-82FA-3801410B452E}"/>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ED7A43-3F22-40DC-B798-94D50FC3E9B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27BD5170-6E41-4443-87D1-4564E403B116}"/>
              </a:ext>
            </a:extLst>
          </p:cNvPr>
          <p:cNvSpPr txBox="1"/>
          <p:nvPr/>
        </p:nvSpPr>
        <p:spPr>
          <a:xfrm>
            <a:off x="6734408" y="5401173"/>
            <a:ext cx="5304657" cy="707886"/>
          </a:xfrm>
          <a:prstGeom prst="rect">
            <a:avLst/>
          </a:prstGeom>
          <a:solidFill>
            <a:srgbClr val="FFFF00"/>
          </a:solidFill>
        </p:spPr>
        <p:txBody>
          <a:bodyPr wrap="none" rtlCol="0">
            <a:spAutoFit/>
          </a:bodyPr>
          <a:lstStyle/>
          <a:p>
            <a:pPr algn="ctr"/>
            <a:r>
              <a:rPr lang="en-US" altLang="ja-JP" sz="4000" b="1" dirty="0">
                <a:solidFill>
                  <a:srgbClr val="0000FF"/>
                </a:solidFill>
              </a:rPr>
              <a:t>???</a:t>
            </a:r>
            <a:r>
              <a:rPr lang="ja-JP" altLang="en-US" sz="4000" b="1" dirty="0">
                <a:solidFill>
                  <a:srgbClr val="0000FF"/>
                </a:solidFill>
              </a:rPr>
              <a:t> </a:t>
            </a:r>
            <a:r>
              <a:rPr kumimoji="1" lang="ja-JP" altLang="en-US" sz="4000" b="1" dirty="0">
                <a:solidFill>
                  <a:srgbClr val="0000FF"/>
                </a:solidFill>
              </a:rPr>
              <a:t>生命の原材料 </a:t>
            </a:r>
            <a:r>
              <a:rPr kumimoji="1" lang="en-US" altLang="ja-JP" sz="4000" b="1" dirty="0">
                <a:solidFill>
                  <a:srgbClr val="0000FF"/>
                </a:solidFill>
              </a:rPr>
              <a:t>???</a:t>
            </a:r>
          </a:p>
        </p:txBody>
      </p:sp>
      <p:grpSp>
        <p:nvGrpSpPr>
          <p:cNvPr id="2" name="グループ化 1">
            <a:extLst>
              <a:ext uri="{FF2B5EF4-FFF2-40B4-BE49-F238E27FC236}">
                <a16:creationId xmlns:a16="http://schemas.microsoft.com/office/drawing/2014/main" id="{7ADA7926-DA42-4601-B367-D81345277FCA}"/>
              </a:ext>
            </a:extLst>
          </p:cNvPr>
          <p:cNvGrpSpPr/>
          <p:nvPr/>
        </p:nvGrpSpPr>
        <p:grpSpPr>
          <a:xfrm>
            <a:off x="8197108" y="1488265"/>
            <a:ext cx="1723549" cy="3865280"/>
            <a:chOff x="8197108" y="1488265"/>
            <a:chExt cx="1723549" cy="3865280"/>
          </a:xfrm>
        </p:grpSpPr>
        <p:sp>
          <p:nvSpPr>
            <p:cNvPr id="29" name="テキスト ボックス 28">
              <a:extLst>
                <a:ext uri="{FF2B5EF4-FFF2-40B4-BE49-F238E27FC236}">
                  <a16:creationId xmlns:a16="http://schemas.microsoft.com/office/drawing/2014/main" id="{76E8EA5F-7CDA-4546-87AB-CF204F2681F5}"/>
                </a:ext>
              </a:extLst>
            </p:cNvPr>
            <p:cNvSpPr txBox="1"/>
            <p:nvPr/>
          </p:nvSpPr>
          <p:spPr>
            <a:xfrm>
              <a:off x="8197108" y="1488265"/>
              <a:ext cx="1686680" cy="2400657"/>
            </a:xfrm>
            <a:prstGeom prst="rect">
              <a:avLst/>
            </a:prstGeom>
            <a:noFill/>
          </p:spPr>
          <p:txBody>
            <a:bodyPr wrap="none" rtlCol="0">
              <a:spAutoFit/>
            </a:bodyPr>
            <a:lstStyle/>
            <a:p>
              <a:r>
                <a:rPr lang="en-US" altLang="ja-JP" sz="15000" b="1" dirty="0">
                  <a:solidFill>
                    <a:srgbClr val="FFFF00"/>
                  </a:solidFill>
                </a:rPr>
                <a:t>N</a:t>
              </a:r>
              <a:endParaRPr kumimoji="1" lang="ja-JP" altLang="en-US" sz="15000" b="1" dirty="0">
                <a:solidFill>
                  <a:srgbClr val="FFFF00"/>
                </a:solidFill>
              </a:endParaRPr>
            </a:p>
          </p:txBody>
        </p:sp>
        <p:sp>
          <p:nvSpPr>
            <p:cNvPr id="23" name="テキスト ボックス 22">
              <a:extLst>
                <a:ext uri="{FF2B5EF4-FFF2-40B4-BE49-F238E27FC236}">
                  <a16:creationId xmlns:a16="http://schemas.microsoft.com/office/drawing/2014/main" id="{3635EB49-589B-4197-9788-9E5D3557BFCC}"/>
                </a:ext>
              </a:extLst>
            </p:cNvPr>
            <p:cNvSpPr txBox="1"/>
            <p:nvPr/>
          </p:nvSpPr>
          <p:spPr>
            <a:xfrm>
              <a:off x="8197108" y="4337882"/>
              <a:ext cx="1723549" cy="1015663"/>
            </a:xfrm>
            <a:prstGeom prst="rect">
              <a:avLst/>
            </a:prstGeom>
            <a:noFill/>
          </p:spPr>
          <p:txBody>
            <a:bodyPr wrap="none" rtlCol="0">
              <a:spAutoFit/>
            </a:bodyPr>
            <a:lstStyle/>
            <a:p>
              <a:r>
                <a:rPr kumimoji="1" lang="ja-JP" altLang="en-US" sz="6000" b="1" dirty="0">
                  <a:solidFill>
                    <a:srgbClr val="FFFF00"/>
                  </a:solidFill>
                </a:rPr>
                <a:t>窒素</a:t>
              </a:r>
            </a:p>
          </p:txBody>
        </p:sp>
      </p:grpSp>
      <p:sp>
        <p:nvSpPr>
          <p:cNvPr id="53" name="テキスト ボックス 52">
            <a:extLst>
              <a:ext uri="{FF2B5EF4-FFF2-40B4-BE49-F238E27FC236}">
                <a16:creationId xmlns:a16="http://schemas.microsoft.com/office/drawing/2014/main" id="{03F8F5EC-ED80-4D04-A91B-FC0C2716E352}"/>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
        <p:nvSpPr>
          <p:cNvPr id="37" name="正方形/長方形 36">
            <a:extLst>
              <a:ext uri="{FF2B5EF4-FFF2-40B4-BE49-F238E27FC236}">
                <a16:creationId xmlns:a16="http://schemas.microsoft.com/office/drawing/2014/main" id="{32E94130-4579-47E6-926B-192256D789F6}"/>
              </a:ext>
            </a:extLst>
          </p:cNvPr>
          <p:cNvSpPr/>
          <p:nvPr/>
        </p:nvSpPr>
        <p:spPr>
          <a:xfrm>
            <a:off x="23873" y="0"/>
            <a:ext cx="1217431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7" name="グループ化 16">
            <a:extLst>
              <a:ext uri="{FF2B5EF4-FFF2-40B4-BE49-F238E27FC236}">
                <a16:creationId xmlns:a16="http://schemas.microsoft.com/office/drawing/2014/main" id="{29569AA2-284E-4829-9120-41ECA7ED4796}"/>
              </a:ext>
            </a:extLst>
          </p:cNvPr>
          <p:cNvGrpSpPr/>
          <p:nvPr/>
        </p:nvGrpSpPr>
        <p:grpSpPr>
          <a:xfrm>
            <a:off x="789706" y="510713"/>
            <a:ext cx="5421028" cy="5836573"/>
            <a:chOff x="3555292" y="976803"/>
            <a:chExt cx="5421028" cy="5836573"/>
          </a:xfrm>
        </p:grpSpPr>
        <p:sp>
          <p:nvSpPr>
            <p:cNvPr id="19" name="正方形/長方形 18">
              <a:extLst>
                <a:ext uri="{FF2B5EF4-FFF2-40B4-BE49-F238E27FC236}">
                  <a16:creationId xmlns:a16="http://schemas.microsoft.com/office/drawing/2014/main" id="{D69EB511-A9CE-4B4F-A793-34638D786D4B}"/>
                </a:ext>
              </a:extLst>
            </p:cNvPr>
            <p:cNvSpPr/>
            <p:nvPr/>
          </p:nvSpPr>
          <p:spPr>
            <a:xfrm>
              <a:off x="3575720" y="976803"/>
              <a:ext cx="5400600" cy="578027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24" name="図 23">
              <a:extLst>
                <a:ext uri="{FF2B5EF4-FFF2-40B4-BE49-F238E27FC236}">
                  <a16:creationId xmlns:a16="http://schemas.microsoft.com/office/drawing/2014/main" id="{F314E1F4-6001-4E11-9994-BBB5F182D4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86775" y="1732394"/>
              <a:ext cx="4578105" cy="4581153"/>
            </a:xfrm>
            <a:prstGeom prst="rect">
              <a:avLst/>
            </a:prstGeom>
          </p:spPr>
        </p:pic>
        <p:sp>
          <p:nvSpPr>
            <p:cNvPr id="25" name="正方形/長方形 24">
              <a:extLst>
                <a:ext uri="{FF2B5EF4-FFF2-40B4-BE49-F238E27FC236}">
                  <a16:creationId xmlns:a16="http://schemas.microsoft.com/office/drawing/2014/main" id="{FB65F69E-9D00-401C-A142-AACEE5F6A715}"/>
                </a:ext>
              </a:extLst>
            </p:cNvPr>
            <p:cNvSpPr/>
            <p:nvPr/>
          </p:nvSpPr>
          <p:spPr>
            <a:xfrm>
              <a:off x="4563240" y="3006973"/>
              <a:ext cx="1085554" cy="461665"/>
            </a:xfrm>
            <a:prstGeom prst="rect">
              <a:avLst/>
            </a:prstGeom>
            <a:solidFill>
              <a:srgbClr val="FFFF00"/>
            </a:solidFill>
          </p:spPr>
          <p:txBody>
            <a:bodyPr wrap="none">
              <a:spAutoFit/>
            </a:bodyPr>
            <a:lstStyle/>
            <a:p>
              <a:r>
                <a:rPr lang="en-US" altLang="ja-JP" sz="2400" b="1" baseline="30000" dirty="0">
                  <a:solidFill>
                    <a:srgbClr val="0000FF"/>
                  </a:solidFill>
                  <a:latin typeface="Arial" panose="020B0604020202020204" pitchFamily="34" charset="0"/>
                  <a:cs typeface="Arial" panose="020B0604020202020204" pitchFamily="34" charset="0"/>
                </a:rPr>
                <a:t>12</a:t>
              </a:r>
              <a:r>
                <a:rPr lang="en-US" altLang="ja-JP" sz="2400" b="1" dirty="0">
                  <a:solidFill>
                    <a:srgbClr val="0000FF"/>
                  </a:solidFill>
                  <a:latin typeface="Arial" panose="020B0604020202020204" pitchFamily="34" charset="0"/>
                  <a:cs typeface="Arial" panose="020B0604020202020204" pitchFamily="34" charset="0"/>
                </a:rPr>
                <a:t>C</a:t>
              </a:r>
              <a:r>
                <a:rPr lang="en-US" altLang="ja-JP" sz="2400" b="1" baseline="30000" dirty="0">
                  <a:solidFill>
                    <a:srgbClr val="0000FF"/>
                  </a:solidFill>
                  <a:latin typeface="Arial" panose="020B0604020202020204" pitchFamily="34" charset="0"/>
                  <a:cs typeface="Arial" panose="020B0604020202020204" pitchFamily="34" charset="0"/>
                </a:rPr>
                <a:t>14</a:t>
              </a:r>
              <a:r>
                <a:rPr lang="en-US" altLang="ja-JP" sz="2400" b="1" dirty="0">
                  <a:solidFill>
                    <a:srgbClr val="0000FF"/>
                  </a:solidFill>
                  <a:latin typeface="Arial" panose="020B0604020202020204" pitchFamily="34" charset="0"/>
                  <a:cs typeface="Arial" panose="020B0604020202020204" pitchFamily="34" charset="0"/>
                </a:rPr>
                <a:t>N</a:t>
              </a:r>
              <a:endParaRPr lang="ja-JP" altLang="en-US" sz="2400" b="1" dirty="0">
                <a:solidFill>
                  <a:srgbClr val="0000FF"/>
                </a:solidFill>
              </a:endParaRPr>
            </a:p>
          </p:txBody>
        </p:sp>
        <p:sp>
          <p:nvSpPr>
            <p:cNvPr id="26" name="正方形/長方形 25">
              <a:extLst>
                <a:ext uri="{FF2B5EF4-FFF2-40B4-BE49-F238E27FC236}">
                  <a16:creationId xmlns:a16="http://schemas.microsoft.com/office/drawing/2014/main" id="{623D8761-EF11-4A21-87FC-CFFF3BA8F53B}"/>
                </a:ext>
              </a:extLst>
            </p:cNvPr>
            <p:cNvSpPr/>
            <p:nvPr/>
          </p:nvSpPr>
          <p:spPr>
            <a:xfrm>
              <a:off x="5627560" y="1789406"/>
              <a:ext cx="1101584" cy="461665"/>
            </a:xfrm>
            <a:prstGeom prst="rect">
              <a:avLst/>
            </a:prstGeom>
          </p:spPr>
          <p:txBody>
            <a:bodyPr wrap="none">
              <a:spAutoFit/>
            </a:bodyPr>
            <a:lstStyle/>
            <a:p>
              <a:r>
                <a:rPr lang="en-US" altLang="ja-JP" sz="2400" b="1" baseline="30000" dirty="0">
                  <a:solidFill>
                    <a:srgbClr val="FF0000"/>
                  </a:solidFill>
                  <a:latin typeface="Arial" panose="020B0604020202020204" pitchFamily="34" charset="0"/>
                  <a:cs typeface="Arial" panose="020B0604020202020204" pitchFamily="34" charset="0"/>
                </a:rPr>
                <a:t>10</a:t>
              </a:r>
              <a:r>
                <a:rPr lang="en-US" altLang="ja-JP" sz="2400" b="1" dirty="0">
                  <a:solidFill>
                    <a:srgbClr val="FF0000"/>
                  </a:solidFill>
                  <a:latin typeface="Arial" panose="020B0604020202020204" pitchFamily="34" charset="0"/>
                  <a:cs typeface="Arial" panose="020B0604020202020204" pitchFamily="34" charset="0"/>
                </a:rPr>
                <a:t>B</a:t>
              </a:r>
              <a:r>
                <a:rPr lang="en-US" altLang="ja-JP" sz="2400" b="1" baseline="30000" dirty="0">
                  <a:solidFill>
                    <a:srgbClr val="FF0000"/>
                  </a:solidFill>
                  <a:latin typeface="Arial" panose="020B0604020202020204" pitchFamily="34" charset="0"/>
                  <a:cs typeface="Arial" panose="020B0604020202020204" pitchFamily="34" charset="0"/>
                </a:rPr>
                <a:t>16</a:t>
              </a:r>
              <a:r>
                <a:rPr lang="en-US" altLang="ja-JP" sz="2400" b="1" dirty="0">
                  <a:solidFill>
                    <a:srgbClr val="FF0000"/>
                  </a:solidFill>
                  <a:latin typeface="Arial" panose="020B0604020202020204" pitchFamily="34" charset="0"/>
                  <a:cs typeface="Arial" panose="020B0604020202020204" pitchFamily="34" charset="0"/>
                </a:rPr>
                <a:t>O</a:t>
              </a:r>
              <a:endParaRPr lang="ja-JP" altLang="en-US" sz="2400" b="1" dirty="0">
                <a:solidFill>
                  <a:srgbClr val="FF0000"/>
                </a:solidFill>
              </a:endParaRPr>
            </a:p>
          </p:txBody>
        </p:sp>
        <p:sp>
          <p:nvSpPr>
            <p:cNvPr id="27" name="正方形/長方形 26">
              <a:extLst>
                <a:ext uri="{FF2B5EF4-FFF2-40B4-BE49-F238E27FC236}">
                  <a16:creationId xmlns:a16="http://schemas.microsoft.com/office/drawing/2014/main" id="{54FFE13E-289A-4633-9E8F-2DF0C47CA0EE}"/>
                </a:ext>
              </a:extLst>
            </p:cNvPr>
            <p:cNvSpPr/>
            <p:nvPr/>
          </p:nvSpPr>
          <p:spPr>
            <a:xfrm>
              <a:off x="6512591" y="3217137"/>
              <a:ext cx="1422184" cy="461665"/>
            </a:xfrm>
            <a:prstGeom prst="rect">
              <a:avLst/>
            </a:prstGeom>
          </p:spPr>
          <p:txBody>
            <a:bodyPr wrap="none">
              <a:spAutoFit/>
            </a:bodyPr>
            <a:lstStyle/>
            <a:p>
              <a:r>
                <a:rPr lang="en-US" altLang="ja-JP" sz="2400" b="1" baseline="30000" dirty="0">
                  <a:latin typeface="Arial" panose="020B0604020202020204" pitchFamily="34" charset="0"/>
                  <a:cs typeface="Arial" panose="020B0604020202020204" pitchFamily="34" charset="0"/>
                </a:rPr>
                <a:t>12</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13</a:t>
              </a:r>
              <a:r>
                <a:rPr lang="en-US" altLang="ja-JP" sz="2400" b="1" dirty="0">
                  <a:latin typeface="Arial" panose="020B0604020202020204" pitchFamily="34" charset="0"/>
                  <a:cs typeface="Arial" panose="020B0604020202020204" pitchFamily="34" charset="0"/>
                </a:rPr>
                <a:t>C</a:t>
              </a:r>
              <a:r>
                <a:rPr lang="en-US" altLang="ja-JP" sz="2400" b="1" baseline="30000" dirty="0">
                  <a:latin typeface="Arial" panose="020B0604020202020204" pitchFamily="34" charset="0"/>
                  <a:cs typeface="Arial" panose="020B0604020202020204" pitchFamily="34" charset="0"/>
                </a:rPr>
                <a:t>1</a:t>
              </a:r>
              <a:r>
                <a:rPr lang="en-US" altLang="ja-JP" sz="2400" b="1" dirty="0">
                  <a:latin typeface="Arial" panose="020B0604020202020204" pitchFamily="34" charset="0"/>
                  <a:cs typeface="Arial" panose="020B0604020202020204" pitchFamily="34" charset="0"/>
                </a:rPr>
                <a:t>H</a:t>
              </a:r>
              <a:endParaRPr lang="ja-JP" altLang="en-US" sz="2400" b="1" dirty="0"/>
            </a:p>
          </p:txBody>
        </p:sp>
        <p:sp>
          <p:nvSpPr>
            <p:cNvPr id="28" name="正方形/長方形 27">
              <a:extLst>
                <a:ext uri="{FF2B5EF4-FFF2-40B4-BE49-F238E27FC236}">
                  <a16:creationId xmlns:a16="http://schemas.microsoft.com/office/drawing/2014/main" id="{859DF187-FBEC-426C-8FC9-AE04B1C3DB60}"/>
                </a:ext>
              </a:extLst>
            </p:cNvPr>
            <p:cNvSpPr/>
            <p:nvPr/>
          </p:nvSpPr>
          <p:spPr>
            <a:xfrm>
              <a:off x="5865321" y="6474822"/>
              <a:ext cx="697627"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Mass</a:t>
              </a:r>
              <a:endParaRPr lang="ja-JP" altLang="en-US" sz="1600" dirty="0"/>
            </a:p>
          </p:txBody>
        </p:sp>
        <p:sp>
          <p:nvSpPr>
            <p:cNvPr id="30" name="正方形/長方形 29">
              <a:extLst>
                <a:ext uri="{FF2B5EF4-FFF2-40B4-BE49-F238E27FC236}">
                  <a16:creationId xmlns:a16="http://schemas.microsoft.com/office/drawing/2014/main" id="{669A5C5B-FB28-4D41-83C7-7720702D7DB1}"/>
                </a:ext>
              </a:extLst>
            </p:cNvPr>
            <p:cNvSpPr/>
            <p:nvPr/>
          </p:nvSpPr>
          <p:spPr>
            <a:xfrm rot="16200000">
              <a:off x="3249919" y="3760734"/>
              <a:ext cx="949299" cy="338554"/>
            </a:xfrm>
            <a:prstGeom prst="rect">
              <a:avLst/>
            </a:prstGeom>
          </p:spPr>
          <p:txBody>
            <a:bodyPr wrap="none">
              <a:spAutoFit/>
            </a:bodyPr>
            <a:lstStyle/>
            <a:p>
              <a:r>
                <a:rPr lang="en-US" altLang="ja-JP" sz="1600" dirty="0">
                  <a:latin typeface="Arial" panose="020B0604020202020204" pitchFamily="34" charset="0"/>
                  <a:cs typeface="Arial" panose="020B0604020202020204" pitchFamily="34" charset="0"/>
                </a:rPr>
                <a:t>Intensity</a:t>
              </a:r>
              <a:endParaRPr lang="ja-JP" altLang="en-US" sz="1600" dirty="0"/>
            </a:p>
          </p:txBody>
        </p:sp>
        <p:sp>
          <p:nvSpPr>
            <p:cNvPr id="31" name="正方形/長方形 30">
              <a:extLst>
                <a:ext uri="{FF2B5EF4-FFF2-40B4-BE49-F238E27FC236}">
                  <a16:creationId xmlns:a16="http://schemas.microsoft.com/office/drawing/2014/main" id="{6EE7E8A8-4F96-464A-AD7F-CFA95E225B45}"/>
                </a:ext>
              </a:extLst>
            </p:cNvPr>
            <p:cNvSpPr/>
            <p:nvPr/>
          </p:nvSpPr>
          <p:spPr>
            <a:xfrm>
              <a:off x="415070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26.000</a:t>
              </a:r>
            </a:p>
          </p:txBody>
        </p:sp>
        <p:sp>
          <p:nvSpPr>
            <p:cNvPr id="32" name="正方形/長方形 31">
              <a:extLst>
                <a:ext uri="{FF2B5EF4-FFF2-40B4-BE49-F238E27FC236}">
                  <a16:creationId xmlns:a16="http://schemas.microsoft.com/office/drawing/2014/main" id="{9B3786B4-0B29-43F8-8AD6-D2C1C0504CEF}"/>
                </a:ext>
              </a:extLst>
            </p:cNvPr>
            <p:cNvSpPr/>
            <p:nvPr/>
          </p:nvSpPr>
          <p:spPr>
            <a:xfrm>
              <a:off x="5277458"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26.005</a:t>
              </a:r>
            </a:p>
          </p:txBody>
        </p:sp>
        <p:sp>
          <p:nvSpPr>
            <p:cNvPr id="33" name="正方形/長方形 32">
              <a:extLst>
                <a:ext uri="{FF2B5EF4-FFF2-40B4-BE49-F238E27FC236}">
                  <a16:creationId xmlns:a16="http://schemas.microsoft.com/office/drawing/2014/main" id="{EB5A0F44-621C-414C-B262-9631023E0CE5}"/>
                </a:ext>
              </a:extLst>
            </p:cNvPr>
            <p:cNvSpPr/>
            <p:nvPr/>
          </p:nvSpPr>
          <p:spPr>
            <a:xfrm>
              <a:off x="6404213"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26.010</a:t>
              </a:r>
            </a:p>
          </p:txBody>
        </p:sp>
        <p:sp>
          <p:nvSpPr>
            <p:cNvPr id="34" name="正方形/長方形 33">
              <a:extLst>
                <a:ext uri="{FF2B5EF4-FFF2-40B4-BE49-F238E27FC236}">
                  <a16:creationId xmlns:a16="http://schemas.microsoft.com/office/drawing/2014/main" id="{7F7A2C25-703F-4B71-AFD0-3ACBAD4225A0}"/>
                </a:ext>
              </a:extLst>
            </p:cNvPr>
            <p:cNvSpPr/>
            <p:nvPr/>
          </p:nvSpPr>
          <p:spPr>
            <a:xfrm>
              <a:off x="7530967" y="6324102"/>
              <a:ext cx="652743" cy="276999"/>
            </a:xfrm>
            <a:prstGeom prst="rect">
              <a:avLst/>
            </a:prstGeom>
          </p:spPr>
          <p:txBody>
            <a:bodyPr wrap="none">
              <a:spAutoFit/>
            </a:bodyPr>
            <a:lstStyle/>
            <a:p>
              <a:r>
                <a:rPr lang="en-US" altLang="ja-JP" sz="1200" dirty="0">
                  <a:latin typeface="Arial" panose="020B0604020202020204" pitchFamily="34" charset="0"/>
                  <a:cs typeface="Arial" panose="020B0604020202020204" pitchFamily="34" charset="0"/>
                </a:rPr>
                <a:t>26.015</a:t>
              </a:r>
            </a:p>
          </p:txBody>
        </p:sp>
      </p:grpSp>
      <p:pic>
        <p:nvPicPr>
          <p:cNvPr id="52" name="図 51">
            <a:extLst>
              <a:ext uri="{FF2B5EF4-FFF2-40B4-BE49-F238E27FC236}">
                <a16:creationId xmlns:a16="http://schemas.microsoft.com/office/drawing/2014/main" id="{323333E9-4E53-4824-911E-26A04DDD3F1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37223" y="890580"/>
            <a:ext cx="5791200" cy="5486400"/>
          </a:xfrm>
          <a:prstGeom prst="rect">
            <a:avLst/>
          </a:prstGeom>
        </p:spPr>
      </p:pic>
      <p:sp>
        <p:nvSpPr>
          <p:cNvPr id="3" name="テキスト ボックス 2">
            <a:extLst>
              <a:ext uri="{FF2B5EF4-FFF2-40B4-BE49-F238E27FC236}">
                <a16:creationId xmlns:a16="http://schemas.microsoft.com/office/drawing/2014/main" id="{76F29841-1BF2-42F0-B306-9562297D9E03}"/>
              </a:ext>
            </a:extLst>
          </p:cNvPr>
          <p:cNvSpPr txBox="1"/>
          <p:nvPr/>
        </p:nvSpPr>
        <p:spPr>
          <a:xfrm>
            <a:off x="1618721" y="657521"/>
            <a:ext cx="4185761" cy="461665"/>
          </a:xfrm>
          <a:prstGeom prst="rect">
            <a:avLst/>
          </a:prstGeom>
          <a:noFill/>
        </p:spPr>
        <p:txBody>
          <a:bodyPr wrap="none" rtlCol="0">
            <a:spAutoFit/>
          </a:bodyPr>
          <a:lstStyle/>
          <a:p>
            <a:r>
              <a:rPr kumimoji="1" lang="ja-JP" altLang="en-US" sz="2400" b="1" dirty="0"/>
              <a:t>マススペクトル（有機材料）</a:t>
            </a:r>
            <a:endParaRPr kumimoji="1" lang="ja-JP" altLang="en-US" sz="2400" dirty="0"/>
          </a:p>
        </p:txBody>
      </p:sp>
      <p:grpSp>
        <p:nvGrpSpPr>
          <p:cNvPr id="40" name="グループ化 39">
            <a:extLst>
              <a:ext uri="{FF2B5EF4-FFF2-40B4-BE49-F238E27FC236}">
                <a16:creationId xmlns:a16="http://schemas.microsoft.com/office/drawing/2014/main" id="{12BC9AC1-27DD-4983-8A89-3063E7851EA9}"/>
              </a:ext>
            </a:extLst>
          </p:cNvPr>
          <p:cNvGrpSpPr/>
          <p:nvPr/>
        </p:nvGrpSpPr>
        <p:grpSpPr>
          <a:xfrm>
            <a:off x="8290523" y="2219464"/>
            <a:ext cx="3749850" cy="461665"/>
            <a:chOff x="3707904" y="2420047"/>
            <a:chExt cx="3749850" cy="461665"/>
          </a:xfrm>
        </p:grpSpPr>
        <p:sp>
          <p:nvSpPr>
            <p:cNvPr id="41" name="正方形/長方形 40">
              <a:extLst>
                <a:ext uri="{FF2B5EF4-FFF2-40B4-BE49-F238E27FC236}">
                  <a16:creationId xmlns:a16="http://schemas.microsoft.com/office/drawing/2014/main" id="{6F1A7557-3B94-4305-8DDD-0716C05EA89B}"/>
                </a:ext>
              </a:extLst>
            </p:cNvPr>
            <p:cNvSpPr/>
            <p:nvPr/>
          </p:nvSpPr>
          <p:spPr>
            <a:xfrm>
              <a:off x="3707904" y="2420047"/>
              <a:ext cx="1085554" cy="461665"/>
            </a:xfrm>
            <a:prstGeom prst="rect">
              <a:avLst/>
            </a:prstGeom>
            <a:solidFill>
              <a:srgbClr val="FFFF00"/>
            </a:solidFill>
          </p:spPr>
          <p:txBody>
            <a:bodyPr wrap="none">
              <a:spAutoFit/>
            </a:bodyPr>
            <a:lstStyle/>
            <a:p>
              <a:r>
                <a:rPr lang="en-US" altLang="ja-JP" sz="2400" b="1" baseline="30000" dirty="0">
                  <a:solidFill>
                    <a:srgbClr val="0000FF"/>
                  </a:solidFill>
                  <a:latin typeface="Arial" panose="020B0604020202020204" pitchFamily="34" charset="0"/>
                  <a:cs typeface="Arial" panose="020B0604020202020204" pitchFamily="34" charset="0"/>
                </a:rPr>
                <a:t>12</a:t>
              </a:r>
              <a:r>
                <a:rPr lang="en-US" altLang="ja-JP" sz="2400" b="1" dirty="0">
                  <a:solidFill>
                    <a:srgbClr val="0000FF"/>
                  </a:solidFill>
                  <a:latin typeface="Arial" panose="020B0604020202020204" pitchFamily="34" charset="0"/>
                  <a:cs typeface="Arial" panose="020B0604020202020204" pitchFamily="34" charset="0"/>
                </a:rPr>
                <a:t>C</a:t>
              </a:r>
              <a:r>
                <a:rPr lang="en-US" altLang="ja-JP" sz="2400" b="1" baseline="30000" dirty="0">
                  <a:solidFill>
                    <a:srgbClr val="0000FF"/>
                  </a:solidFill>
                  <a:latin typeface="Arial" panose="020B0604020202020204" pitchFamily="34" charset="0"/>
                  <a:cs typeface="Arial" panose="020B0604020202020204" pitchFamily="34" charset="0"/>
                </a:rPr>
                <a:t>15</a:t>
              </a:r>
              <a:r>
                <a:rPr lang="en-US" altLang="ja-JP" sz="2400" b="1" dirty="0">
                  <a:solidFill>
                    <a:srgbClr val="0000FF"/>
                  </a:solidFill>
                  <a:latin typeface="Arial" panose="020B0604020202020204" pitchFamily="34" charset="0"/>
                  <a:cs typeface="Arial" panose="020B0604020202020204" pitchFamily="34" charset="0"/>
                </a:rPr>
                <a:t>N</a:t>
              </a:r>
              <a:endParaRPr lang="ja-JP" altLang="en-US" sz="2400" b="1" dirty="0">
                <a:solidFill>
                  <a:srgbClr val="0000FF"/>
                </a:solidFill>
              </a:endParaRPr>
            </a:p>
          </p:txBody>
        </p:sp>
        <p:sp>
          <p:nvSpPr>
            <p:cNvPr id="42" name="正方形/長方形 41">
              <a:extLst>
                <a:ext uri="{FF2B5EF4-FFF2-40B4-BE49-F238E27FC236}">
                  <a16:creationId xmlns:a16="http://schemas.microsoft.com/office/drawing/2014/main" id="{807C4A16-962D-49BF-8D2B-DFD0C636659E}"/>
                </a:ext>
              </a:extLst>
            </p:cNvPr>
            <p:cNvSpPr/>
            <p:nvPr/>
          </p:nvSpPr>
          <p:spPr>
            <a:xfrm>
              <a:off x="5220072" y="2420047"/>
              <a:ext cx="1090235" cy="461665"/>
            </a:xfrm>
            <a:prstGeom prst="rect">
              <a:avLst/>
            </a:prstGeom>
          </p:spPr>
          <p:txBody>
            <a:bodyPr wrap="none">
              <a:spAutoFit/>
            </a:bodyPr>
            <a:lstStyle/>
            <a:p>
              <a:r>
                <a:rPr lang="en-US" altLang="ja-JP" sz="2400" b="1" baseline="30000" dirty="0">
                  <a:solidFill>
                    <a:schemeClr val="tx1">
                      <a:lumMod val="50000"/>
                      <a:lumOff val="50000"/>
                    </a:schemeClr>
                  </a:solidFill>
                  <a:latin typeface="Arial" panose="020B0604020202020204" pitchFamily="34" charset="0"/>
                  <a:cs typeface="Arial" panose="020B0604020202020204" pitchFamily="34" charset="0"/>
                </a:rPr>
                <a:t>11</a:t>
              </a:r>
              <a:r>
                <a:rPr lang="en-US" altLang="ja-JP" sz="2400" b="1" dirty="0">
                  <a:solidFill>
                    <a:schemeClr val="tx1">
                      <a:lumMod val="50000"/>
                      <a:lumOff val="50000"/>
                    </a:schemeClr>
                  </a:solidFill>
                  <a:latin typeface="Arial" panose="020B0604020202020204" pitchFamily="34" charset="0"/>
                  <a:cs typeface="Arial" panose="020B0604020202020204" pitchFamily="34" charset="0"/>
                </a:rPr>
                <a:t>B</a:t>
              </a:r>
              <a:r>
                <a:rPr lang="en-US" altLang="ja-JP" sz="2400" b="1" baseline="30000" dirty="0">
                  <a:solidFill>
                    <a:schemeClr val="tx1">
                      <a:lumMod val="50000"/>
                      <a:lumOff val="50000"/>
                    </a:schemeClr>
                  </a:solidFill>
                  <a:latin typeface="Arial" panose="020B0604020202020204" pitchFamily="34" charset="0"/>
                  <a:cs typeface="Arial" panose="020B0604020202020204" pitchFamily="34" charset="0"/>
                </a:rPr>
                <a:t>16</a:t>
              </a:r>
              <a:r>
                <a:rPr lang="en-US" altLang="ja-JP" sz="2400" b="1" dirty="0">
                  <a:solidFill>
                    <a:schemeClr val="tx1">
                      <a:lumMod val="50000"/>
                      <a:lumOff val="50000"/>
                    </a:schemeClr>
                  </a:solidFill>
                  <a:latin typeface="Arial" panose="020B0604020202020204" pitchFamily="34" charset="0"/>
                  <a:cs typeface="Arial" panose="020B0604020202020204" pitchFamily="34" charset="0"/>
                </a:rPr>
                <a:t>O</a:t>
              </a:r>
              <a:endParaRPr lang="ja-JP" altLang="en-US" sz="2400" b="1" dirty="0">
                <a:solidFill>
                  <a:schemeClr val="tx1">
                    <a:lumMod val="50000"/>
                    <a:lumOff val="50000"/>
                  </a:schemeClr>
                </a:solidFill>
              </a:endParaRPr>
            </a:p>
          </p:txBody>
        </p:sp>
        <p:sp>
          <p:nvSpPr>
            <p:cNvPr id="43" name="正方形/長方形 42">
              <a:extLst>
                <a:ext uri="{FF2B5EF4-FFF2-40B4-BE49-F238E27FC236}">
                  <a16:creationId xmlns:a16="http://schemas.microsoft.com/office/drawing/2014/main" id="{76FB3052-031D-42A4-8D73-5D6E4E49DA5E}"/>
                </a:ext>
              </a:extLst>
            </p:cNvPr>
            <p:cNvSpPr/>
            <p:nvPr/>
          </p:nvSpPr>
          <p:spPr>
            <a:xfrm>
              <a:off x="6372200" y="2420047"/>
              <a:ext cx="1085554" cy="461665"/>
            </a:xfrm>
            <a:prstGeom prst="rect">
              <a:avLst/>
            </a:prstGeom>
          </p:spPr>
          <p:txBody>
            <a:bodyPr wrap="none">
              <a:spAutoFit/>
            </a:bodyPr>
            <a:lstStyle/>
            <a:p>
              <a:r>
                <a:rPr lang="en-US" altLang="ja-JP" sz="2400" b="1" baseline="30000" dirty="0">
                  <a:solidFill>
                    <a:schemeClr val="tx1">
                      <a:lumMod val="50000"/>
                      <a:lumOff val="50000"/>
                    </a:schemeClr>
                  </a:solidFill>
                  <a:latin typeface="Arial" panose="020B0604020202020204" pitchFamily="34" charset="0"/>
                  <a:cs typeface="Arial" panose="020B0604020202020204" pitchFamily="34" charset="0"/>
                </a:rPr>
                <a:t>13</a:t>
              </a:r>
              <a:r>
                <a:rPr lang="en-US" altLang="ja-JP" sz="2400" b="1" dirty="0">
                  <a:solidFill>
                    <a:schemeClr val="tx1">
                      <a:lumMod val="50000"/>
                      <a:lumOff val="50000"/>
                    </a:schemeClr>
                  </a:solidFill>
                  <a:latin typeface="Arial" panose="020B0604020202020204" pitchFamily="34" charset="0"/>
                  <a:cs typeface="Arial" panose="020B0604020202020204" pitchFamily="34" charset="0"/>
                </a:rPr>
                <a:t>C</a:t>
              </a:r>
              <a:r>
                <a:rPr lang="en-US" altLang="ja-JP" sz="2400" b="1" baseline="30000" dirty="0">
                  <a:solidFill>
                    <a:schemeClr val="tx1">
                      <a:lumMod val="50000"/>
                      <a:lumOff val="50000"/>
                    </a:schemeClr>
                  </a:solidFill>
                  <a:latin typeface="Arial" panose="020B0604020202020204" pitchFamily="34" charset="0"/>
                  <a:cs typeface="Arial" panose="020B0604020202020204" pitchFamily="34" charset="0"/>
                </a:rPr>
                <a:t>14</a:t>
              </a:r>
              <a:r>
                <a:rPr lang="en-US" altLang="ja-JP" sz="2400" b="1" dirty="0">
                  <a:solidFill>
                    <a:schemeClr val="tx1">
                      <a:lumMod val="50000"/>
                      <a:lumOff val="50000"/>
                    </a:schemeClr>
                  </a:solidFill>
                  <a:latin typeface="Arial" panose="020B0604020202020204" pitchFamily="34" charset="0"/>
                  <a:cs typeface="Arial" panose="020B0604020202020204" pitchFamily="34" charset="0"/>
                </a:rPr>
                <a:t>N</a:t>
              </a:r>
              <a:endParaRPr lang="ja-JP" altLang="en-US" sz="2400" b="1" dirty="0">
                <a:solidFill>
                  <a:schemeClr val="tx1">
                    <a:lumMod val="50000"/>
                    <a:lumOff val="50000"/>
                  </a:schemeClr>
                </a:solidFill>
              </a:endParaRPr>
            </a:p>
          </p:txBody>
        </p:sp>
      </p:grpSp>
      <p:grpSp>
        <p:nvGrpSpPr>
          <p:cNvPr id="44" name="グループ化 43">
            <a:extLst>
              <a:ext uri="{FF2B5EF4-FFF2-40B4-BE49-F238E27FC236}">
                <a16:creationId xmlns:a16="http://schemas.microsoft.com/office/drawing/2014/main" id="{9DCCE15B-8FDB-432F-B858-CFDE386AE1D7}"/>
              </a:ext>
            </a:extLst>
          </p:cNvPr>
          <p:cNvGrpSpPr/>
          <p:nvPr/>
        </p:nvGrpSpPr>
        <p:grpSpPr>
          <a:xfrm>
            <a:off x="9439001" y="1683662"/>
            <a:ext cx="2689422" cy="4402127"/>
            <a:chOff x="4793458" y="1763177"/>
            <a:chExt cx="2689422" cy="4402127"/>
          </a:xfrm>
        </p:grpSpPr>
        <p:grpSp>
          <p:nvGrpSpPr>
            <p:cNvPr id="45" name="グループ化 44">
              <a:extLst>
                <a:ext uri="{FF2B5EF4-FFF2-40B4-BE49-F238E27FC236}">
                  <a16:creationId xmlns:a16="http://schemas.microsoft.com/office/drawing/2014/main" id="{D69B0B8F-1436-4CAD-BC02-942867D5648F}"/>
                </a:ext>
              </a:extLst>
            </p:cNvPr>
            <p:cNvGrpSpPr/>
            <p:nvPr/>
          </p:nvGrpSpPr>
          <p:grpSpPr>
            <a:xfrm>
              <a:off x="4793458" y="1763177"/>
              <a:ext cx="2689422" cy="4402127"/>
              <a:chOff x="4793458" y="1763177"/>
              <a:chExt cx="2752346" cy="4402127"/>
            </a:xfrm>
          </p:grpSpPr>
          <p:cxnSp>
            <p:nvCxnSpPr>
              <p:cNvPr id="47" name="直線コネクタ 46">
                <a:extLst>
                  <a:ext uri="{FF2B5EF4-FFF2-40B4-BE49-F238E27FC236}">
                    <a16:creationId xmlns:a16="http://schemas.microsoft.com/office/drawing/2014/main" id="{9B44061F-35FC-4A96-9686-9796CC2527BF}"/>
                  </a:ext>
                </a:extLst>
              </p:cNvPr>
              <p:cNvCxnSpPr/>
              <p:nvPr/>
            </p:nvCxnSpPr>
            <p:spPr>
              <a:xfrm>
                <a:off x="4793458" y="1763177"/>
                <a:ext cx="0" cy="4402127"/>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45E96348-F56F-4B4B-AF50-4CFA673069D6}"/>
                  </a:ext>
                </a:extLst>
              </p:cNvPr>
              <p:cNvCxnSpPr>
                <a:cxnSpLocks/>
              </p:cNvCxnSpPr>
              <p:nvPr/>
            </p:nvCxnSpPr>
            <p:spPr>
              <a:xfrm>
                <a:off x="4793458" y="1763177"/>
                <a:ext cx="2752346" cy="0"/>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5EE4FBE-7062-4591-883C-43CBF1C91798}"/>
                  </a:ext>
                </a:extLst>
              </p:cNvPr>
              <p:cNvCxnSpPr>
                <a:cxnSpLocks/>
              </p:cNvCxnSpPr>
              <p:nvPr/>
            </p:nvCxnSpPr>
            <p:spPr>
              <a:xfrm>
                <a:off x="4793458" y="6165304"/>
                <a:ext cx="2752346" cy="0"/>
              </a:xfrm>
              <a:prstGeom prst="line">
                <a:avLst/>
              </a:prstGeom>
              <a:ln w="508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6" name="正方形/長方形 45">
              <a:extLst>
                <a:ext uri="{FF2B5EF4-FFF2-40B4-BE49-F238E27FC236}">
                  <a16:creationId xmlns:a16="http://schemas.microsoft.com/office/drawing/2014/main" id="{6FC71B79-2A09-49B6-917F-C23F111EC0F7}"/>
                </a:ext>
              </a:extLst>
            </p:cNvPr>
            <p:cNvSpPr/>
            <p:nvPr/>
          </p:nvSpPr>
          <p:spPr>
            <a:xfrm>
              <a:off x="5653092" y="1826275"/>
              <a:ext cx="1569660" cy="369332"/>
            </a:xfrm>
            <a:prstGeom prst="rect">
              <a:avLst/>
            </a:prstGeom>
          </p:spPr>
          <p:txBody>
            <a:bodyPr wrap="none">
              <a:spAutoFit/>
            </a:bodyPr>
            <a:lstStyle/>
            <a:p>
              <a:r>
                <a:rPr lang="ja-JP" altLang="en-US" b="1" dirty="0">
                  <a:solidFill>
                    <a:srgbClr val="FF0000"/>
                  </a:solidFill>
                  <a:latin typeface="Arial" panose="020B0604020202020204" pitchFamily="34" charset="0"/>
                  <a:cs typeface="Arial" panose="020B0604020202020204" pitchFamily="34" charset="0"/>
                </a:rPr>
                <a:t>遮蔽スリット</a:t>
              </a:r>
              <a:endParaRPr lang="ja-JP" altLang="en-US" dirty="0">
                <a:solidFill>
                  <a:srgbClr val="FF0000"/>
                </a:solidFill>
              </a:endParaRPr>
            </a:p>
          </p:txBody>
        </p:sp>
      </p:grpSp>
      <p:grpSp>
        <p:nvGrpSpPr>
          <p:cNvPr id="5" name="グループ化 4">
            <a:extLst>
              <a:ext uri="{FF2B5EF4-FFF2-40B4-BE49-F238E27FC236}">
                <a16:creationId xmlns:a16="http://schemas.microsoft.com/office/drawing/2014/main" id="{F0E8250E-27AE-4835-A7F7-36733ACF2714}"/>
              </a:ext>
            </a:extLst>
          </p:cNvPr>
          <p:cNvGrpSpPr/>
          <p:nvPr/>
        </p:nvGrpSpPr>
        <p:grpSpPr>
          <a:xfrm>
            <a:off x="7089396" y="314504"/>
            <a:ext cx="4187168" cy="751291"/>
            <a:chOff x="7194698" y="-629423"/>
            <a:chExt cx="4187168" cy="751291"/>
          </a:xfrm>
        </p:grpSpPr>
        <p:sp>
          <p:nvSpPr>
            <p:cNvPr id="4" name="正方形/長方形 3">
              <a:extLst>
                <a:ext uri="{FF2B5EF4-FFF2-40B4-BE49-F238E27FC236}">
                  <a16:creationId xmlns:a16="http://schemas.microsoft.com/office/drawing/2014/main" id="{C0FCC88E-61FF-4DAA-A279-13B486A95D8B}"/>
                </a:ext>
              </a:extLst>
            </p:cNvPr>
            <p:cNvSpPr/>
            <p:nvPr/>
          </p:nvSpPr>
          <p:spPr>
            <a:xfrm>
              <a:off x="7194698" y="-629423"/>
              <a:ext cx="4187168" cy="707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6C9785DE-CDFC-48B1-B38A-F2F0391B18A4}"/>
                </a:ext>
              </a:extLst>
            </p:cNvPr>
            <p:cNvSpPr txBox="1"/>
            <p:nvPr/>
          </p:nvSpPr>
          <p:spPr>
            <a:xfrm>
              <a:off x="7894396" y="-462907"/>
              <a:ext cx="2776722" cy="584775"/>
            </a:xfrm>
            <a:prstGeom prst="rect">
              <a:avLst/>
            </a:prstGeom>
            <a:noFill/>
          </p:spPr>
          <p:txBody>
            <a:bodyPr wrap="none" rtlCol="0">
              <a:spAutoFit/>
            </a:bodyPr>
            <a:lstStyle/>
            <a:p>
              <a:r>
                <a:rPr lang="en-US" altLang="ja-JP" sz="3200" b="1" dirty="0" err="1">
                  <a:solidFill>
                    <a:schemeClr val="bg1"/>
                  </a:solidFill>
                </a:rPr>
                <a:t>Isheyevo</a:t>
              </a:r>
              <a:r>
                <a:rPr lang="ja-JP" altLang="en-US" sz="3200" b="1" dirty="0">
                  <a:solidFill>
                    <a:schemeClr val="bg1"/>
                  </a:solidFill>
                </a:rPr>
                <a:t>隕石</a:t>
              </a:r>
              <a:endParaRPr kumimoji="1" lang="ja-JP" altLang="en-US" sz="3200" dirty="0">
                <a:solidFill>
                  <a:schemeClr val="bg1"/>
                </a:solidFill>
              </a:endParaRPr>
            </a:p>
          </p:txBody>
        </p:sp>
      </p:grpSp>
    </p:spTree>
    <p:extLst>
      <p:ext uri="{BB962C8B-B14F-4D97-AF65-F5344CB8AC3E}">
        <p14:creationId xmlns:p14="http://schemas.microsoft.com/office/powerpoint/2010/main" val="4270470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3"/>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sp>
        <p:nvSpPr>
          <p:cNvPr id="15" name="正方形/長方形 14">
            <a:extLst>
              <a:ext uri="{FF2B5EF4-FFF2-40B4-BE49-F238E27FC236}">
                <a16:creationId xmlns:a16="http://schemas.microsoft.com/office/drawing/2014/main" id="{3DC0663A-B09A-40E0-9114-BA09373C87AF}"/>
              </a:ext>
            </a:extLst>
          </p:cNvPr>
          <p:cNvSpPr/>
          <p:nvPr/>
        </p:nvSpPr>
        <p:spPr>
          <a:xfrm>
            <a:off x="1425402" y="3348025"/>
            <a:ext cx="885825" cy="885825"/>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8AEE2002-1B68-4436-8E18-AB8FEAD161FF}"/>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FD561CF-39CB-4E45-B6A4-D2C66640631E}"/>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
        <p:nvSpPr>
          <p:cNvPr id="16" name="正方形/長方形 15">
            <a:extLst>
              <a:ext uri="{FF2B5EF4-FFF2-40B4-BE49-F238E27FC236}">
                <a16:creationId xmlns:a16="http://schemas.microsoft.com/office/drawing/2014/main" id="{5F76D3D7-00B6-489F-BC96-842601A8770A}"/>
              </a:ext>
            </a:extLst>
          </p:cNvPr>
          <p:cNvSpPr/>
          <p:nvPr/>
        </p:nvSpPr>
        <p:spPr>
          <a:xfrm>
            <a:off x="2782715" y="19764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0300B183-AD32-3371-DF67-23C106A15854}"/>
              </a:ext>
            </a:extLst>
          </p:cNvPr>
          <p:cNvGrpSpPr/>
          <p:nvPr/>
        </p:nvGrpSpPr>
        <p:grpSpPr>
          <a:xfrm>
            <a:off x="3668540" y="0"/>
            <a:ext cx="8487742" cy="6871434"/>
            <a:chOff x="3668540" y="0"/>
            <a:chExt cx="8487742" cy="6871434"/>
          </a:xfrm>
        </p:grpSpPr>
        <p:grpSp>
          <p:nvGrpSpPr>
            <p:cNvPr id="17" name="グループ化 16">
              <a:extLst>
                <a:ext uri="{FF2B5EF4-FFF2-40B4-BE49-F238E27FC236}">
                  <a16:creationId xmlns:a16="http://schemas.microsoft.com/office/drawing/2014/main" id="{2A977B25-2FA7-4E69-888B-66A47475CBB5}"/>
                </a:ext>
              </a:extLst>
            </p:cNvPr>
            <p:cNvGrpSpPr/>
            <p:nvPr/>
          </p:nvGrpSpPr>
          <p:grpSpPr>
            <a:xfrm>
              <a:off x="3668540" y="0"/>
              <a:ext cx="8487742" cy="6871434"/>
              <a:chOff x="3668540" y="0"/>
              <a:chExt cx="8487742" cy="6871434"/>
            </a:xfrm>
          </p:grpSpPr>
          <p:cxnSp>
            <p:nvCxnSpPr>
              <p:cNvPr id="6" name="直線コネクタ 5">
                <a:extLst>
                  <a:ext uri="{FF2B5EF4-FFF2-40B4-BE49-F238E27FC236}">
                    <a16:creationId xmlns:a16="http://schemas.microsoft.com/office/drawing/2014/main" id="{53077D08-3DFB-4521-B938-DC480362BE06}"/>
                  </a:ext>
                </a:extLst>
              </p:cNvPr>
              <p:cNvCxnSpPr>
                <a:cxnSpLocks/>
              </p:cNvCxnSpPr>
              <p:nvPr/>
            </p:nvCxnSpPr>
            <p:spPr>
              <a:xfrm flipH="1">
                <a:off x="3668540" y="0"/>
                <a:ext cx="1676177" cy="19764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5046B45-AAD4-445A-8008-45CA774C3F94}"/>
                  </a:ext>
                </a:extLst>
              </p:cNvPr>
              <p:cNvCxnSpPr>
                <a:cxnSpLocks/>
              </p:cNvCxnSpPr>
              <p:nvPr/>
            </p:nvCxnSpPr>
            <p:spPr>
              <a:xfrm flipH="1" flipV="1">
                <a:off x="3686400" y="2862758"/>
                <a:ext cx="1658317" cy="400867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grpSp>
        <p:grpSp>
          <p:nvGrpSpPr>
            <p:cNvPr id="4" name="グループ化 3">
              <a:extLst>
                <a:ext uri="{FF2B5EF4-FFF2-40B4-BE49-F238E27FC236}">
                  <a16:creationId xmlns:a16="http://schemas.microsoft.com/office/drawing/2014/main" id="{2FE129B0-2208-AF8D-6A35-C81A0921DC53}"/>
                </a:ext>
              </a:extLst>
            </p:cNvPr>
            <p:cNvGrpSpPr/>
            <p:nvPr/>
          </p:nvGrpSpPr>
          <p:grpSpPr>
            <a:xfrm>
              <a:off x="10481892" y="6003262"/>
              <a:ext cx="1661690" cy="798778"/>
              <a:chOff x="14101044" y="4426886"/>
              <a:chExt cx="1661690" cy="798778"/>
            </a:xfrm>
          </p:grpSpPr>
          <p:sp>
            <p:nvSpPr>
              <p:cNvPr id="2" name="正方形/長方形 1">
                <a:extLst>
                  <a:ext uri="{FF2B5EF4-FFF2-40B4-BE49-F238E27FC236}">
                    <a16:creationId xmlns:a16="http://schemas.microsoft.com/office/drawing/2014/main" id="{B76CA924-699D-E660-190F-0CB86ADA2175}"/>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a:extLst>
                  <a:ext uri="{FF2B5EF4-FFF2-40B4-BE49-F238E27FC236}">
                    <a16:creationId xmlns:a16="http://schemas.microsoft.com/office/drawing/2014/main" id="{9BAB1330-0A00-E131-A9BC-C9B4EB75EC16}"/>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22" name="直線コネクタ 21">
                <a:extLst>
                  <a:ext uri="{FF2B5EF4-FFF2-40B4-BE49-F238E27FC236}">
                    <a16:creationId xmlns:a16="http://schemas.microsoft.com/office/drawing/2014/main" id="{C125CEBA-3AB0-E457-E862-A17A07084733}"/>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6366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grpSp>
        <p:nvGrpSpPr>
          <p:cNvPr id="81" name="グループ化 80">
            <a:extLst>
              <a:ext uri="{FF2B5EF4-FFF2-40B4-BE49-F238E27FC236}">
                <a16:creationId xmlns:a16="http://schemas.microsoft.com/office/drawing/2014/main" id="{B72B2A8A-8E3B-4CFA-AA71-99641CE9FDE3}"/>
              </a:ext>
            </a:extLst>
          </p:cNvPr>
          <p:cNvGrpSpPr/>
          <p:nvPr/>
        </p:nvGrpSpPr>
        <p:grpSpPr>
          <a:xfrm>
            <a:off x="50861" y="2652534"/>
            <a:ext cx="2955436" cy="1695450"/>
            <a:chOff x="50861" y="2652534"/>
            <a:chExt cx="2955436" cy="1695450"/>
          </a:xfrm>
        </p:grpSpPr>
        <p:pic>
          <p:nvPicPr>
            <p:cNvPr id="35" name="図 34">
              <a:extLst>
                <a:ext uri="{FF2B5EF4-FFF2-40B4-BE49-F238E27FC236}">
                  <a16:creationId xmlns:a16="http://schemas.microsoft.com/office/drawing/2014/main" id="{F0F29F91-204A-4297-B05A-B4DF8F582F3A}"/>
                </a:ext>
              </a:extLst>
            </p:cNvPr>
            <p:cNvPicPr>
              <a:picLocks noChangeAspect="1"/>
            </p:cNvPicPr>
            <p:nvPr/>
          </p:nvPicPr>
          <p:blipFill>
            <a:blip r:embed="rId4"/>
            <a:stretch>
              <a:fillRect/>
            </a:stretch>
          </p:blipFill>
          <p:spPr>
            <a:xfrm>
              <a:off x="1310847" y="2652534"/>
              <a:ext cx="1695450" cy="1695450"/>
            </a:xfrm>
            <a:prstGeom prst="rect">
              <a:avLst/>
            </a:prstGeom>
          </p:spPr>
        </p:pic>
        <p:sp>
          <p:nvSpPr>
            <p:cNvPr id="38" name="テキスト ボックス 37">
              <a:extLst>
                <a:ext uri="{FF2B5EF4-FFF2-40B4-BE49-F238E27FC236}">
                  <a16:creationId xmlns:a16="http://schemas.microsoft.com/office/drawing/2014/main" id="{9D0F330B-65BF-4580-96B0-974DBB33B016}"/>
                </a:ext>
              </a:extLst>
            </p:cNvPr>
            <p:cNvSpPr txBox="1"/>
            <p:nvPr/>
          </p:nvSpPr>
          <p:spPr>
            <a:xfrm>
              <a:off x="50861" y="2752565"/>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sp>
          <p:nvSpPr>
            <p:cNvPr id="39" name="テキスト ボックス 38">
              <a:extLst>
                <a:ext uri="{FF2B5EF4-FFF2-40B4-BE49-F238E27FC236}">
                  <a16:creationId xmlns:a16="http://schemas.microsoft.com/office/drawing/2014/main" id="{31545D16-36B1-4685-9491-306D76A460E6}"/>
                </a:ext>
              </a:extLst>
            </p:cNvPr>
            <p:cNvSpPr txBox="1"/>
            <p:nvPr/>
          </p:nvSpPr>
          <p:spPr>
            <a:xfrm>
              <a:off x="182520" y="3481787"/>
              <a:ext cx="877163" cy="369332"/>
            </a:xfrm>
            <a:prstGeom prst="rect">
              <a:avLst/>
            </a:prstGeom>
            <a:noFill/>
          </p:spPr>
          <p:txBody>
            <a:bodyPr wrap="none" rtlCol="0">
              <a:spAutoFit/>
            </a:bodyPr>
            <a:lstStyle/>
            <a:p>
              <a:pPr algn="ctr"/>
              <a:r>
                <a:rPr lang="ja-JP" altLang="en-US" b="1" dirty="0">
                  <a:solidFill>
                    <a:schemeClr val="bg1"/>
                  </a:solidFill>
                </a:rPr>
                <a:t>５０</a:t>
              </a:r>
              <a:r>
                <a:rPr kumimoji="1" lang="ja-JP" altLang="en-US" b="1" dirty="0">
                  <a:solidFill>
                    <a:schemeClr val="bg1"/>
                  </a:solidFill>
                </a:rPr>
                <a:t>秒</a:t>
              </a:r>
            </a:p>
          </p:txBody>
        </p:sp>
      </p:grpSp>
      <p:grpSp>
        <p:nvGrpSpPr>
          <p:cNvPr id="83" name="グループ化 82">
            <a:extLst>
              <a:ext uri="{FF2B5EF4-FFF2-40B4-BE49-F238E27FC236}">
                <a16:creationId xmlns:a16="http://schemas.microsoft.com/office/drawing/2014/main" id="{F25CD5CF-BD2A-47D2-8E30-A0A96EDC834B}"/>
              </a:ext>
            </a:extLst>
          </p:cNvPr>
          <p:cNvGrpSpPr/>
          <p:nvPr/>
        </p:nvGrpSpPr>
        <p:grpSpPr>
          <a:xfrm>
            <a:off x="3456834" y="1716628"/>
            <a:ext cx="1695450" cy="2631356"/>
            <a:chOff x="3456834" y="1716628"/>
            <a:chExt cx="1695450" cy="2631356"/>
          </a:xfrm>
        </p:grpSpPr>
        <p:pic>
          <p:nvPicPr>
            <p:cNvPr id="54" name="図 53">
              <a:extLst>
                <a:ext uri="{FF2B5EF4-FFF2-40B4-BE49-F238E27FC236}">
                  <a16:creationId xmlns:a16="http://schemas.microsoft.com/office/drawing/2014/main" id="{7DD55D67-2F62-407C-AEFD-46D0E5CD95F8}"/>
                </a:ext>
              </a:extLst>
            </p:cNvPr>
            <p:cNvPicPr>
              <a:picLocks noChangeAspect="1"/>
            </p:cNvPicPr>
            <p:nvPr/>
          </p:nvPicPr>
          <p:blipFill>
            <a:blip r:embed="rId5"/>
            <a:stretch>
              <a:fillRect/>
            </a:stretch>
          </p:blipFill>
          <p:spPr>
            <a:xfrm>
              <a:off x="3456834" y="2652534"/>
              <a:ext cx="1695450" cy="1695450"/>
            </a:xfrm>
            <a:prstGeom prst="rect">
              <a:avLst/>
            </a:prstGeom>
          </p:spPr>
        </p:pic>
        <p:grpSp>
          <p:nvGrpSpPr>
            <p:cNvPr id="62" name="グループ化 61">
              <a:extLst>
                <a:ext uri="{FF2B5EF4-FFF2-40B4-BE49-F238E27FC236}">
                  <a16:creationId xmlns:a16="http://schemas.microsoft.com/office/drawing/2014/main" id="{51DE8E20-55B3-41FB-A4CC-10FF7E5807AE}"/>
                </a:ext>
              </a:extLst>
            </p:cNvPr>
            <p:cNvGrpSpPr/>
            <p:nvPr/>
          </p:nvGrpSpPr>
          <p:grpSpPr>
            <a:xfrm>
              <a:off x="3631408" y="1716628"/>
              <a:ext cx="1345126" cy="956834"/>
              <a:chOff x="3631879" y="1701675"/>
              <a:chExt cx="1345126" cy="956834"/>
            </a:xfrm>
          </p:grpSpPr>
          <p:sp>
            <p:nvSpPr>
              <p:cNvPr id="57" name="テキスト ボックス 56">
                <a:extLst>
                  <a:ext uri="{FF2B5EF4-FFF2-40B4-BE49-F238E27FC236}">
                    <a16:creationId xmlns:a16="http://schemas.microsoft.com/office/drawing/2014/main" id="{19C91C3F-6F6F-4EF1-A25B-FF7453592B1D}"/>
                  </a:ext>
                </a:extLst>
              </p:cNvPr>
              <p:cNvSpPr txBox="1"/>
              <p:nvPr/>
            </p:nvSpPr>
            <p:spPr>
              <a:xfrm>
                <a:off x="3672040" y="1701675"/>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cxnSp>
            <p:nvCxnSpPr>
              <p:cNvPr id="59" name="直線コネクタ 58">
                <a:extLst>
                  <a:ext uri="{FF2B5EF4-FFF2-40B4-BE49-F238E27FC236}">
                    <a16:creationId xmlns:a16="http://schemas.microsoft.com/office/drawing/2014/main" id="{72FF659F-C5A1-4FC4-A214-7FDC8BFD0154}"/>
                  </a:ext>
                </a:extLst>
              </p:cNvPr>
              <p:cNvCxnSpPr>
                <a:cxnSpLocks/>
              </p:cNvCxnSpPr>
              <p:nvPr/>
            </p:nvCxnSpPr>
            <p:spPr>
              <a:xfrm>
                <a:off x="3631879" y="2134211"/>
                <a:ext cx="13451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ABE42E27-B6C2-4C43-AD56-6E4D0899DE80}"/>
                  </a:ext>
                </a:extLst>
              </p:cNvPr>
              <p:cNvSpPr txBox="1"/>
              <p:nvPr/>
            </p:nvSpPr>
            <p:spPr>
              <a:xfrm>
                <a:off x="3672040" y="2135289"/>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grpSp>
      </p:grpSp>
      <p:grpSp>
        <p:nvGrpSpPr>
          <p:cNvPr id="79" name="グループ化 78">
            <a:extLst>
              <a:ext uri="{FF2B5EF4-FFF2-40B4-BE49-F238E27FC236}">
                <a16:creationId xmlns:a16="http://schemas.microsoft.com/office/drawing/2014/main" id="{B2E17935-7B59-4A17-B982-BD11648043FB}"/>
              </a:ext>
            </a:extLst>
          </p:cNvPr>
          <p:cNvGrpSpPr/>
          <p:nvPr/>
        </p:nvGrpSpPr>
        <p:grpSpPr>
          <a:xfrm>
            <a:off x="50861" y="550098"/>
            <a:ext cx="2959350" cy="1695450"/>
            <a:chOff x="50861" y="550098"/>
            <a:chExt cx="2959350" cy="1695450"/>
          </a:xfrm>
        </p:grpSpPr>
        <p:sp>
          <p:nvSpPr>
            <p:cNvPr id="36" name="テキスト ボックス 35">
              <a:extLst>
                <a:ext uri="{FF2B5EF4-FFF2-40B4-BE49-F238E27FC236}">
                  <a16:creationId xmlns:a16="http://schemas.microsoft.com/office/drawing/2014/main" id="{5287608B-4BE0-4B4A-81F3-D932FDD3AE7E}"/>
                </a:ext>
              </a:extLst>
            </p:cNvPr>
            <p:cNvSpPr txBox="1"/>
            <p:nvPr/>
          </p:nvSpPr>
          <p:spPr>
            <a:xfrm>
              <a:off x="50861" y="644527"/>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sp>
          <p:nvSpPr>
            <p:cNvPr id="37" name="テキスト ボックス 36">
              <a:extLst>
                <a:ext uri="{FF2B5EF4-FFF2-40B4-BE49-F238E27FC236}">
                  <a16:creationId xmlns:a16="http://schemas.microsoft.com/office/drawing/2014/main" id="{C04DBC4A-798A-4BA1-B470-8488CE9DD50F}"/>
                </a:ext>
              </a:extLst>
            </p:cNvPr>
            <p:cNvSpPr txBox="1"/>
            <p:nvPr/>
          </p:nvSpPr>
          <p:spPr>
            <a:xfrm>
              <a:off x="136412" y="1255039"/>
              <a:ext cx="1107996" cy="369332"/>
            </a:xfrm>
            <a:prstGeom prst="rect">
              <a:avLst/>
            </a:prstGeom>
            <a:noFill/>
          </p:spPr>
          <p:txBody>
            <a:bodyPr wrap="none" rtlCol="0">
              <a:spAutoFit/>
            </a:bodyPr>
            <a:lstStyle/>
            <a:p>
              <a:pPr algn="ctr"/>
              <a:r>
                <a:rPr lang="ja-JP" altLang="en-US" b="1" dirty="0">
                  <a:solidFill>
                    <a:schemeClr val="bg1"/>
                  </a:solidFill>
                </a:rPr>
                <a:t>露光時間</a:t>
              </a:r>
              <a:endParaRPr lang="en-US" altLang="ja-JP" b="1" dirty="0">
                <a:solidFill>
                  <a:schemeClr val="bg1"/>
                </a:solidFill>
              </a:endParaRPr>
            </a:p>
          </p:txBody>
        </p:sp>
        <p:sp>
          <p:nvSpPr>
            <p:cNvPr id="48" name="テキスト ボックス 47">
              <a:extLst>
                <a:ext uri="{FF2B5EF4-FFF2-40B4-BE49-F238E27FC236}">
                  <a16:creationId xmlns:a16="http://schemas.microsoft.com/office/drawing/2014/main" id="{A5582263-EDA6-4042-9CE2-CEC3F12FB699}"/>
                </a:ext>
              </a:extLst>
            </p:cNvPr>
            <p:cNvSpPr txBox="1"/>
            <p:nvPr/>
          </p:nvSpPr>
          <p:spPr>
            <a:xfrm>
              <a:off x="413351" y="1578640"/>
              <a:ext cx="646332" cy="369332"/>
            </a:xfrm>
            <a:prstGeom prst="rect">
              <a:avLst/>
            </a:prstGeom>
            <a:noFill/>
          </p:spPr>
          <p:txBody>
            <a:bodyPr wrap="none" rtlCol="0">
              <a:spAutoFit/>
            </a:bodyPr>
            <a:lstStyle/>
            <a:p>
              <a:pPr algn="ctr"/>
              <a:r>
                <a:rPr lang="ja-JP" altLang="en-US" b="1" dirty="0">
                  <a:solidFill>
                    <a:schemeClr val="bg1"/>
                  </a:solidFill>
                </a:rPr>
                <a:t>５</a:t>
              </a:r>
              <a:r>
                <a:rPr kumimoji="1" lang="ja-JP" altLang="en-US" b="1" dirty="0">
                  <a:solidFill>
                    <a:schemeClr val="bg1"/>
                  </a:solidFill>
                </a:rPr>
                <a:t>秒</a:t>
              </a:r>
            </a:p>
          </p:txBody>
        </p:sp>
        <p:pic>
          <p:nvPicPr>
            <p:cNvPr id="69" name="図 68">
              <a:extLst>
                <a:ext uri="{FF2B5EF4-FFF2-40B4-BE49-F238E27FC236}">
                  <a16:creationId xmlns:a16="http://schemas.microsoft.com/office/drawing/2014/main" id="{5D7B960D-DD52-4CB1-9450-7F4E90A4257B}"/>
                </a:ext>
              </a:extLst>
            </p:cNvPr>
            <p:cNvPicPr>
              <a:picLocks noChangeAspect="1"/>
            </p:cNvPicPr>
            <p:nvPr/>
          </p:nvPicPr>
          <p:blipFill>
            <a:blip r:embed="rId6"/>
            <a:stretch>
              <a:fillRect/>
            </a:stretch>
          </p:blipFill>
          <p:spPr>
            <a:xfrm>
              <a:off x="1314761" y="550098"/>
              <a:ext cx="1695450" cy="1695450"/>
            </a:xfrm>
            <a:prstGeom prst="rect">
              <a:avLst/>
            </a:prstGeom>
          </p:spPr>
        </p:pic>
      </p:grpSp>
      <p:grpSp>
        <p:nvGrpSpPr>
          <p:cNvPr id="82" name="グループ化 81">
            <a:extLst>
              <a:ext uri="{FF2B5EF4-FFF2-40B4-BE49-F238E27FC236}">
                <a16:creationId xmlns:a16="http://schemas.microsoft.com/office/drawing/2014/main" id="{64C6EE22-B97F-4CD1-8CD4-C6C2446327A9}"/>
              </a:ext>
            </a:extLst>
          </p:cNvPr>
          <p:cNvGrpSpPr/>
          <p:nvPr/>
        </p:nvGrpSpPr>
        <p:grpSpPr>
          <a:xfrm>
            <a:off x="50861" y="4754971"/>
            <a:ext cx="2954532" cy="1695450"/>
            <a:chOff x="50861" y="4754971"/>
            <a:chExt cx="2954532" cy="1695450"/>
          </a:xfrm>
        </p:grpSpPr>
        <p:sp>
          <p:nvSpPr>
            <p:cNvPr id="42" name="テキスト ボックス 41">
              <a:extLst>
                <a:ext uri="{FF2B5EF4-FFF2-40B4-BE49-F238E27FC236}">
                  <a16:creationId xmlns:a16="http://schemas.microsoft.com/office/drawing/2014/main" id="{C4F31F52-6749-416F-9279-B9375952D7D8}"/>
                </a:ext>
              </a:extLst>
            </p:cNvPr>
            <p:cNvSpPr txBox="1"/>
            <p:nvPr/>
          </p:nvSpPr>
          <p:spPr>
            <a:xfrm>
              <a:off x="50861" y="4855001"/>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sp>
          <p:nvSpPr>
            <p:cNvPr id="43" name="テキスト ボックス 42">
              <a:extLst>
                <a:ext uri="{FF2B5EF4-FFF2-40B4-BE49-F238E27FC236}">
                  <a16:creationId xmlns:a16="http://schemas.microsoft.com/office/drawing/2014/main" id="{521162A0-6F1C-4C04-BA67-EEA8390FA08F}"/>
                </a:ext>
              </a:extLst>
            </p:cNvPr>
            <p:cNvSpPr txBox="1"/>
            <p:nvPr/>
          </p:nvSpPr>
          <p:spPr>
            <a:xfrm>
              <a:off x="413351" y="5582968"/>
              <a:ext cx="646332" cy="369332"/>
            </a:xfrm>
            <a:prstGeom prst="rect">
              <a:avLst/>
            </a:prstGeom>
            <a:noFill/>
          </p:spPr>
          <p:txBody>
            <a:bodyPr wrap="none" rtlCol="0">
              <a:spAutoFit/>
            </a:bodyPr>
            <a:lstStyle/>
            <a:p>
              <a:pPr algn="ctr"/>
              <a:r>
                <a:rPr lang="ja-JP" altLang="en-US" b="1" dirty="0">
                  <a:solidFill>
                    <a:schemeClr val="bg1"/>
                  </a:solidFill>
                </a:rPr>
                <a:t>５</a:t>
              </a:r>
              <a:r>
                <a:rPr kumimoji="1" lang="ja-JP" altLang="en-US" b="1" dirty="0">
                  <a:solidFill>
                    <a:schemeClr val="bg1"/>
                  </a:solidFill>
                </a:rPr>
                <a:t>秒</a:t>
              </a:r>
            </a:p>
          </p:txBody>
        </p:sp>
        <p:pic>
          <p:nvPicPr>
            <p:cNvPr id="71" name="図 70">
              <a:extLst>
                <a:ext uri="{FF2B5EF4-FFF2-40B4-BE49-F238E27FC236}">
                  <a16:creationId xmlns:a16="http://schemas.microsoft.com/office/drawing/2014/main" id="{2E5243DD-069C-4764-9B80-3E3853BACFB0}"/>
                </a:ext>
              </a:extLst>
            </p:cNvPr>
            <p:cNvPicPr>
              <a:picLocks noChangeAspect="1"/>
            </p:cNvPicPr>
            <p:nvPr/>
          </p:nvPicPr>
          <p:blipFill>
            <a:blip r:embed="rId7"/>
            <a:stretch>
              <a:fillRect/>
            </a:stretch>
          </p:blipFill>
          <p:spPr>
            <a:xfrm>
              <a:off x="1309943" y="4754971"/>
              <a:ext cx="1695450" cy="1695450"/>
            </a:xfrm>
            <a:prstGeom prst="rect">
              <a:avLst/>
            </a:prstGeom>
          </p:spPr>
        </p:pic>
      </p:grpSp>
      <p:grpSp>
        <p:nvGrpSpPr>
          <p:cNvPr id="91" name="グループ化 90">
            <a:extLst>
              <a:ext uri="{FF2B5EF4-FFF2-40B4-BE49-F238E27FC236}">
                <a16:creationId xmlns:a16="http://schemas.microsoft.com/office/drawing/2014/main" id="{C99A6E50-B0D2-46EA-8086-507F3DF7B793}"/>
              </a:ext>
            </a:extLst>
          </p:cNvPr>
          <p:cNvGrpSpPr/>
          <p:nvPr/>
        </p:nvGrpSpPr>
        <p:grpSpPr>
          <a:xfrm>
            <a:off x="3456834" y="5063018"/>
            <a:ext cx="5756439" cy="1323439"/>
            <a:chOff x="3456834" y="5564711"/>
            <a:chExt cx="5756439" cy="1323439"/>
          </a:xfrm>
        </p:grpSpPr>
        <p:sp>
          <p:nvSpPr>
            <p:cNvPr id="90" name="正方形/長方形 89">
              <a:extLst>
                <a:ext uri="{FF2B5EF4-FFF2-40B4-BE49-F238E27FC236}">
                  <a16:creationId xmlns:a16="http://schemas.microsoft.com/office/drawing/2014/main" id="{4F9096C9-CDA7-4434-BCA1-502339BEFC70}"/>
                </a:ext>
              </a:extLst>
            </p:cNvPr>
            <p:cNvSpPr/>
            <p:nvPr/>
          </p:nvSpPr>
          <p:spPr>
            <a:xfrm>
              <a:off x="3456834" y="5602696"/>
              <a:ext cx="5756439" cy="1088949"/>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a:extLst>
                <a:ext uri="{FF2B5EF4-FFF2-40B4-BE49-F238E27FC236}">
                  <a16:creationId xmlns:a16="http://schemas.microsoft.com/office/drawing/2014/main" id="{4CA49FB5-972F-41D6-A461-284528810C49}"/>
                </a:ext>
              </a:extLst>
            </p:cNvPr>
            <p:cNvSpPr txBox="1"/>
            <p:nvPr/>
          </p:nvSpPr>
          <p:spPr>
            <a:xfrm>
              <a:off x="3521068" y="5767633"/>
              <a:ext cx="3262432" cy="830997"/>
            </a:xfrm>
            <a:prstGeom prst="rect">
              <a:avLst/>
            </a:prstGeom>
            <a:noFill/>
          </p:spPr>
          <p:txBody>
            <a:bodyPr wrap="none" rtlCol="0" anchor="ctr">
              <a:spAutoFit/>
            </a:bodyPr>
            <a:lstStyle/>
            <a:p>
              <a:r>
                <a:rPr kumimoji="1" lang="ja-JP" altLang="en-US" sz="4800" b="1" dirty="0">
                  <a:ln w="15875">
                    <a:noFill/>
                  </a:ln>
                  <a:solidFill>
                    <a:srgbClr val="FF0000"/>
                  </a:solidFill>
                  <a:effectLst>
                    <a:outerShdw blurRad="50800" dist="38100" dir="2700000" algn="tl" rotWithShape="0">
                      <a:srgbClr val="FFFF00">
                        <a:alpha val="40000"/>
                      </a:srgbClr>
                    </a:outerShdw>
                  </a:effectLst>
                </a:rPr>
                <a:t>リュウグウ</a:t>
              </a:r>
            </a:p>
          </p:txBody>
        </p:sp>
        <p:sp>
          <p:nvSpPr>
            <p:cNvPr id="87" name="テキスト ボックス 86">
              <a:extLst>
                <a:ext uri="{FF2B5EF4-FFF2-40B4-BE49-F238E27FC236}">
                  <a16:creationId xmlns:a16="http://schemas.microsoft.com/office/drawing/2014/main" id="{CCCCF993-9DAD-40D1-A585-8EA48A19DEE1}"/>
                </a:ext>
              </a:extLst>
            </p:cNvPr>
            <p:cNvSpPr txBox="1"/>
            <p:nvPr/>
          </p:nvSpPr>
          <p:spPr>
            <a:xfrm>
              <a:off x="6596648" y="5564711"/>
              <a:ext cx="1154970" cy="1323439"/>
            </a:xfrm>
            <a:prstGeom prst="rect">
              <a:avLst/>
            </a:prstGeom>
            <a:noFill/>
          </p:spPr>
          <p:txBody>
            <a:bodyPr wrap="square">
              <a:spAutoFit/>
            </a:bodyPr>
            <a:lstStyle/>
            <a:p>
              <a:r>
                <a:rPr kumimoji="1" lang="ja-JP" altLang="en-US" sz="8000" b="1" dirty="0">
                  <a:solidFill>
                    <a:schemeClr val="bg1"/>
                  </a:solidFill>
                </a:rPr>
                <a:t>＞</a:t>
              </a:r>
              <a:endParaRPr lang="ja-JP" altLang="en-US" sz="8000" dirty="0">
                <a:solidFill>
                  <a:schemeClr val="bg1"/>
                </a:solidFill>
              </a:endParaRPr>
            </a:p>
          </p:txBody>
        </p:sp>
        <p:sp>
          <p:nvSpPr>
            <p:cNvPr id="89" name="テキスト ボックス 88">
              <a:extLst>
                <a:ext uri="{FF2B5EF4-FFF2-40B4-BE49-F238E27FC236}">
                  <a16:creationId xmlns:a16="http://schemas.microsoft.com/office/drawing/2014/main" id="{06099308-F5E2-4BB9-9667-E05D4A01039B}"/>
                </a:ext>
              </a:extLst>
            </p:cNvPr>
            <p:cNvSpPr txBox="1"/>
            <p:nvPr/>
          </p:nvSpPr>
          <p:spPr>
            <a:xfrm>
              <a:off x="7667568" y="5767634"/>
              <a:ext cx="1415772" cy="830997"/>
            </a:xfrm>
            <a:prstGeom prst="rect">
              <a:avLst/>
            </a:prstGeom>
            <a:noFill/>
          </p:spPr>
          <p:txBody>
            <a:bodyPr wrap="none" rtlCol="0" anchor="ctr">
              <a:spAutoFit/>
            </a:bodyPr>
            <a:lstStyle/>
            <a:p>
              <a:r>
                <a:rPr kumimoji="1" lang="ja-JP" altLang="en-US" sz="4800" b="1" dirty="0">
                  <a:solidFill>
                    <a:schemeClr val="bg1"/>
                  </a:solidFill>
                </a:rPr>
                <a:t>樹脂</a:t>
              </a:r>
            </a:p>
          </p:txBody>
        </p:sp>
      </p:grpSp>
      <p:sp>
        <p:nvSpPr>
          <p:cNvPr id="102" name="正方形/長方形 101">
            <a:extLst>
              <a:ext uri="{FF2B5EF4-FFF2-40B4-BE49-F238E27FC236}">
                <a16:creationId xmlns:a16="http://schemas.microsoft.com/office/drawing/2014/main" id="{3935ECF7-9E47-46E6-AB1B-8B0E273D4BB0}"/>
              </a:ext>
            </a:extLst>
          </p:cNvPr>
          <p:cNvSpPr/>
          <p:nvPr/>
        </p:nvSpPr>
        <p:spPr>
          <a:xfrm>
            <a:off x="9774553" y="2107829"/>
            <a:ext cx="974807" cy="974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0" name="グループ化 79">
            <a:extLst>
              <a:ext uri="{FF2B5EF4-FFF2-40B4-BE49-F238E27FC236}">
                <a16:creationId xmlns:a16="http://schemas.microsoft.com/office/drawing/2014/main" id="{60097AC7-A9E0-4B44-B8A1-0DF596F2ADE0}"/>
              </a:ext>
            </a:extLst>
          </p:cNvPr>
          <p:cNvGrpSpPr/>
          <p:nvPr/>
        </p:nvGrpSpPr>
        <p:grpSpPr>
          <a:xfrm>
            <a:off x="2687498" y="963446"/>
            <a:ext cx="9019980" cy="2403963"/>
            <a:chOff x="2687498" y="963446"/>
            <a:chExt cx="9019980" cy="2403963"/>
          </a:xfrm>
        </p:grpSpPr>
        <p:cxnSp>
          <p:nvCxnSpPr>
            <p:cNvPr id="73" name="直線矢印コネクタ 72">
              <a:extLst>
                <a:ext uri="{FF2B5EF4-FFF2-40B4-BE49-F238E27FC236}">
                  <a16:creationId xmlns:a16="http://schemas.microsoft.com/office/drawing/2014/main" id="{5AAD30F9-8FE0-4950-AC12-FC611BBDE3DA}"/>
                </a:ext>
              </a:extLst>
            </p:cNvPr>
            <p:cNvCxnSpPr>
              <a:cxnSpLocks/>
            </p:cNvCxnSpPr>
            <p:nvPr/>
          </p:nvCxnSpPr>
          <p:spPr>
            <a:xfrm flipH="1">
              <a:off x="2687498" y="1140953"/>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id="{332082C5-8D25-4533-BD17-9BA764E096AE}"/>
                </a:ext>
              </a:extLst>
            </p:cNvPr>
            <p:cNvCxnSpPr>
              <a:cxnSpLocks/>
            </p:cNvCxnSpPr>
            <p:nvPr/>
          </p:nvCxnSpPr>
          <p:spPr>
            <a:xfrm flipH="1">
              <a:off x="4837603" y="3175584"/>
              <a:ext cx="533005" cy="184666"/>
            </a:xfrm>
            <a:prstGeom prst="straightConnector1">
              <a:avLst/>
            </a:prstGeom>
            <a:ln w="57150">
              <a:solidFill>
                <a:schemeClr val="bg1"/>
              </a:solidFill>
              <a:tailEnd type="triangle"/>
            </a:ln>
            <a:effectLst>
              <a:glow rad="63500">
                <a:schemeClr val="tx1">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7B1F4BE5-D52F-494A-ABC7-496A68C8E71D}"/>
                </a:ext>
              </a:extLst>
            </p:cNvPr>
            <p:cNvCxnSpPr>
              <a:cxnSpLocks/>
            </p:cNvCxnSpPr>
            <p:nvPr/>
          </p:nvCxnSpPr>
          <p:spPr>
            <a:xfrm flipH="1">
              <a:off x="10534157" y="2326671"/>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ADA42025-6CD0-4B5A-AD76-F980056EE64A}"/>
                </a:ext>
              </a:extLst>
            </p:cNvPr>
            <p:cNvSpPr txBox="1"/>
            <p:nvPr/>
          </p:nvSpPr>
          <p:spPr>
            <a:xfrm>
              <a:off x="3221415" y="963446"/>
              <a:ext cx="646331" cy="369332"/>
            </a:xfrm>
            <a:prstGeom prst="rect">
              <a:avLst/>
            </a:prstGeom>
            <a:noFill/>
          </p:spPr>
          <p:txBody>
            <a:bodyPr wrap="none" rtlCol="0">
              <a:spAutoFit/>
            </a:bodyPr>
            <a:lstStyle/>
            <a:p>
              <a:r>
                <a:rPr kumimoji="1" lang="ja-JP" altLang="en-US" b="1" dirty="0">
                  <a:solidFill>
                    <a:schemeClr val="bg1"/>
                  </a:solidFill>
                </a:rPr>
                <a:t>樹脂</a:t>
              </a:r>
            </a:p>
          </p:txBody>
        </p:sp>
        <p:sp>
          <p:nvSpPr>
            <p:cNvPr id="77" name="テキスト ボックス 76">
              <a:extLst>
                <a:ext uri="{FF2B5EF4-FFF2-40B4-BE49-F238E27FC236}">
                  <a16:creationId xmlns:a16="http://schemas.microsoft.com/office/drawing/2014/main" id="{9E27299F-7854-4724-8853-169A24E82932}"/>
                </a:ext>
              </a:extLst>
            </p:cNvPr>
            <p:cNvSpPr txBox="1"/>
            <p:nvPr/>
          </p:nvSpPr>
          <p:spPr>
            <a:xfrm>
              <a:off x="5364593" y="2998077"/>
              <a:ext cx="646331" cy="369332"/>
            </a:xfrm>
            <a:prstGeom prst="rect">
              <a:avLst/>
            </a:prstGeom>
            <a:solidFill>
              <a:schemeClr val="bg1"/>
            </a:solidFill>
          </p:spPr>
          <p:txBody>
            <a:bodyPr wrap="none" rtlCol="0">
              <a:spAutoFit/>
            </a:bodyPr>
            <a:lstStyle/>
            <a:p>
              <a:r>
                <a:rPr kumimoji="1" lang="ja-JP" altLang="en-US" b="1" dirty="0"/>
                <a:t>樹脂</a:t>
              </a:r>
            </a:p>
          </p:txBody>
        </p:sp>
        <p:sp>
          <p:nvSpPr>
            <p:cNvPr id="92" name="テキスト ボックス 91">
              <a:extLst>
                <a:ext uri="{FF2B5EF4-FFF2-40B4-BE49-F238E27FC236}">
                  <a16:creationId xmlns:a16="http://schemas.microsoft.com/office/drawing/2014/main" id="{3719AF15-D487-45DF-BD65-00E3CCE3D94C}"/>
                </a:ext>
              </a:extLst>
            </p:cNvPr>
            <p:cNvSpPr txBox="1"/>
            <p:nvPr/>
          </p:nvSpPr>
          <p:spPr>
            <a:xfrm>
              <a:off x="11061147" y="2149164"/>
              <a:ext cx="646331" cy="369332"/>
            </a:xfrm>
            <a:prstGeom prst="rect">
              <a:avLst/>
            </a:prstGeom>
            <a:solidFill>
              <a:schemeClr val="bg1"/>
            </a:solidFill>
          </p:spPr>
          <p:txBody>
            <a:bodyPr wrap="none" rtlCol="0">
              <a:spAutoFit/>
            </a:bodyPr>
            <a:lstStyle/>
            <a:p>
              <a:r>
                <a:rPr kumimoji="1" lang="ja-JP" altLang="en-US" b="1" dirty="0"/>
                <a:t>樹脂</a:t>
              </a:r>
            </a:p>
          </p:txBody>
        </p:sp>
      </p:grpSp>
      <p:grpSp>
        <p:nvGrpSpPr>
          <p:cNvPr id="41" name="グループ化 40">
            <a:extLst>
              <a:ext uri="{FF2B5EF4-FFF2-40B4-BE49-F238E27FC236}">
                <a16:creationId xmlns:a16="http://schemas.microsoft.com/office/drawing/2014/main" id="{475EF7E8-FFA3-8CE7-CD7E-30EAB0F733CD}"/>
              </a:ext>
            </a:extLst>
          </p:cNvPr>
          <p:cNvGrpSpPr/>
          <p:nvPr/>
        </p:nvGrpSpPr>
        <p:grpSpPr>
          <a:xfrm>
            <a:off x="10481892" y="6003262"/>
            <a:ext cx="1661690" cy="798778"/>
            <a:chOff x="14101044" y="4426886"/>
            <a:chExt cx="1661690" cy="798778"/>
          </a:xfrm>
        </p:grpSpPr>
        <p:sp>
          <p:nvSpPr>
            <p:cNvPr id="44" name="正方形/長方形 43">
              <a:extLst>
                <a:ext uri="{FF2B5EF4-FFF2-40B4-BE49-F238E27FC236}">
                  <a16:creationId xmlns:a16="http://schemas.microsoft.com/office/drawing/2014/main" id="{A2C76454-F79F-3911-76D1-83A3B6E826FD}"/>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テキスト ボックス 44">
              <a:extLst>
                <a:ext uri="{FF2B5EF4-FFF2-40B4-BE49-F238E27FC236}">
                  <a16:creationId xmlns:a16="http://schemas.microsoft.com/office/drawing/2014/main" id="{CE88BFEE-AA0E-5715-F86F-848DCAD099BE}"/>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46" name="直線コネクタ 45">
              <a:extLst>
                <a:ext uri="{FF2B5EF4-FFF2-40B4-BE49-F238E27FC236}">
                  <a16:creationId xmlns:a16="http://schemas.microsoft.com/office/drawing/2014/main" id="{F30836D4-DF3D-5851-9163-FAF2CFDB0F5A}"/>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771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DE8367-4848-4DE5-9074-9264628FF52B}"/>
              </a:ext>
            </a:extLst>
          </p:cNvPr>
          <p:cNvSpPr txBox="1"/>
          <p:nvPr/>
        </p:nvSpPr>
        <p:spPr>
          <a:xfrm>
            <a:off x="738835" y="1022345"/>
            <a:ext cx="10987431" cy="5693866"/>
          </a:xfrm>
          <a:prstGeom prst="rect">
            <a:avLst/>
          </a:prstGeom>
          <a:noFill/>
        </p:spPr>
        <p:txBody>
          <a:bodyPr wrap="square" rtlCol="0">
            <a:spAutoFit/>
          </a:bodyPr>
          <a:lstStyle/>
          <a:p>
            <a:r>
              <a:rPr kumimoji="1" lang="en-US" altLang="ja-JP" sz="2600" u="sng" dirty="0">
                <a:latin typeface="Times New Roman" panose="02020603050405020304" pitchFamily="18" charset="0"/>
                <a:cs typeface="Times New Roman" panose="02020603050405020304" pitchFamily="18" charset="0"/>
              </a:rPr>
              <a:t>N. Sakamoto</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Nagashima,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N. Kawasaki,</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C. Park,</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H. Yurimoto,</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T. Yokoyama,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Y. Abe,</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J. </a:t>
            </a:r>
            <a:r>
              <a:rPr kumimoji="1" lang="en-US" altLang="ja-JP" sz="2600" dirty="0" err="1">
                <a:latin typeface="Times New Roman" panose="02020603050405020304" pitchFamily="18" charset="0"/>
                <a:cs typeface="Times New Roman" panose="02020603050405020304" pitchFamily="18" charset="0"/>
              </a:rPr>
              <a:t>Aléon</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C. M. O‘D. Alexander,</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Amari,</a:t>
            </a:r>
          </a:p>
          <a:p>
            <a:r>
              <a:rPr kumimoji="1" lang="en-US" altLang="ja-JP" sz="2600" dirty="0">
                <a:latin typeface="Times New Roman" panose="02020603050405020304" pitchFamily="18" charset="0"/>
                <a:cs typeface="Times New Roman" panose="02020603050405020304" pitchFamily="18" charset="0"/>
              </a:rPr>
              <a:t>Y. </a:t>
            </a:r>
            <a:r>
              <a:rPr kumimoji="1" lang="en-US" altLang="ja-JP" sz="2600" dirty="0" err="1">
                <a:latin typeface="Times New Roman" panose="02020603050405020304" pitchFamily="18" charset="0"/>
                <a:cs typeface="Times New Roman" panose="02020603050405020304" pitchFamily="18" charset="0"/>
              </a:rPr>
              <a:t>Amelin</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Bajo,</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 Bizzarro,</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A. Bouvier,</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R. W. Carlson, </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M. </a:t>
            </a:r>
            <a:r>
              <a:rPr kumimoji="1" lang="en-US" altLang="ja-JP" sz="2600" dirty="0" err="1">
                <a:latin typeface="Times New Roman" panose="02020603050405020304" pitchFamily="18" charset="0"/>
                <a:cs typeface="Times New Roman" panose="02020603050405020304" pitchFamily="18" charset="0"/>
              </a:rPr>
              <a:t>Chaussidon</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B-G. Choi,</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N. </a:t>
            </a:r>
            <a:r>
              <a:rPr kumimoji="1" lang="en-US" altLang="ja-JP" sz="2600" dirty="0" err="1">
                <a:latin typeface="Times New Roman" panose="02020603050405020304" pitchFamily="18" charset="0"/>
                <a:cs typeface="Times New Roman" panose="02020603050405020304" pitchFamily="18" charset="0"/>
              </a:rPr>
              <a:t>Dauphas</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A. M. Davis,</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D. Rocco,</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W. Fujiya,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R. </a:t>
            </a:r>
            <a:r>
              <a:rPr kumimoji="1" lang="en-US" altLang="ja-JP" sz="2600" dirty="0" err="1">
                <a:latin typeface="Times New Roman" panose="02020603050405020304" pitchFamily="18" charset="0"/>
                <a:cs typeface="Times New Roman" panose="02020603050405020304" pitchFamily="18" charset="0"/>
              </a:rPr>
              <a:t>Fukai</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I. Gautam,</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 K. </a:t>
            </a:r>
            <a:r>
              <a:rPr kumimoji="1" lang="en-US" altLang="ja-JP" sz="2600" dirty="0" err="1">
                <a:latin typeface="Times New Roman" panose="02020603050405020304" pitchFamily="18" charset="0"/>
                <a:cs typeface="Times New Roman" panose="02020603050405020304" pitchFamily="18" charset="0"/>
              </a:rPr>
              <a:t>Haba</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Y. Hibiya,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H. Hidaka,</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H. Homma,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P. Hoppe,</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G. R. Huss,</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Ichida,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Iizuka,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R. Ireland,</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A. Ishikawa,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 Ito,</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Itoh,</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N. T. Kita,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Kitajima,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a:t>
            </a:r>
            <a:r>
              <a:rPr kumimoji="1" lang="en-US" altLang="ja-JP" sz="2600" dirty="0" err="1">
                <a:latin typeface="Times New Roman" panose="02020603050405020304" pitchFamily="18" charset="0"/>
                <a:cs typeface="Times New Roman" panose="02020603050405020304" pitchFamily="18" charset="0"/>
              </a:rPr>
              <a:t>Kleine</a:t>
            </a:r>
            <a:r>
              <a:rPr kumimoji="1" lang="en-US" altLang="ja-JP" sz="2600" dirty="0">
                <a:latin typeface="Times New Roman" panose="02020603050405020304" pitchFamily="18" charset="0"/>
                <a:cs typeface="Times New Roman" panose="02020603050405020304" pitchFamily="18" charset="0"/>
              </a:rPr>
              <a:t>,</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S. </a:t>
            </a:r>
            <a:r>
              <a:rPr kumimoji="1" lang="en-US" altLang="ja-JP" sz="2600" dirty="0" err="1">
                <a:latin typeface="Times New Roman" panose="02020603050405020304" pitchFamily="18" charset="0"/>
                <a:cs typeface="Times New Roman" panose="02020603050405020304" pitchFamily="18" charset="0"/>
              </a:rPr>
              <a:t>Komatani</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A. N. </a:t>
            </a:r>
            <a:r>
              <a:rPr kumimoji="1" lang="en-US" altLang="ja-JP" sz="2600" dirty="0" err="1">
                <a:latin typeface="Times New Roman" panose="02020603050405020304" pitchFamily="18" charset="0"/>
                <a:cs typeface="Times New Roman" panose="02020603050405020304" pitchFamily="18" charset="0"/>
              </a:rPr>
              <a:t>Krot</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M-C. Liu,</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Y. Masuda,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D. McKeegan,</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M. Morita,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a:t>
            </a:r>
            <a:r>
              <a:rPr kumimoji="1" lang="en-US" altLang="ja-JP" sz="2600" dirty="0" err="1">
                <a:latin typeface="Times New Roman" panose="02020603050405020304" pitchFamily="18" charset="0"/>
                <a:cs typeface="Times New Roman" panose="02020603050405020304" pitchFamily="18" charset="0"/>
              </a:rPr>
              <a:t>Motomura</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F. </a:t>
            </a:r>
            <a:r>
              <a:rPr kumimoji="1" lang="en-US" altLang="ja-JP" sz="2600" dirty="0" err="1">
                <a:latin typeface="Times New Roman" panose="02020603050405020304" pitchFamily="18" charset="0"/>
                <a:cs typeface="Times New Roman" panose="02020603050405020304" pitchFamily="18" charset="0"/>
              </a:rPr>
              <a:t>Moynier</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I. </a:t>
            </a:r>
            <a:r>
              <a:rPr kumimoji="1" lang="en-US" altLang="ja-JP" sz="2600" dirty="0" err="1">
                <a:latin typeface="Times New Roman" panose="02020603050405020304" pitchFamily="18" charset="0"/>
                <a:cs typeface="Times New Roman" panose="02020603050405020304" pitchFamily="18" charset="0"/>
              </a:rPr>
              <a:t>Nakai</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A. Nguyen,</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L. </a:t>
            </a:r>
            <a:r>
              <a:rPr kumimoji="1" lang="en-US" altLang="ja-JP" sz="2600" dirty="0" err="1">
                <a:latin typeface="Times New Roman" panose="02020603050405020304" pitchFamily="18" charset="0"/>
                <a:cs typeface="Times New Roman" panose="02020603050405020304" pitchFamily="18" charset="0"/>
              </a:rPr>
              <a:t>Nittler</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 </a:t>
            </a:r>
            <a:r>
              <a:rPr kumimoji="1" lang="en-US" altLang="ja-JP" sz="2600" dirty="0" err="1">
                <a:latin typeface="Times New Roman" panose="02020603050405020304" pitchFamily="18" charset="0"/>
                <a:cs typeface="Times New Roman" panose="02020603050405020304" pitchFamily="18" charset="0"/>
              </a:rPr>
              <a:t>Onose</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A. Pack,</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L. </a:t>
            </a:r>
            <a:r>
              <a:rPr kumimoji="1" lang="en-US" altLang="ja-JP" sz="2600" dirty="0" err="1">
                <a:latin typeface="Times New Roman" panose="02020603050405020304" pitchFamily="18" charset="0"/>
                <a:cs typeface="Times New Roman" panose="02020603050405020304" pitchFamily="18" charset="0"/>
              </a:rPr>
              <a:t>Piani</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L. Qin,</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a:t>
            </a:r>
            <a:r>
              <a:rPr kumimoji="1" lang="en-US" altLang="ja-JP" sz="2600" dirty="0" err="1">
                <a:latin typeface="Times New Roman" panose="02020603050405020304" pitchFamily="18" charset="0"/>
                <a:cs typeface="Times New Roman" panose="02020603050405020304" pitchFamily="18" charset="0"/>
              </a:rPr>
              <a:t>S.Russell</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 </a:t>
            </a:r>
            <a:r>
              <a:rPr kumimoji="1" lang="en-US" altLang="ja-JP" sz="2600" dirty="0" err="1">
                <a:latin typeface="Times New Roman" panose="02020603050405020304" pitchFamily="18" charset="0"/>
                <a:cs typeface="Times New Roman" panose="02020603050405020304" pitchFamily="18" charset="0"/>
              </a:rPr>
              <a:t>Schönbächler</a:t>
            </a:r>
            <a:r>
              <a:rPr kumimoji="1" lang="en-US" altLang="ja-JP" sz="2600" dirty="0">
                <a:latin typeface="Times New Roman" panose="02020603050405020304" pitchFamily="18" charset="0"/>
                <a:cs typeface="Times New Roman" panose="02020603050405020304" pitchFamily="18" charset="0"/>
              </a:rPr>
              <a:t>,</a:t>
            </a:r>
            <a:endParaRPr lang="en-US" altLang="ja-JP" sz="2600" dirty="0">
              <a:latin typeface="Times New Roman" panose="02020603050405020304" pitchFamily="18" charset="0"/>
              <a:cs typeface="Times New Roman" panose="02020603050405020304" pitchFamily="18" charset="0"/>
            </a:endParaRPr>
          </a:p>
          <a:p>
            <a:r>
              <a:rPr kumimoji="1" lang="en-US" altLang="ja-JP" sz="2600" dirty="0">
                <a:latin typeface="Times New Roman" panose="02020603050405020304" pitchFamily="18" charset="0"/>
                <a:cs typeface="Times New Roman" panose="02020603050405020304" pitchFamily="18" charset="0"/>
              </a:rPr>
              <a:t>L. </a:t>
            </a:r>
            <a:r>
              <a:rPr kumimoji="1" lang="en-US" altLang="ja-JP" sz="2600" dirty="0" err="1">
                <a:latin typeface="Times New Roman" panose="02020603050405020304" pitchFamily="18" charset="0"/>
                <a:cs typeface="Times New Roman" panose="02020603050405020304" pitchFamily="18" charset="0"/>
              </a:rPr>
              <a:t>Tafla</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H. Tang,</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Terada,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Y. Terada,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Usui,</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Wada,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M. Wadhwa,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R. J. Walker,</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Yamashita,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Q-Z. Yin,</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a:t>
            </a:r>
            <a:r>
              <a:rPr kumimoji="1" lang="en-US" altLang="ja-JP" sz="2600" dirty="0" err="1">
                <a:latin typeface="Times New Roman" panose="02020603050405020304" pitchFamily="18" charset="0"/>
                <a:cs typeface="Times New Roman" panose="02020603050405020304" pitchFamily="18" charset="0"/>
              </a:rPr>
              <a:t>Yoneda</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E. D. Young,</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H. </a:t>
            </a:r>
            <a:r>
              <a:rPr kumimoji="1" lang="en-US" altLang="ja-JP" sz="2600" dirty="0" err="1">
                <a:latin typeface="Times New Roman" panose="02020603050405020304" pitchFamily="18" charset="0"/>
                <a:cs typeface="Times New Roman" panose="02020603050405020304" pitchFamily="18" charset="0"/>
              </a:rPr>
              <a:t>Yui</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A-C. Zhang,</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Tachibana,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Nakamura,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H. </a:t>
            </a:r>
            <a:r>
              <a:rPr kumimoji="1" lang="en-US" altLang="ja-JP" sz="2600" dirty="0" err="1">
                <a:latin typeface="Times New Roman" panose="02020603050405020304" pitchFamily="18" charset="0"/>
                <a:cs typeface="Times New Roman" panose="02020603050405020304" pitchFamily="18" charset="0"/>
              </a:rPr>
              <a:t>Naraoka</a:t>
            </a:r>
            <a:r>
              <a:rPr kumimoji="1" lang="en-US" altLang="ja-JP" sz="2600" dirty="0">
                <a:latin typeface="Times New Roman" panose="02020603050405020304" pitchFamily="18" charset="0"/>
                <a:cs typeface="Times New Roman" panose="02020603050405020304" pitchFamily="18" charset="0"/>
              </a:rPr>
              <a:t>,</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T. Noguchi,</a:t>
            </a:r>
          </a:p>
          <a:p>
            <a:r>
              <a:rPr kumimoji="1" lang="en-US" altLang="ja-JP" sz="2600" dirty="0">
                <a:latin typeface="Times New Roman" panose="02020603050405020304" pitchFamily="18" charset="0"/>
                <a:cs typeface="Times New Roman" panose="02020603050405020304" pitchFamily="18" charset="0"/>
              </a:rPr>
              <a:t>R. Okazaki,</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K. Sakamoto,</a:t>
            </a:r>
            <a:r>
              <a:rPr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H. </a:t>
            </a:r>
            <a:r>
              <a:rPr kumimoji="1" lang="en-US" altLang="ja-JP" sz="2600" dirty="0" err="1">
                <a:latin typeface="Times New Roman" panose="02020603050405020304" pitchFamily="18" charset="0"/>
                <a:cs typeface="Times New Roman" panose="02020603050405020304" pitchFamily="18" charset="0"/>
              </a:rPr>
              <a:t>Yabuta</a:t>
            </a:r>
            <a:r>
              <a:rPr kumimoji="1" lang="en-US" altLang="ja-JP" sz="2600" dirty="0">
                <a:latin typeface="Times New Roman" panose="02020603050405020304" pitchFamily="18" charset="0"/>
                <a:cs typeface="Times New Roman" panose="02020603050405020304" pitchFamily="18" charset="0"/>
              </a:rPr>
              <a:t>,</a:t>
            </a:r>
            <a:r>
              <a:rPr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Y. Tsuda,</a:t>
            </a:r>
            <a:r>
              <a:rPr kumimoji="1" lang="ja-JP" altLang="en-US" sz="2600" dirty="0">
                <a:latin typeface="Times New Roman" panose="02020603050405020304" pitchFamily="18" charset="0"/>
                <a:cs typeface="Times New Roman" panose="02020603050405020304" pitchFamily="18" charset="0"/>
              </a:rPr>
              <a:t>  </a:t>
            </a:r>
            <a:r>
              <a:rPr kumimoji="1" lang="en-US" altLang="ja-JP" sz="2600" dirty="0">
                <a:latin typeface="Times New Roman" panose="02020603050405020304" pitchFamily="18" charset="0"/>
                <a:cs typeface="Times New Roman" panose="02020603050405020304" pitchFamily="18" charset="0"/>
              </a:rPr>
              <a:t>S. Watanabe.</a:t>
            </a:r>
            <a:endParaRPr kumimoji="1" lang="ja-JP" altLang="en-US" sz="2600" dirty="0">
              <a:latin typeface="Times New Roman" panose="02020603050405020304" pitchFamily="18" charset="0"/>
              <a:cs typeface="Times New Roman" panose="02020603050405020304" pitchFamily="18" charset="0"/>
            </a:endParaRPr>
          </a:p>
        </p:txBody>
      </p:sp>
      <p:sp>
        <p:nvSpPr>
          <p:cNvPr id="6" name="テキスト ボックス 5">
            <a:extLst>
              <a:ext uri="{FF2B5EF4-FFF2-40B4-BE49-F238E27FC236}">
                <a16:creationId xmlns:a16="http://schemas.microsoft.com/office/drawing/2014/main" id="{72FDBB42-D50B-4337-AE6C-D37994891D45}"/>
              </a:ext>
            </a:extLst>
          </p:cNvPr>
          <p:cNvSpPr txBox="1"/>
          <p:nvPr/>
        </p:nvSpPr>
        <p:spPr>
          <a:xfrm>
            <a:off x="4297759" y="141789"/>
            <a:ext cx="3596481" cy="769441"/>
          </a:xfrm>
          <a:prstGeom prst="rect">
            <a:avLst/>
          </a:prstGeom>
          <a:noFill/>
        </p:spPr>
        <p:txBody>
          <a:bodyPr wrap="square">
            <a:spAutoFit/>
          </a:bodyPr>
          <a:lstStyle/>
          <a:p>
            <a:pPr algn="ctr"/>
            <a:r>
              <a:rPr kumimoji="1" lang="en-US" altLang="ja-JP" sz="4400" dirty="0">
                <a:solidFill>
                  <a:srgbClr val="0000FF"/>
                </a:solidFill>
                <a:latin typeface="HGP創英角ｺﾞｼｯｸUB" panose="020B0900000000000000" pitchFamily="50" charset="-128"/>
                <a:ea typeface="HGP創英角ｺﾞｼｯｸUB" panose="020B0900000000000000" pitchFamily="50" charset="-128"/>
              </a:rPr>
              <a:t>Collaborators</a:t>
            </a:r>
            <a:endParaRPr lang="ja-JP" altLang="en-US" sz="4400" dirty="0">
              <a:solidFill>
                <a:srgbClr val="0000FF"/>
              </a:solidFill>
            </a:endParaRPr>
          </a:p>
        </p:txBody>
      </p:sp>
    </p:spTree>
    <p:extLst>
      <p:ext uri="{BB962C8B-B14F-4D97-AF65-F5344CB8AC3E}">
        <p14:creationId xmlns:p14="http://schemas.microsoft.com/office/powerpoint/2010/main" val="3072486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grpSp>
        <p:nvGrpSpPr>
          <p:cNvPr id="4" name="グループ化 3">
            <a:extLst>
              <a:ext uri="{FF2B5EF4-FFF2-40B4-BE49-F238E27FC236}">
                <a16:creationId xmlns:a16="http://schemas.microsoft.com/office/drawing/2014/main" id="{00532E36-31D8-4ECA-8D66-3AD9EFC52CAB}"/>
              </a:ext>
            </a:extLst>
          </p:cNvPr>
          <p:cNvGrpSpPr/>
          <p:nvPr/>
        </p:nvGrpSpPr>
        <p:grpSpPr>
          <a:xfrm>
            <a:off x="312862" y="726974"/>
            <a:ext cx="4571061" cy="1996935"/>
            <a:chOff x="312862" y="726974"/>
            <a:chExt cx="4571061" cy="1996935"/>
          </a:xfrm>
        </p:grpSpPr>
        <p:pic>
          <p:nvPicPr>
            <p:cNvPr id="7" name="図 6">
              <a:extLst>
                <a:ext uri="{FF2B5EF4-FFF2-40B4-BE49-F238E27FC236}">
                  <a16:creationId xmlns:a16="http://schemas.microsoft.com/office/drawing/2014/main" id="{EE8D678B-A999-4096-B3CA-5F477E31C15F}"/>
                </a:ext>
              </a:extLst>
            </p:cNvPr>
            <p:cNvPicPr>
              <a:picLocks noChangeAspect="1"/>
            </p:cNvPicPr>
            <p:nvPr/>
          </p:nvPicPr>
          <p:blipFill>
            <a:blip r:embed="rId5"/>
            <a:stretch>
              <a:fillRect/>
            </a:stretch>
          </p:blipFill>
          <p:spPr>
            <a:xfrm>
              <a:off x="312862" y="726974"/>
              <a:ext cx="2160000" cy="1973604"/>
            </a:xfrm>
            <a:prstGeom prst="rect">
              <a:avLst/>
            </a:prstGeom>
          </p:spPr>
        </p:pic>
        <p:pic>
          <p:nvPicPr>
            <p:cNvPr id="16" name="図 15">
              <a:extLst>
                <a:ext uri="{FF2B5EF4-FFF2-40B4-BE49-F238E27FC236}">
                  <a16:creationId xmlns:a16="http://schemas.microsoft.com/office/drawing/2014/main" id="{81C8AA72-A183-4DCB-8859-81650D6B46E3}"/>
                </a:ext>
              </a:extLst>
            </p:cNvPr>
            <p:cNvPicPr>
              <a:picLocks noChangeAspect="1"/>
            </p:cNvPicPr>
            <p:nvPr/>
          </p:nvPicPr>
          <p:blipFill>
            <a:blip r:embed="rId6"/>
            <a:stretch>
              <a:fillRect/>
            </a:stretch>
          </p:blipFill>
          <p:spPr>
            <a:xfrm>
              <a:off x="2723923" y="750305"/>
              <a:ext cx="2160000" cy="1973604"/>
            </a:xfrm>
            <a:prstGeom prst="rect">
              <a:avLst/>
            </a:prstGeom>
          </p:spPr>
        </p:pic>
      </p:grpSp>
      <p:sp>
        <p:nvSpPr>
          <p:cNvPr id="41" name="テキスト ボックス 40">
            <a:extLst>
              <a:ext uri="{FF2B5EF4-FFF2-40B4-BE49-F238E27FC236}">
                <a16:creationId xmlns:a16="http://schemas.microsoft.com/office/drawing/2014/main" id="{E7BA0B03-FD2A-40A6-B0CC-604A05343929}"/>
              </a:ext>
            </a:extLst>
          </p:cNvPr>
          <p:cNvSpPr txBox="1"/>
          <p:nvPr/>
        </p:nvSpPr>
        <p:spPr>
          <a:xfrm>
            <a:off x="769226" y="274543"/>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sp>
        <p:nvSpPr>
          <p:cNvPr id="44" name="テキスト ボックス 43">
            <a:extLst>
              <a:ext uri="{FF2B5EF4-FFF2-40B4-BE49-F238E27FC236}">
                <a16:creationId xmlns:a16="http://schemas.microsoft.com/office/drawing/2014/main" id="{22C2A6F0-7495-4E31-8CD6-F0C94164FBC0}"/>
              </a:ext>
            </a:extLst>
          </p:cNvPr>
          <p:cNvSpPr txBox="1"/>
          <p:nvPr/>
        </p:nvSpPr>
        <p:spPr>
          <a:xfrm>
            <a:off x="3166566" y="237840"/>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grpSp>
        <p:nvGrpSpPr>
          <p:cNvPr id="8" name="グループ化 7">
            <a:extLst>
              <a:ext uri="{FF2B5EF4-FFF2-40B4-BE49-F238E27FC236}">
                <a16:creationId xmlns:a16="http://schemas.microsoft.com/office/drawing/2014/main" id="{654B9FEF-261D-4F2B-8B2C-939509134FB6}"/>
              </a:ext>
            </a:extLst>
          </p:cNvPr>
          <p:cNvGrpSpPr/>
          <p:nvPr/>
        </p:nvGrpSpPr>
        <p:grpSpPr>
          <a:xfrm>
            <a:off x="4966865" y="0"/>
            <a:ext cx="4568332" cy="6858000"/>
            <a:chOff x="4966865" y="0"/>
            <a:chExt cx="4568332" cy="6858000"/>
          </a:xfrm>
        </p:grpSpPr>
        <p:sp>
          <p:nvSpPr>
            <p:cNvPr id="25" name="正方形/長方形 24">
              <a:extLst>
                <a:ext uri="{FF2B5EF4-FFF2-40B4-BE49-F238E27FC236}">
                  <a16:creationId xmlns:a16="http://schemas.microsoft.com/office/drawing/2014/main" id="{C7D6F7B8-566E-48A5-A1CC-F1FEFCF96BC2}"/>
                </a:ext>
              </a:extLst>
            </p:cNvPr>
            <p:cNvSpPr/>
            <p:nvPr/>
          </p:nvSpPr>
          <p:spPr>
            <a:xfrm>
              <a:off x="5080961" y="0"/>
              <a:ext cx="445423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D5A95528-46E8-432C-AB32-A3AEAD01C9E7}"/>
                </a:ext>
              </a:extLst>
            </p:cNvPr>
            <p:cNvGrpSpPr/>
            <p:nvPr/>
          </p:nvGrpSpPr>
          <p:grpSpPr>
            <a:xfrm>
              <a:off x="4966865" y="143877"/>
              <a:ext cx="3577212" cy="1973604"/>
              <a:chOff x="4966865" y="143877"/>
              <a:chExt cx="3577212" cy="1973604"/>
            </a:xfrm>
          </p:grpSpPr>
          <p:pic>
            <p:nvPicPr>
              <p:cNvPr id="24" name="図 23">
                <a:extLst>
                  <a:ext uri="{FF2B5EF4-FFF2-40B4-BE49-F238E27FC236}">
                    <a16:creationId xmlns:a16="http://schemas.microsoft.com/office/drawing/2014/main" id="{A30B2B84-110B-412D-B123-7796C2105C2C}"/>
                  </a:ext>
                </a:extLst>
              </p:cNvPr>
              <p:cNvPicPr>
                <a:picLocks noChangeAspect="1"/>
              </p:cNvPicPr>
              <p:nvPr/>
            </p:nvPicPr>
            <p:blipFill>
              <a:blip r:embed="rId7"/>
              <a:stretch>
                <a:fillRect/>
              </a:stretch>
            </p:blipFill>
            <p:spPr>
              <a:xfrm>
                <a:off x="6384077" y="143877"/>
                <a:ext cx="2160000" cy="1973604"/>
              </a:xfrm>
              <a:prstGeom prst="rect">
                <a:avLst/>
              </a:prstGeom>
            </p:spPr>
          </p:pic>
          <p:grpSp>
            <p:nvGrpSpPr>
              <p:cNvPr id="66" name="グループ化 65">
                <a:extLst>
                  <a:ext uri="{FF2B5EF4-FFF2-40B4-BE49-F238E27FC236}">
                    <a16:creationId xmlns:a16="http://schemas.microsoft.com/office/drawing/2014/main" id="{ADC5CA16-4E40-4BA7-ADB4-78CE24226225}"/>
                  </a:ext>
                </a:extLst>
              </p:cNvPr>
              <p:cNvGrpSpPr/>
              <p:nvPr/>
            </p:nvGrpSpPr>
            <p:grpSpPr>
              <a:xfrm>
                <a:off x="4966865" y="633011"/>
                <a:ext cx="1345126" cy="956834"/>
                <a:chOff x="3631879" y="1701675"/>
                <a:chExt cx="1345126" cy="956834"/>
              </a:xfrm>
            </p:grpSpPr>
            <p:sp>
              <p:nvSpPr>
                <p:cNvPr id="67" name="テキスト ボックス 66">
                  <a:extLst>
                    <a:ext uri="{FF2B5EF4-FFF2-40B4-BE49-F238E27FC236}">
                      <a16:creationId xmlns:a16="http://schemas.microsoft.com/office/drawing/2014/main" id="{5E025B57-9F5C-4F0A-976A-E0BC3BFED515}"/>
                    </a:ext>
                  </a:extLst>
                </p:cNvPr>
                <p:cNvSpPr txBox="1"/>
                <p:nvPr/>
              </p:nvSpPr>
              <p:spPr>
                <a:xfrm>
                  <a:off x="3672040" y="1701675"/>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cxnSp>
              <p:nvCxnSpPr>
                <p:cNvPr id="68" name="直線コネクタ 67">
                  <a:extLst>
                    <a:ext uri="{FF2B5EF4-FFF2-40B4-BE49-F238E27FC236}">
                      <a16:creationId xmlns:a16="http://schemas.microsoft.com/office/drawing/2014/main" id="{2681473E-C61C-4BB5-9967-E74352270951}"/>
                    </a:ext>
                  </a:extLst>
                </p:cNvPr>
                <p:cNvCxnSpPr>
                  <a:cxnSpLocks/>
                </p:cNvCxnSpPr>
                <p:nvPr/>
              </p:nvCxnSpPr>
              <p:spPr>
                <a:xfrm>
                  <a:off x="3631879" y="2134211"/>
                  <a:ext cx="13451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61D5EBD8-FCE7-4703-982B-88F1CF060339}"/>
                    </a:ext>
                  </a:extLst>
                </p:cNvPr>
                <p:cNvSpPr txBox="1"/>
                <p:nvPr/>
              </p:nvSpPr>
              <p:spPr>
                <a:xfrm>
                  <a:off x="3672040" y="2135289"/>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grpSp>
        </p:grpSp>
      </p:grpSp>
      <p:sp>
        <p:nvSpPr>
          <p:cNvPr id="101" name="正方形/長方形 100">
            <a:extLst>
              <a:ext uri="{FF2B5EF4-FFF2-40B4-BE49-F238E27FC236}">
                <a16:creationId xmlns:a16="http://schemas.microsoft.com/office/drawing/2014/main" id="{06ACA58D-D4FE-4D84-820B-FE97CF194CDE}"/>
              </a:ext>
            </a:extLst>
          </p:cNvPr>
          <p:cNvSpPr/>
          <p:nvPr/>
        </p:nvSpPr>
        <p:spPr>
          <a:xfrm>
            <a:off x="9774553" y="2107829"/>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910EAE30-320C-436F-9789-6CCDB337100F}"/>
              </a:ext>
            </a:extLst>
          </p:cNvPr>
          <p:cNvSpPr/>
          <p:nvPr/>
        </p:nvSpPr>
        <p:spPr>
          <a:xfrm>
            <a:off x="9851095" y="3278538"/>
            <a:ext cx="974807" cy="974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DF4035FE-31E0-1865-2EEB-03FED85BABFB}"/>
              </a:ext>
            </a:extLst>
          </p:cNvPr>
          <p:cNvGrpSpPr/>
          <p:nvPr/>
        </p:nvGrpSpPr>
        <p:grpSpPr>
          <a:xfrm>
            <a:off x="312862" y="4779865"/>
            <a:ext cx="4571058" cy="1995563"/>
            <a:chOff x="312862" y="4779865"/>
            <a:chExt cx="4571058" cy="1995563"/>
          </a:xfrm>
        </p:grpSpPr>
        <p:grpSp>
          <p:nvGrpSpPr>
            <p:cNvPr id="6" name="グループ化 5">
              <a:extLst>
                <a:ext uri="{FF2B5EF4-FFF2-40B4-BE49-F238E27FC236}">
                  <a16:creationId xmlns:a16="http://schemas.microsoft.com/office/drawing/2014/main" id="{CFAD7375-E2A4-4614-969D-1C4730645C18}"/>
                </a:ext>
              </a:extLst>
            </p:cNvPr>
            <p:cNvGrpSpPr/>
            <p:nvPr/>
          </p:nvGrpSpPr>
          <p:grpSpPr>
            <a:xfrm>
              <a:off x="312862" y="4779865"/>
              <a:ext cx="4571058" cy="1995563"/>
              <a:chOff x="312862" y="4779865"/>
              <a:chExt cx="4571058" cy="1995563"/>
            </a:xfrm>
          </p:grpSpPr>
          <p:pic>
            <p:nvPicPr>
              <p:cNvPr id="14" name="図 13">
                <a:extLst>
                  <a:ext uri="{FF2B5EF4-FFF2-40B4-BE49-F238E27FC236}">
                    <a16:creationId xmlns:a16="http://schemas.microsoft.com/office/drawing/2014/main" id="{101B11B2-8C27-4AAC-8F3D-6CAB6FBF45E1}"/>
                  </a:ext>
                </a:extLst>
              </p:cNvPr>
              <p:cNvPicPr>
                <a:picLocks noChangeAspect="1"/>
              </p:cNvPicPr>
              <p:nvPr/>
            </p:nvPicPr>
            <p:blipFill>
              <a:blip r:embed="rId8"/>
              <a:stretch>
                <a:fillRect/>
              </a:stretch>
            </p:blipFill>
            <p:spPr>
              <a:xfrm>
                <a:off x="312862" y="4801824"/>
                <a:ext cx="2160000" cy="1973604"/>
              </a:xfrm>
              <a:prstGeom prst="rect">
                <a:avLst/>
              </a:prstGeom>
            </p:spPr>
          </p:pic>
          <p:pic>
            <p:nvPicPr>
              <p:cNvPr id="22" name="図 21">
                <a:extLst>
                  <a:ext uri="{FF2B5EF4-FFF2-40B4-BE49-F238E27FC236}">
                    <a16:creationId xmlns:a16="http://schemas.microsoft.com/office/drawing/2014/main" id="{E7880EFF-5304-44F4-A483-326A8584310B}"/>
                  </a:ext>
                </a:extLst>
              </p:cNvPr>
              <p:cNvPicPr>
                <a:picLocks noChangeAspect="1"/>
              </p:cNvPicPr>
              <p:nvPr/>
            </p:nvPicPr>
            <p:blipFill>
              <a:blip r:embed="rId9"/>
              <a:stretch>
                <a:fillRect/>
              </a:stretch>
            </p:blipFill>
            <p:spPr>
              <a:xfrm>
                <a:off x="2723920" y="4779865"/>
                <a:ext cx="2160000" cy="1973604"/>
              </a:xfrm>
              <a:prstGeom prst="rect">
                <a:avLst/>
              </a:prstGeom>
            </p:spPr>
          </p:pic>
        </p:grpSp>
        <p:sp>
          <p:nvSpPr>
            <p:cNvPr id="30" name="正方形/長方形 29">
              <a:extLst>
                <a:ext uri="{FF2B5EF4-FFF2-40B4-BE49-F238E27FC236}">
                  <a16:creationId xmlns:a16="http://schemas.microsoft.com/office/drawing/2014/main" id="{761EAECD-2DFF-4CF5-94DF-6335AC0000BF}"/>
                </a:ext>
              </a:extLst>
            </p:cNvPr>
            <p:cNvSpPr/>
            <p:nvPr/>
          </p:nvSpPr>
          <p:spPr>
            <a:xfrm>
              <a:off x="928255" y="5638800"/>
              <a:ext cx="277091" cy="429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正方形/長方形 95">
              <a:extLst>
                <a:ext uri="{FF2B5EF4-FFF2-40B4-BE49-F238E27FC236}">
                  <a16:creationId xmlns:a16="http://schemas.microsoft.com/office/drawing/2014/main" id="{D49F8726-60F6-483A-A184-D4BCC6489DB8}"/>
                </a:ext>
              </a:extLst>
            </p:cNvPr>
            <p:cNvSpPr/>
            <p:nvPr/>
          </p:nvSpPr>
          <p:spPr>
            <a:xfrm>
              <a:off x="3354348" y="5638800"/>
              <a:ext cx="277091" cy="429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C2FD73A-C857-6A68-0929-1ABA93A98D66}"/>
              </a:ext>
            </a:extLst>
          </p:cNvPr>
          <p:cNvGrpSpPr/>
          <p:nvPr/>
        </p:nvGrpSpPr>
        <p:grpSpPr>
          <a:xfrm>
            <a:off x="312861" y="2739482"/>
            <a:ext cx="4571061" cy="2014507"/>
            <a:chOff x="312861" y="2739482"/>
            <a:chExt cx="4571061" cy="2014507"/>
          </a:xfrm>
        </p:grpSpPr>
        <p:grpSp>
          <p:nvGrpSpPr>
            <p:cNvPr id="5" name="グループ化 4">
              <a:extLst>
                <a:ext uri="{FF2B5EF4-FFF2-40B4-BE49-F238E27FC236}">
                  <a16:creationId xmlns:a16="http://schemas.microsoft.com/office/drawing/2014/main" id="{72235E4E-F054-4CCA-8118-FA0B5A31A6B6}"/>
                </a:ext>
              </a:extLst>
            </p:cNvPr>
            <p:cNvGrpSpPr/>
            <p:nvPr/>
          </p:nvGrpSpPr>
          <p:grpSpPr>
            <a:xfrm>
              <a:off x="312861" y="2739482"/>
              <a:ext cx="4571061" cy="2014507"/>
              <a:chOff x="312861" y="2739482"/>
              <a:chExt cx="4571061" cy="2014507"/>
            </a:xfrm>
          </p:grpSpPr>
          <p:pic>
            <p:nvPicPr>
              <p:cNvPr id="11" name="図 10">
                <a:extLst>
                  <a:ext uri="{FF2B5EF4-FFF2-40B4-BE49-F238E27FC236}">
                    <a16:creationId xmlns:a16="http://schemas.microsoft.com/office/drawing/2014/main" id="{B19F08B1-84F4-4DFE-A985-DB2C1D84D929}"/>
                  </a:ext>
                </a:extLst>
              </p:cNvPr>
              <p:cNvPicPr>
                <a:picLocks noChangeAspect="1"/>
              </p:cNvPicPr>
              <p:nvPr/>
            </p:nvPicPr>
            <p:blipFill>
              <a:blip r:embed="rId10"/>
              <a:stretch>
                <a:fillRect/>
              </a:stretch>
            </p:blipFill>
            <p:spPr>
              <a:xfrm>
                <a:off x="312861" y="2739482"/>
                <a:ext cx="2160000" cy="2014507"/>
              </a:xfrm>
              <a:prstGeom prst="rect">
                <a:avLst/>
              </a:prstGeom>
            </p:spPr>
          </p:pic>
          <p:pic>
            <p:nvPicPr>
              <p:cNvPr id="18" name="図 17">
                <a:extLst>
                  <a:ext uri="{FF2B5EF4-FFF2-40B4-BE49-F238E27FC236}">
                    <a16:creationId xmlns:a16="http://schemas.microsoft.com/office/drawing/2014/main" id="{698424AB-A0D0-4EBF-9764-E4B09AC0A716}"/>
                  </a:ext>
                </a:extLst>
              </p:cNvPr>
              <p:cNvPicPr>
                <a:picLocks noChangeAspect="1"/>
              </p:cNvPicPr>
              <p:nvPr/>
            </p:nvPicPr>
            <p:blipFill>
              <a:blip r:embed="rId11"/>
              <a:stretch>
                <a:fillRect/>
              </a:stretch>
            </p:blipFill>
            <p:spPr>
              <a:xfrm>
                <a:off x="2723922" y="2773568"/>
                <a:ext cx="2160000" cy="1973604"/>
              </a:xfrm>
              <a:prstGeom prst="rect">
                <a:avLst/>
              </a:prstGeom>
            </p:spPr>
          </p:pic>
        </p:grpSp>
        <p:sp>
          <p:nvSpPr>
            <p:cNvPr id="97" name="正方形/長方形 96">
              <a:extLst>
                <a:ext uri="{FF2B5EF4-FFF2-40B4-BE49-F238E27FC236}">
                  <a16:creationId xmlns:a16="http://schemas.microsoft.com/office/drawing/2014/main" id="{F5FABAB0-64AB-49D2-91EF-00928A4EF2DF}"/>
                </a:ext>
              </a:extLst>
            </p:cNvPr>
            <p:cNvSpPr/>
            <p:nvPr/>
          </p:nvSpPr>
          <p:spPr>
            <a:xfrm>
              <a:off x="928255" y="3592113"/>
              <a:ext cx="277091" cy="429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5B2ECA0B-D85C-4F11-8724-0B8CBD19C454}"/>
                </a:ext>
              </a:extLst>
            </p:cNvPr>
            <p:cNvSpPr/>
            <p:nvPr/>
          </p:nvSpPr>
          <p:spPr>
            <a:xfrm>
              <a:off x="3354348" y="3592113"/>
              <a:ext cx="277091" cy="4294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66D11FA9-AD98-623B-5A85-14A74EED2EB0}"/>
              </a:ext>
            </a:extLst>
          </p:cNvPr>
          <p:cNvGrpSpPr/>
          <p:nvPr/>
        </p:nvGrpSpPr>
        <p:grpSpPr>
          <a:xfrm>
            <a:off x="928255" y="1564223"/>
            <a:ext cx="2703184" cy="429491"/>
            <a:chOff x="928255" y="1564223"/>
            <a:chExt cx="2703184" cy="429491"/>
          </a:xfrm>
        </p:grpSpPr>
        <p:sp>
          <p:nvSpPr>
            <p:cNvPr id="99" name="正方形/長方形 98">
              <a:extLst>
                <a:ext uri="{FF2B5EF4-FFF2-40B4-BE49-F238E27FC236}">
                  <a16:creationId xmlns:a16="http://schemas.microsoft.com/office/drawing/2014/main" id="{47E6323B-F7E0-4820-9847-4E6768CAE7E4}"/>
                </a:ext>
              </a:extLst>
            </p:cNvPr>
            <p:cNvSpPr/>
            <p:nvPr/>
          </p:nvSpPr>
          <p:spPr>
            <a:xfrm>
              <a:off x="928255" y="1564223"/>
              <a:ext cx="277091" cy="4294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41D04355-77D0-4EA4-8B51-2471366FCB07}"/>
                </a:ext>
              </a:extLst>
            </p:cNvPr>
            <p:cNvSpPr/>
            <p:nvPr/>
          </p:nvSpPr>
          <p:spPr>
            <a:xfrm>
              <a:off x="3354348" y="1564223"/>
              <a:ext cx="277091" cy="4294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9" name="グループ化 18">
            <a:extLst>
              <a:ext uri="{FF2B5EF4-FFF2-40B4-BE49-F238E27FC236}">
                <a16:creationId xmlns:a16="http://schemas.microsoft.com/office/drawing/2014/main" id="{5A949860-318A-4478-BDFC-5DE7BD8F9A7C}"/>
              </a:ext>
            </a:extLst>
          </p:cNvPr>
          <p:cNvGrpSpPr/>
          <p:nvPr/>
        </p:nvGrpSpPr>
        <p:grpSpPr>
          <a:xfrm>
            <a:off x="5759684" y="2202897"/>
            <a:ext cx="3378232" cy="4664775"/>
            <a:chOff x="5759684" y="2202897"/>
            <a:chExt cx="3378232" cy="4664775"/>
          </a:xfrm>
        </p:grpSpPr>
        <p:graphicFrame>
          <p:nvGraphicFramePr>
            <p:cNvPr id="29" name="オブジェクト 28">
              <a:extLst>
                <a:ext uri="{FF2B5EF4-FFF2-40B4-BE49-F238E27FC236}">
                  <a16:creationId xmlns:a16="http://schemas.microsoft.com/office/drawing/2014/main" id="{324C946A-D5E7-4E3D-9E15-B0547C748BE0}"/>
                </a:ext>
              </a:extLst>
            </p:cNvPr>
            <p:cNvGraphicFramePr>
              <a:graphicFrameLocks noChangeAspect="1"/>
            </p:cNvGraphicFramePr>
            <p:nvPr>
              <p:extLst>
                <p:ext uri="{D42A27DB-BD31-4B8C-83A1-F6EECF244321}">
                  <p14:modId xmlns:p14="http://schemas.microsoft.com/office/powerpoint/2010/main" val="442602413"/>
                </p:ext>
              </p:extLst>
            </p:nvPr>
          </p:nvGraphicFramePr>
          <p:xfrm>
            <a:off x="5759684" y="2202897"/>
            <a:ext cx="3377780" cy="4663576"/>
          </p:xfrm>
          <a:graphic>
            <a:graphicData uri="http://schemas.openxmlformats.org/presentationml/2006/ole">
              <mc:AlternateContent xmlns:mc="http://schemas.openxmlformats.org/markup-compatibility/2006">
                <mc:Choice xmlns:v="urn:schemas-microsoft-com:vml" Requires="v">
                  <p:oleObj spid="_x0000_s3698" r:id="rId12" imgW="10266480" imgH="14171400" progId="">
                    <p:embed/>
                  </p:oleObj>
                </mc:Choice>
                <mc:Fallback>
                  <p:oleObj r:id="rId12" imgW="10266480" imgH="14171400" progId="">
                    <p:embed/>
                    <p:pic>
                      <p:nvPicPr>
                        <p:cNvPr id="0" name=""/>
                        <p:cNvPicPr/>
                        <p:nvPr/>
                      </p:nvPicPr>
                      <p:blipFill>
                        <a:blip r:embed="rId13"/>
                        <a:stretch>
                          <a:fillRect/>
                        </a:stretch>
                      </p:blipFill>
                      <p:spPr>
                        <a:xfrm>
                          <a:off x="5759684" y="2202897"/>
                          <a:ext cx="3377780" cy="4663576"/>
                        </a:xfrm>
                        <a:prstGeom prst="rect">
                          <a:avLst/>
                        </a:prstGeom>
                      </p:spPr>
                    </p:pic>
                  </p:oleObj>
                </mc:Fallback>
              </mc:AlternateContent>
            </a:graphicData>
          </a:graphic>
        </p:graphicFrame>
        <p:sp>
          <p:nvSpPr>
            <p:cNvPr id="43" name="正方形/長方形 42">
              <a:extLst>
                <a:ext uri="{FF2B5EF4-FFF2-40B4-BE49-F238E27FC236}">
                  <a16:creationId xmlns:a16="http://schemas.microsoft.com/office/drawing/2014/main" id="{35A9A565-E72B-4FC9-996B-FE20EB65DAB4}"/>
                </a:ext>
              </a:extLst>
            </p:cNvPr>
            <p:cNvSpPr/>
            <p:nvPr/>
          </p:nvSpPr>
          <p:spPr>
            <a:xfrm>
              <a:off x="7782838" y="6360211"/>
              <a:ext cx="1355078" cy="50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25">
              <a:extLst>
                <a:ext uri="{FF2B5EF4-FFF2-40B4-BE49-F238E27FC236}">
                  <a16:creationId xmlns:a16="http://schemas.microsoft.com/office/drawing/2014/main" id="{2EC46146-3AAD-4862-BB8F-CB3DE81F82A5}"/>
                </a:ext>
              </a:extLst>
            </p:cNvPr>
            <p:cNvSpPr txBox="1"/>
            <p:nvPr/>
          </p:nvSpPr>
          <p:spPr>
            <a:xfrm>
              <a:off x="8241004" y="6501910"/>
              <a:ext cx="606145" cy="276999"/>
            </a:xfrm>
            <a:prstGeom prst="rect">
              <a:avLst/>
            </a:prstGeom>
            <a:noFill/>
          </p:spPr>
          <p:txBody>
            <a:bodyPr wrap="square" lIns="0" tIns="0" rIns="0" bIns="0" rtlCol="0">
              <a:spAutoFit/>
            </a:bodyPr>
            <a:lstStyle/>
            <a:p>
              <a:r>
                <a:rPr lang="en-US" altLang="ja-JP" b="1" dirty="0">
                  <a:latin typeface="Arial" panose="020B0604020202020204" pitchFamily="34" charset="0"/>
                  <a:cs typeface="Arial" panose="020B0604020202020204" pitchFamily="34" charset="0"/>
                </a:rPr>
                <a:t>5 µm</a:t>
              </a:r>
              <a:endParaRPr lang="ja-JP" altLang="en-US" b="1" dirty="0">
                <a:latin typeface="Arial" panose="020B0604020202020204" pitchFamily="34" charset="0"/>
                <a:cs typeface="Arial" panose="020B0604020202020204" pitchFamily="34" charset="0"/>
              </a:endParaRPr>
            </a:p>
          </p:txBody>
        </p:sp>
        <p:cxnSp>
          <p:nvCxnSpPr>
            <p:cNvPr id="46" name="AutoShape 16">
              <a:extLst>
                <a:ext uri="{FF2B5EF4-FFF2-40B4-BE49-F238E27FC236}">
                  <a16:creationId xmlns:a16="http://schemas.microsoft.com/office/drawing/2014/main" id="{F2480710-0E2F-40B7-9B17-5807D37FE96E}"/>
                </a:ext>
              </a:extLst>
            </p:cNvPr>
            <p:cNvCxnSpPr>
              <a:cxnSpLocks noChangeShapeType="1"/>
            </p:cNvCxnSpPr>
            <p:nvPr/>
          </p:nvCxnSpPr>
          <p:spPr bwMode="auto">
            <a:xfrm>
              <a:off x="7899875" y="6467620"/>
              <a:ext cx="1170000" cy="1"/>
            </a:xfrm>
            <a:prstGeom prst="straightConnector1">
              <a:avLst/>
            </a:prstGeom>
            <a:noFill/>
            <a:ln w="50800">
              <a:solidFill>
                <a:schemeClr val="tx1"/>
              </a:solidFill>
              <a:round/>
              <a:headEnd/>
              <a:tailEnd/>
            </a:ln>
            <a:extLst>
              <a:ext uri="{909E8E84-426E-40DD-AFC4-6F175D3DCCD1}">
                <a14:hiddenFill xmlns:a14="http://schemas.microsoft.com/office/drawing/2010/main">
                  <a:noFill/>
                </a14:hiddenFill>
              </a:ext>
            </a:extLst>
          </p:spPr>
        </p:cxnSp>
      </p:grpSp>
      <p:sp>
        <p:nvSpPr>
          <p:cNvPr id="9" name="テキスト ボックス 8">
            <a:extLst>
              <a:ext uri="{FF2B5EF4-FFF2-40B4-BE49-F238E27FC236}">
                <a16:creationId xmlns:a16="http://schemas.microsoft.com/office/drawing/2014/main" id="{59BC9695-32A0-42C3-8124-1B802D93A608}"/>
              </a:ext>
            </a:extLst>
          </p:cNvPr>
          <p:cNvSpPr txBox="1"/>
          <p:nvPr/>
        </p:nvSpPr>
        <p:spPr>
          <a:xfrm>
            <a:off x="6193514" y="1439660"/>
            <a:ext cx="2720617" cy="830997"/>
          </a:xfrm>
          <a:prstGeom prst="rect">
            <a:avLst/>
          </a:prstGeom>
          <a:solidFill>
            <a:schemeClr val="bg1"/>
          </a:solidFill>
        </p:spPr>
        <p:txBody>
          <a:bodyPr wrap="none" rtlCol="0">
            <a:spAutoFit/>
          </a:bodyPr>
          <a:lstStyle/>
          <a:p>
            <a:pPr algn="ctr"/>
            <a:r>
              <a:rPr kumimoji="1" lang="en-US" altLang="ja-JP" sz="2800" b="1" dirty="0">
                <a:solidFill>
                  <a:srgbClr val="FF0000"/>
                </a:solidFill>
              </a:rPr>
              <a:t>C, N</a:t>
            </a:r>
            <a:r>
              <a:rPr kumimoji="1" lang="ja-JP" altLang="en-US" sz="2800" b="1" dirty="0">
                <a:solidFill>
                  <a:srgbClr val="FF0000"/>
                </a:solidFill>
              </a:rPr>
              <a:t>に富む物質</a:t>
            </a:r>
            <a:endParaRPr lang="en-US" altLang="ja-JP" sz="2800" b="1" dirty="0">
              <a:solidFill>
                <a:srgbClr val="FF0000"/>
              </a:solidFill>
            </a:endParaRPr>
          </a:p>
          <a:p>
            <a:pPr algn="ctr"/>
            <a:r>
              <a:rPr kumimoji="1" lang="en-US" altLang="ja-JP" sz="2000" b="1" dirty="0">
                <a:solidFill>
                  <a:srgbClr val="FF0000"/>
                </a:solidFill>
              </a:rPr>
              <a:t>(</a:t>
            </a:r>
            <a:r>
              <a:rPr kumimoji="1" lang="en-US" altLang="ja-JP" sz="2000" b="1" dirty="0">
                <a:solidFill>
                  <a:srgbClr val="FF0000"/>
                </a:solidFill>
                <a:latin typeface="Symbol" panose="05050102010706020507" pitchFamily="18" charset="2"/>
              </a:rPr>
              <a:t>d</a:t>
            </a:r>
            <a:r>
              <a:rPr kumimoji="1" lang="en-US" altLang="ja-JP" sz="2000" b="1" baseline="30000" dirty="0">
                <a:solidFill>
                  <a:srgbClr val="FF0000"/>
                </a:solidFill>
              </a:rPr>
              <a:t>15</a:t>
            </a:r>
            <a:r>
              <a:rPr kumimoji="1" lang="en-US" altLang="ja-JP" sz="2000" b="1" dirty="0">
                <a:solidFill>
                  <a:srgbClr val="FF0000"/>
                </a:solidFill>
              </a:rPr>
              <a:t>N ~ +700‰)</a:t>
            </a:r>
            <a:endParaRPr kumimoji="1" lang="ja-JP" altLang="en-US" sz="2000" b="1" dirty="0">
              <a:solidFill>
                <a:srgbClr val="FF0000"/>
              </a:solidFill>
            </a:endParaRPr>
          </a:p>
        </p:txBody>
      </p:sp>
      <p:grpSp>
        <p:nvGrpSpPr>
          <p:cNvPr id="42" name="グループ化 41">
            <a:extLst>
              <a:ext uri="{FF2B5EF4-FFF2-40B4-BE49-F238E27FC236}">
                <a16:creationId xmlns:a16="http://schemas.microsoft.com/office/drawing/2014/main" id="{5D43928A-F43F-1A17-610B-B4724CBABA2D}"/>
              </a:ext>
            </a:extLst>
          </p:cNvPr>
          <p:cNvGrpSpPr/>
          <p:nvPr/>
        </p:nvGrpSpPr>
        <p:grpSpPr>
          <a:xfrm>
            <a:off x="10481892" y="6003262"/>
            <a:ext cx="1661690" cy="798778"/>
            <a:chOff x="14101044" y="4426886"/>
            <a:chExt cx="1661690" cy="798778"/>
          </a:xfrm>
        </p:grpSpPr>
        <p:sp>
          <p:nvSpPr>
            <p:cNvPr id="47" name="正方形/長方形 46">
              <a:extLst>
                <a:ext uri="{FF2B5EF4-FFF2-40B4-BE49-F238E27FC236}">
                  <a16:creationId xmlns:a16="http://schemas.microsoft.com/office/drawing/2014/main" id="{122075B5-1054-B353-5D5C-B72B989E2D2C}"/>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8" name="テキスト ボックス 47">
              <a:extLst>
                <a:ext uri="{FF2B5EF4-FFF2-40B4-BE49-F238E27FC236}">
                  <a16:creationId xmlns:a16="http://schemas.microsoft.com/office/drawing/2014/main" id="{7A036688-D982-0E94-0F3E-F0BA13A411D8}"/>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49" name="直線コネクタ 48">
              <a:extLst>
                <a:ext uri="{FF2B5EF4-FFF2-40B4-BE49-F238E27FC236}">
                  <a16:creationId xmlns:a16="http://schemas.microsoft.com/office/drawing/2014/main" id="{8A047776-847C-2B5F-EE88-04D28B2C6E8B}"/>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12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sp>
        <p:nvSpPr>
          <p:cNvPr id="38" name="テキスト ボックス 37">
            <a:extLst>
              <a:ext uri="{FF2B5EF4-FFF2-40B4-BE49-F238E27FC236}">
                <a16:creationId xmlns:a16="http://schemas.microsoft.com/office/drawing/2014/main" id="{0E6FEB68-0C30-44AD-8818-1E88CD7482C9}"/>
              </a:ext>
            </a:extLst>
          </p:cNvPr>
          <p:cNvSpPr txBox="1"/>
          <p:nvPr/>
        </p:nvSpPr>
        <p:spPr>
          <a:xfrm>
            <a:off x="769226" y="256191"/>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sp>
        <p:nvSpPr>
          <p:cNvPr id="39" name="テキスト ボックス 38">
            <a:extLst>
              <a:ext uri="{FF2B5EF4-FFF2-40B4-BE49-F238E27FC236}">
                <a16:creationId xmlns:a16="http://schemas.microsoft.com/office/drawing/2014/main" id="{276C8B55-B934-4A00-9435-7E9668042470}"/>
              </a:ext>
            </a:extLst>
          </p:cNvPr>
          <p:cNvSpPr txBox="1"/>
          <p:nvPr/>
        </p:nvSpPr>
        <p:spPr>
          <a:xfrm>
            <a:off x="3166566" y="256191"/>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sp>
        <p:nvSpPr>
          <p:cNvPr id="43" name="正方形/長方形 42">
            <a:extLst>
              <a:ext uri="{FF2B5EF4-FFF2-40B4-BE49-F238E27FC236}">
                <a16:creationId xmlns:a16="http://schemas.microsoft.com/office/drawing/2014/main" id="{6E06C99E-1475-403C-876E-82B4FA6AC462}"/>
              </a:ext>
            </a:extLst>
          </p:cNvPr>
          <p:cNvSpPr/>
          <p:nvPr/>
        </p:nvSpPr>
        <p:spPr>
          <a:xfrm>
            <a:off x="9774553" y="2107829"/>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31E8864F-0782-4D1C-B878-1C68FCA2A5B7}"/>
              </a:ext>
            </a:extLst>
          </p:cNvPr>
          <p:cNvSpPr/>
          <p:nvPr/>
        </p:nvSpPr>
        <p:spPr>
          <a:xfrm>
            <a:off x="9851095" y="3278538"/>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6A1EDFB-B207-42B9-B275-6B88AA404FD7}"/>
              </a:ext>
            </a:extLst>
          </p:cNvPr>
          <p:cNvSpPr/>
          <p:nvPr/>
        </p:nvSpPr>
        <p:spPr>
          <a:xfrm>
            <a:off x="8513789" y="3327027"/>
            <a:ext cx="974807" cy="974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950A2FA-8412-4589-B1B8-40E89CD75C1B}"/>
              </a:ext>
            </a:extLst>
          </p:cNvPr>
          <p:cNvSpPr/>
          <p:nvPr/>
        </p:nvSpPr>
        <p:spPr>
          <a:xfrm>
            <a:off x="5080961" y="0"/>
            <a:ext cx="296046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ABAF1066-CDC4-43CC-9433-D7D0F4EDD07D}"/>
              </a:ext>
            </a:extLst>
          </p:cNvPr>
          <p:cNvGrpSpPr/>
          <p:nvPr/>
        </p:nvGrpSpPr>
        <p:grpSpPr>
          <a:xfrm>
            <a:off x="5566431" y="38471"/>
            <a:ext cx="1345126" cy="956834"/>
            <a:chOff x="3631879" y="1701675"/>
            <a:chExt cx="1345126" cy="956834"/>
          </a:xfrm>
        </p:grpSpPr>
        <p:sp>
          <p:nvSpPr>
            <p:cNvPr id="54" name="テキスト ボックス 53">
              <a:extLst>
                <a:ext uri="{FF2B5EF4-FFF2-40B4-BE49-F238E27FC236}">
                  <a16:creationId xmlns:a16="http://schemas.microsoft.com/office/drawing/2014/main" id="{A13E452E-8780-48B0-A2B6-2F4F28FBD8FF}"/>
                </a:ext>
              </a:extLst>
            </p:cNvPr>
            <p:cNvSpPr txBox="1"/>
            <p:nvPr/>
          </p:nvSpPr>
          <p:spPr>
            <a:xfrm>
              <a:off x="3672040" y="1701675"/>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cxnSp>
          <p:nvCxnSpPr>
            <p:cNvPr id="55" name="直線コネクタ 54">
              <a:extLst>
                <a:ext uri="{FF2B5EF4-FFF2-40B4-BE49-F238E27FC236}">
                  <a16:creationId xmlns:a16="http://schemas.microsoft.com/office/drawing/2014/main" id="{256A58BB-5193-437B-839F-A8831E2BB7E4}"/>
                </a:ext>
              </a:extLst>
            </p:cNvPr>
            <p:cNvCxnSpPr>
              <a:cxnSpLocks/>
            </p:cNvCxnSpPr>
            <p:nvPr/>
          </p:nvCxnSpPr>
          <p:spPr>
            <a:xfrm>
              <a:off x="3631879" y="2134211"/>
              <a:ext cx="13451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4CEFFF51-DC98-493F-ABF2-5D489DCA86EF}"/>
                </a:ext>
              </a:extLst>
            </p:cNvPr>
            <p:cNvSpPr txBox="1"/>
            <p:nvPr/>
          </p:nvSpPr>
          <p:spPr>
            <a:xfrm>
              <a:off x="3672040" y="2135289"/>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grpSp>
      <p:grpSp>
        <p:nvGrpSpPr>
          <p:cNvPr id="12" name="グループ化 11">
            <a:extLst>
              <a:ext uri="{FF2B5EF4-FFF2-40B4-BE49-F238E27FC236}">
                <a16:creationId xmlns:a16="http://schemas.microsoft.com/office/drawing/2014/main" id="{71D5B5B6-49D6-C8AD-9C68-A8BC7F31ABCE}"/>
              </a:ext>
            </a:extLst>
          </p:cNvPr>
          <p:cNvGrpSpPr/>
          <p:nvPr/>
        </p:nvGrpSpPr>
        <p:grpSpPr>
          <a:xfrm>
            <a:off x="312862" y="971974"/>
            <a:ext cx="6977040" cy="2014508"/>
            <a:chOff x="312862" y="971974"/>
            <a:chExt cx="6977040" cy="2014508"/>
          </a:xfrm>
        </p:grpSpPr>
        <p:pic>
          <p:nvPicPr>
            <p:cNvPr id="5" name="図 4">
              <a:extLst>
                <a:ext uri="{FF2B5EF4-FFF2-40B4-BE49-F238E27FC236}">
                  <a16:creationId xmlns:a16="http://schemas.microsoft.com/office/drawing/2014/main" id="{88733271-99B5-459C-BDFD-DF7D99149E35}"/>
                </a:ext>
              </a:extLst>
            </p:cNvPr>
            <p:cNvPicPr>
              <a:picLocks noChangeAspect="1"/>
            </p:cNvPicPr>
            <p:nvPr/>
          </p:nvPicPr>
          <p:blipFill>
            <a:blip r:embed="rId4"/>
            <a:stretch>
              <a:fillRect/>
            </a:stretch>
          </p:blipFill>
          <p:spPr>
            <a:xfrm>
              <a:off x="312862" y="971974"/>
              <a:ext cx="2160000" cy="2014508"/>
            </a:xfrm>
            <a:prstGeom prst="rect">
              <a:avLst/>
            </a:prstGeom>
          </p:spPr>
        </p:pic>
        <p:pic>
          <p:nvPicPr>
            <p:cNvPr id="10" name="図 9">
              <a:extLst>
                <a:ext uri="{FF2B5EF4-FFF2-40B4-BE49-F238E27FC236}">
                  <a16:creationId xmlns:a16="http://schemas.microsoft.com/office/drawing/2014/main" id="{A215CD02-1259-4EF5-ADFF-A3977F8ADD41}"/>
                </a:ext>
              </a:extLst>
            </p:cNvPr>
            <p:cNvPicPr>
              <a:picLocks noChangeAspect="1"/>
            </p:cNvPicPr>
            <p:nvPr/>
          </p:nvPicPr>
          <p:blipFill>
            <a:blip r:embed="rId5"/>
            <a:stretch>
              <a:fillRect/>
            </a:stretch>
          </p:blipFill>
          <p:spPr>
            <a:xfrm>
              <a:off x="2723923" y="971974"/>
              <a:ext cx="2160000" cy="2014508"/>
            </a:xfrm>
            <a:prstGeom prst="rect">
              <a:avLst/>
            </a:prstGeom>
          </p:spPr>
        </p:pic>
        <p:pic>
          <p:nvPicPr>
            <p:cNvPr id="19" name="図 18">
              <a:extLst>
                <a:ext uri="{FF2B5EF4-FFF2-40B4-BE49-F238E27FC236}">
                  <a16:creationId xmlns:a16="http://schemas.microsoft.com/office/drawing/2014/main" id="{A1949C1E-A58D-4AF3-873E-B80E53A3717C}"/>
                </a:ext>
              </a:extLst>
            </p:cNvPr>
            <p:cNvPicPr>
              <a:picLocks noChangeAspect="1"/>
            </p:cNvPicPr>
            <p:nvPr/>
          </p:nvPicPr>
          <p:blipFill>
            <a:blip r:embed="rId6"/>
            <a:stretch>
              <a:fillRect/>
            </a:stretch>
          </p:blipFill>
          <p:spPr>
            <a:xfrm>
              <a:off x="5129902" y="971974"/>
              <a:ext cx="2160000" cy="2014508"/>
            </a:xfrm>
            <a:prstGeom prst="rect">
              <a:avLst/>
            </a:prstGeom>
          </p:spPr>
        </p:pic>
      </p:grpSp>
      <p:grpSp>
        <p:nvGrpSpPr>
          <p:cNvPr id="35" name="グループ化 34">
            <a:extLst>
              <a:ext uri="{FF2B5EF4-FFF2-40B4-BE49-F238E27FC236}">
                <a16:creationId xmlns:a16="http://schemas.microsoft.com/office/drawing/2014/main" id="{36C98FC1-CECA-4E2B-BAAB-91DA0CC6C5F0}"/>
              </a:ext>
            </a:extLst>
          </p:cNvPr>
          <p:cNvGrpSpPr/>
          <p:nvPr/>
        </p:nvGrpSpPr>
        <p:grpSpPr>
          <a:xfrm>
            <a:off x="914255" y="972394"/>
            <a:ext cx="5488845" cy="658091"/>
            <a:chOff x="914255" y="972394"/>
            <a:chExt cx="5488845" cy="658091"/>
          </a:xfrm>
        </p:grpSpPr>
        <p:sp>
          <p:nvSpPr>
            <p:cNvPr id="28" name="楕円 27">
              <a:extLst>
                <a:ext uri="{FF2B5EF4-FFF2-40B4-BE49-F238E27FC236}">
                  <a16:creationId xmlns:a16="http://schemas.microsoft.com/office/drawing/2014/main" id="{FADC3E67-2FC5-4E2D-817B-C80E16F569A0}"/>
                </a:ext>
              </a:extLst>
            </p:cNvPr>
            <p:cNvSpPr/>
            <p:nvPr/>
          </p:nvSpPr>
          <p:spPr>
            <a:xfrm>
              <a:off x="914255" y="972394"/>
              <a:ext cx="658091" cy="6580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657BD370-9D3F-4C23-A79D-9D77DBEDE0D2}"/>
                </a:ext>
              </a:extLst>
            </p:cNvPr>
            <p:cNvSpPr/>
            <p:nvPr/>
          </p:nvSpPr>
          <p:spPr>
            <a:xfrm>
              <a:off x="3318587" y="972394"/>
              <a:ext cx="658091" cy="6580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ECDE7F45-7011-4783-A1FC-A56ABB2AF277}"/>
                </a:ext>
              </a:extLst>
            </p:cNvPr>
            <p:cNvSpPr/>
            <p:nvPr/>
          </p:nvSpPr>
          <p:spPr>
            <a:xfrm>
              <a:off x="5745009" y="972394"/>
              <a:ext cx="658091" cy="658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3" name="テキスト ボックス 62">
            <a:extLst>
              <a:ext uri="{FF2B5EF4-FFF2-40B4-BE49-F238E27FC236}">
                <a16:creationId xmlns:a16="http://schemas.microsoft.com/office/drawing/2014/main" id="{92ECBA44-B1FC-4770-9A26-1A096343D677}"/>
              </a:ext>
            </a:extLst>
          </p:cNvPr>
          <p:cNvSpPr txBox="1"/>
          <p:nvPr/>
        </p:nvSpPr>
        <p:spPr>
          <a:xfrm>
            <a:off x="169103" y="3213767"/>
            <a:ext cx="3570208" cy="769441"/>
          </a:xfrm>
          <a:prstGeom prst="rect">
            <a:avLst/>
          </a:prstGeom>
          <a:noFill/>
        </p:spPr>
        <p:txBody>
          <a:bodyPr wrap="none" rtlCol="0">
            <a:spAutoFit/>
          </a:bodyPr>
          <a:lstStyle/>
          <a:p>
            <a:r>
              <a:rPr lang="ja-JP" altLang="en-US" sz="4400" b="1" dirty="0">
                <a:solidFill>
                  <a:srgbClr val="FFFF00"/>
                </a:solidFill>
              </a:rPr>
              <a:t>２０サイクル</a:t>
            </a:r>
            <a:endParaRPr kumimoji="1" lang="ja-JP" altLang="en-US" sz="4400" b="1" dirty="0">
              <a:solidFill>
                <a:srgbClr val="FFFF00"/>
              </a:solidFill>
            </a:endParaRPr>
          </a:p>
        </p:txBody>
      </p:sp>
      <p:grpSp>
        <p:nvGrpSpPr>
          <p:cNvPr id="11" name="グループ化 10">
            <a:extLst>
              <a:ext uri="{FF2B5EF4-FFF2-40B4-BE49-F238E27FC236}">
                <a16:creationId xmlns:a16="http://schemas.microsoft.com/office/drawing/2014/main" id="{D0225028-865E-45BB-AC74-BD262008DE92}"/>
              </a:ext>
            </a:extLst>
          </p:cNvPr>
          <p:cNvGrpSpPr/>
          <p:nvPr/>
        </p:nvGrpSpPr>
        <p:grpSpPr>
          <a:xfrm>
            <a:off x="230439" y="4119049"/>
            <a:ext cx="7064545" cy="2576995"/>
            <a:chOff x="230439" y="4119049"/>
            <a:chExt cx="7064545" cy="2576995"/>
          </a:xfrm>
        </p:grpSpPr>
        <p:pic>
          <p:nvPicPr>
            <p:cNvPr id="6" name="図 5">
              <a:extLst>
                <a:ext uri="{FF2B5EF4-FFF2-40B4-BE49-F238E27FC236}">
                  <a16:creationId xmlns:a16="http://schemas.microsoft.com/office/drawing/2014/main" id="{664ABF2A-428B-426D-A6B5-5C57863C47E8}"/>
                </a:ext>
              </a:extLst>
            </p:cNvPr>
            <p:cNvPicPr>
              <a:picLocks noChangeAspect="1"/>
            </p:cNvPicPr>
            <p:nvPr/>
          </p:nvPicPr>
          <p:blipFill>
            <a:blip r:embed="rId7"/>
            <a:stretch>
              <a:fillRect/>
            </a:stretch>
          </p:blipFill>
          <p:spPr>
            <a:xfrm>
              <a:off x="322448" y="4681536"/>
              <a:ext cx="2160000" cy="2014508"/>
            </a:xfrm>
            <a:prstGeom prst="rect">
              <a:avLst/>
            </a:prstGeom>
          </p:spPr>
        </p:pic>
        <p:pic>
          <p:nvPicPr>
            <p:cNvPr id="9" name="図 8">
              <a:extLst>
                <a:ext uri="{FF2B5EF4-FFF2-40B4-BE49-F238E27FC236}">
                  <a16:creationId xmlns:a16="http://schemas.microsoft.com/office/drawing/2014/main" id="{1941479A-E83C-442B-AF76-0F6B56C1B076}"/>
                </a:ext>
              </a:extLst>
            </p:cNvPr>
            <p:cNvPicPr>
              <a:picLocks noChangeAspect="1"/>
            </p:cNvPicPr>
            <p:nvPr/>
          </p:nvPicPr>
          <p:blipFill>
            <a:blip r:embed="rId8"/>
            <a:stretch>
              <a:fillRect/>
            </a:stretch>
          </p:blipFill>
          <p:spPr>
            <a:xfrm>
              <a:off x="2717437" y="4668102"/>
              <a:ext cx="2160000" cy="2014508"/>
            </a:xfrm>
            <a:prstGeom prst="rect">
              <a:avLst/>
            </a:prstGeom>
          </p:spPr>
        </p:pic>
        <p:grpSp>
          <p:nvGrpSpPr>
            <p:cNvPr id="2" name="グループ化 1">
              <a:extLst>
                <a:ext uri="{FF2B5EF4-FFF2-40B4-BE49-F238E27FC236}">
                  <a16:creationId xmlns:a16="http://schemas.microsoft.com/office/drawing/2014/main" id="{B3E9EEBE-E337-4A08-B443-AEA42E6BA63E}"/>
                </a:ext>
              </a:extLst>
            </p:cNvPr>
            <p:cNvGrpSpPr/>
            <p:nvPr/>
          </p:nvGrpSpPr>
          <p:grpSpPr>
            <a:xfrm>
              <a:off x="230439" y="4119049"/>
              <a:ext cx="7064545" cy="2576995"/>
              <a:chOff x="230439" y="4119049"/>
              <a:chExt cx="7064545" cy="2576995"/>
            </a:xfrm>
          </p:grpSpPr>
          <p:sp>
            <p:nvSpPr>
              <p:cNvPr id="90" name="テキスト ボックス 89">
                <a:extLst>
                  <a:ext uri="{FF2B5EF4-FFF2-40B4-BE49-F238E27FC236}">
                    <a16:creationId xmlns:a16="http://schemas.microsoft.com/office/drawing/2014/main" id="{364599F4-5DFD-4DE4-B109-B8D34A9705FC}"/>
                  </a:ext>
                </a:extLst>
              </p:cNvPr>
              <p:cNvSpPr txBox="1"/>
              <p:nvPr/>
            </p:nvSpPr>
            <p:spPr>
              <a:xfrm>
                <a:off x="230439" y="4119049"/>
                <a:ext cx="2383986"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 (</a:t>
                </a:r>
                <a:r>
                  <a:rPr lang="ja-JP" altLang="en-US" sz="2800" b="1" dirty="0">
                    <a:solidFill>
                      <a:schemeClr val="bg1"/>
                    </a:solidFill>
                  </a:rPr>
                  <a:t>積算</a:t>
                </a:r>
                <a:r>
                  <a:rPr lang="en-US" altLang="ja-JP" sz="2800" b="1" dirty="0">
                    <a:solidFill>
                      <a:schemeClr val="bg1"/>
                    </a:solidFill>
                  </a:rPr>
                  <a:t>)</a:t>
                </a:r>
                <a:endParaRPr kumimoji="1" lang="ja-JP" altLang="en-US" sz="2800" b="1" dirty="0">
                  <a:solidFill>
                    <a:schemeClr val="bg1"/>
                  </a:solidFill>
                </a:endParaRPr>
              </a:p>
            </p:txBody>
          </p:sp>
          <p:sp>
            <p:nvSpPr>
              <p:cNvPr id="91" name="テキスト ボックス 90">
                <a:extLst>
                  <a:ext uri="{FF2B5EF4-FFF2-40B4-BE49-F238E27FC236}">
                    <a16:creationId xmlns:a16="http://schemas.microsoft.com/office/drawing/2014/main" id="{D405DDC6-79F1-48B2-BD50-DCCC05ADB735}"/>
                  </a:ext>
                </a:extLst>
              </p:cNvPr>
              <p:cNvSpPr txBox="1"/>
              <p:nvPr/>
            </p:nvSpPr>
            <p:spPr>
              <a:xfrm>
                <a:off x="2645255" y="4119049"/>
                <a:ext cx="2383986"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r>
                  <a:rPr lang="en-US" altLang="ja-JP" sz="2800" b="1" dirty="0">
                    <a:solidFill>
                      <a:schemeClr val="bg1"/>
                    </a:solidFill>
                  </a:rPr>
                  <a:t> (</a:t>
                </a:r>
                <a:r>
                  <a:rPr lang="ja-JP" altLang="en-US" sz="2800" b="1" dirty="0">
                    <a:solidFill>
                      <a:schemeClr val="bg1"/>
                    </a:solidFill>
                  </a:rPr>
                  <a:t>積算</a:t>
                </a:r>
                <a:r>
                  <a:rPr lang="en-US" altLang="ja-JP" sz="2800" b="1" dirty="0">
                    <a:solidFill>
                      <a:schemeClr val="bg1"/>
                    </a:solidFill>
                  </a:rPr>
                  <a:t>)</a:t>
                </a:r>
                <a:endParaRPr kumimoji="1" lang="ja-JP" altLang="en-US" sz="2800" b="1" dirty="0">
                  <a:solidFill>
                    <a:srgbClr val="FF0000"/>
                  </a:solidFill>
                </a:endParaRPr>
              </a:p>
            </p:txBody>
          </p:sp>
          <p:pic>
            <p:nvPicPr>
              <p:cNvPr id="86" name="図 85">
                <a:extLst>
                  <a:ext uri="{FF2B5EF4-FFF2-40B4-BE49-F238E27FC236}">
                    <a16:creationId xmlns:a16="http://schemas.microsoft.com/office/drawing/2014/main" id="{3E543C89-30AE-4A13-B8F5-A81573359979}"/>
                  </a:ext>
                </a:extLst>
              </p:cNvPr>
              <p:cNvPicPr>
                <a:picLocks noChangeAspect="1"/>
              </p:cNvPicPr>
              <p:nvPr/>
            </p:nvPicPr>
            <p:blipFill>
              <a:blip r:embed="rId9"/>
              <a:stretch>
                <a:fillRect/>
              </a:stretch>
            </p:blipFill>
            <p:spPr>
              <a:xfrm>
                <a:off x="5134984" y="4681536"/>
                <a:ext cx="2160000" cy="2014508"/>
              </a:xfrm>
              <a:prstGeom prst="rect">
                <a:avLst/>
              </a:prstGeom>
            </p:spPr>
          </p:pic>
        </p:grpSp>
      </p:grpSp>
      <p:grpSp>
        <p:nvGrpSpPr>
          <p:cNvPr id="78" name="グループ化 77">
            <a:extLst>
              <a:ext uri="{FF2B5EF4-FFF2-40B4-BE49-F238E27FC236}">
                <a16:creationId xmlns:a16="http://schemas.microsoft.com/office/drawing/2014/main" id="{D2BF4DCE-FC70-4A88-89E2-468E25DE28B0}"/>
              </a:ext>
            </a:extLst>
          </p:cNvPr>
          <p:cNvGrpSpPr/>
          <p:nvPr/>
        </p:nvGrpSpPr>
        <p:grpSpPr>
          <a:xfrm>
            <a:off x="3855648" y="3173324"/>
            <a:ext cx="4079589" cy="923330"/>
            <a:chOff x="6113904" y="5715569"/>
            <a:chExt cx="4079589" cy="923330"/>
          </a:xfrm>
        </p:grpSpPr>
        <p:sp>
          <p:nvSpPr>
            <p:cNvPr id="79" name="正方形/長方形 78">
              <a:extLst>
                <a:ext uri="{FF2B5EF4-FFF2-40B4-BE49-F238E27FC236}">
                  <a16:creationId xmlns:a16="http://schemas.microsoft.com/office/drawing/2014/main" id="{E4381DC3-807A-442B-AF29-5301BB55DF0D}"/>
                </a:ext>
              </a:extLst>
            </p:cNvPr>
            <p:cNvSpPr/>
            <p:nvPr/>
          </p:nvSpPr>
          <p:spPr>
            <a:xfrm>
              <a:off x="6113904" y="5735129"/>
              <a:ext cx="4079589" cy="771738"/>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75DA681E-1C65-4F77-898C-2E13FBA17205}"/>
                </a:ext>
              </a:extLst>
            </p:cNvPr>
            <p:cNvSpPr txBox="1"/>
            <p:nvPr/>
          </p:nvSpPr>
          <p:spPr>
            <a:xfrm>
              <a:off x="6152976" y="5848346"/>
              <a:ext cx="2312086" cy="584775"/>
            </a:xfrm>
            <a:prstGeom prst="rect">
              <a:avLst/>
            </a:prstGeom>
            <a:noFill/>
          </p:spPr>
          <p:txBody>
            <a:bodyPr wrap="square" rtlCol="0" anchor="ctr">
              <a:spAutoFit/>
            </a:bodyPr>
            <a:lstStyle/>
            <a:p>
              <a:r>
                <a:rPr kumimoji="1" lang="ja-JP" altLang="en-US" sz="3200" b="1" dirty="0">
                  <a:ln w="15875">
                    <a:noFill/>
                  </a:ln>
                  <a:solidFill>
                    <a:srgbClr val="FF0000"/>
                  </a:solidFill>
                  <a:effectLst>
                    <a:outerShdw blurRad="50800" dist="38100" dir="2700000" algn="tl" rotWithShape="0">
                      <a:srgbClr val="FFFF00">
                        <a:alpha val="40000"/>
                      </a:srgbClr>
                    </a:outerShdw>
                  </a:effectLst>
                </a:rPr>
                <a:t>リュウグウ</a:t>
              </a:r>
            </a:p>
          </p:txBody>
        </p:sp>
        <p:sp>
          <p:nvSpPr>
            <p:cNvPr id="81" name="テキスト ボックス 80">
              <a:extLst>
                <a:ext uri="{FF2B5EF4-FFF2-40B4-BE49-F238E27FC236}">
                  <a16:creationId xmlns:a16="http://schemas.microsoft.com/office/drawing/2014/main" id="{213022DA-4AFF-4A29-95B2-13EEC488E414}"/>
                </a:ext>
              </a:extLst>
            </p:cNvPr>
            <p:cNvSpPr txBox="1"/>
            <p:nvPr/>
          </p:nvSpPr>
          <p:spPr>
            <a:xfrm>
              <a:off x="8194924" y="5715569"/>
              <a:ext cx="818527" cy="923330"/>
            </a:xfrm>
            <a:prstGeom prst="rect">
              <a:avLst/>
            </a:prstGeom>
            <a:noFill/>
          </p:spPr>
          <p:txBody>
            <a:bodyPr wrap="square">
              <a:spAutoFit/>
            </a:bodyPr>
            <a:lstStyle/>
            <a:p>
              <a:r>
                <a:rPr kumimoji="1" lang="ja-JP" altLang="en-US" sz="5400" b="1" dirty="0">
                  <a:solidFill>
                    <a:schemeClr val="bg1"/>
                  </a:solidFill>
                </a:rPr>
                <a:t>＞</a:t>
              </a:r>
              <a:endParaRPr lang="ja-JP" altLang="en-US" sz="5400" dirty="0">
                <a:solidFill>
                  <a:schemeClr val="bg1"/>
                </a:solidFill>
              </a:endParaRPr>
            </a:p>
          </p:txBody>
        </p:sp>
        <p:sp>
          <p:nvSpPr>
            <p:cNvPr id="82" name="テキスト ボックス 81">
              <a:extLst>
                <a:ext uri="{FF2B5EF4-FFF2-40B4-BE49-F238E27FC236}">
                  <a16:creationId xmlns:a16="http://schemas.microsoft.com/office/drawing/2014/main" id="{2540C244-132A-4B15-9C2D-72EDEB67C364}"/>
                </a:ext>
              </a:extLst>
            </p:cNvPr>
            <p:cNvSpPr txBox="1"/>
            <p:nvPr/>
          </p:nvSpPr>
          <p:spPr>
            <a:xfrm>
              <a:off x="8995086" y="5828610"/>
              <a:ext cx="1003358" cy="584775"/>
            </a:xfrm>
            <a:prstGeom prst="rect">
              <a:avLst/>
            </a:prstGeom>
            <a:noFill/>
          </p:spPr>
          <p:txBody>
            <a:bodyPr wrap="square" rtlCol="0" anchor="ctr">
              <a:spAutoFit/>
            </a:bodyPr>
            <a:lstStyle/>
            <a:p>
              <a:r>
                <a:rPr kumimoji="1" lang="ja-JP" altLang="en-US" sz="3200" b="1" dirty="0">
                  <a:solidFill>
                    <a:schemeClr val="bg1"/>
                  </a:solidFill>
                </a:rPr>
                <a:t>樹脂</a:t>
              </a:r>
            </a:p>
          </p:txBody>
        </p:sp>
      </p:grpSp>
      <p:sp>
        <p:nvSpPr>
          <p:cNvPr id="47" name="テキスト ボックス 46">
            <a:extLst>
              <a:ext uri="{FF2B5EF4-FFF2-40B4-BE49-F238E27FC236}">
                <a16:creationId xmlns:a16="http://schemas.microsoft.com/office/drawing/2014/main" id="{2C7794F7-2C32-4F77-8DA4-2E0717BAD249}"/>
              </a:ext>
            </a:extLst>
          </p:cNvPr>
          <p:cNvSpPr txBox="1"/>
          <p:nvPr/>
        </p:nvSpPr>
        <p:spPr>
          <a:xfrm>
            <a:off x="5305841" y="2177504"/>
            <a:ext cx="1801929" cy="707886"/>
          </a:xfrm>
          <a:prstGeom prst="rect">
            <a:avLst/>
          </a:prstGeom>
          <a:solidFill>
            <a:srgbClr val="FFFF00"/>
          </a:solidFill>
          <a:ln w="38100">
            <a:solidFill>
              <a:schemeClr val="bg1"/>
            </a:solidFill>
          </a:ln>
        </p:spPr>
        <p:txBody>
          <a:bodyPr wrap="square" rtlCol="0">
            <a:spAutoFit/>
          </a:bodyPr>
          <a:lstStyle/>
          <a:p>
            <a:pPr algn="ctr"/>
            <a:r>
              <a:rPr kumimoji="1" lang="en-US" altLang="ja-JP" sz="4000" b="1" dirty="0">
                <a:solidFill>
                  <a:srgbClr val="0000FF"/>
                </a:solidFill>
              </a:rPr>
              <a:t>???</a:t>
            </a:r>
            <a:endParaRPr kumimoji="1" lang="ja-JP" altLang="en-US" sz="4000" b="1" dirty="0">
              <a:solidFill>
                <a:srgbClr val="0000FF"/>
              </a:solidFill>
            </a:endParaRPr>
          </a:p>
        </p:txBody>
      </p:sp>
      <p:grpSp>
        <p:nvGrpSpPr>
          <p:cNvPr id="41" name="グループ化 40">
            <a:extLst>
              <a:ext uri="{FF2B5EF4-FFF2-40B4-BE49-F238E27FC236}">
                <a16:creationId xmlns:a16="http://schemas.microsoft.com/office/drawing/2014/main" id="{F24142EF-2E3A-64AE-3F3A-4FB7F276D0FF}"/>
              </a:ext>
            </a:extLst>
          </p:cNvPr>
          <p:cNvGrpSpPr/>
          <p:nvPr/>
        </p:nvGrpSpPr>
        <p:grpSpPr>
          <a:xfrm>
            <a:off x="10481892" y="6003262"/>
            <a:ext cx="1661690" cy="798778"/>
            <a:chOff x="14101044" y="4426886"/>
            <a:chExt cx="1661690" cy="798778"/>
          </a:xfrm>
        </p:grpSpPr>
        <p:sp>
          <p:nvSpPr>
            <p:cNvPr id="42" name="正方形/長方形 41">
              <a:extLst>
                <a:ext uri="{FF2B5EF4-FFF2-40B4-BE49-F238E27FC236}">
                  <a16:creationId xmlns:a16="http://schemas.microsoft.com/office/drawing/2014/main" id="{FEF663D9-7CF2-C1D1-8E7C-C1493A853440}"/>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8CED0FCA-21FE-DCB0-7631-EAB52DD25489}"/>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48" name="直線コネクタ 47">
              <a:extLst>
                <a:ext uri="{FF2B5EF4-FFF2-40B4-BE49-F238E27FC236}">
                  <a16:creationId xmlns:a16="http://schemas.microsoft.com/office/drawing/2014/main" id="{6FD3FC6D-4D3B-C2CE-0626-0960902A4E21}"/>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8" name="グループ化 7">
            <a:extLst>
              <a:ext uri="{FF2B5EF4-FFF2-40B4-BE49-F238E27FC236}">
                <a16:creationId xmlns:a16="http://schemas.microsoft.com/office/drawing/2014/main" id="{D8AC3F77-B0F4-00F2-0891-B3F219AFF662}"/>
              </a:ext>
            </a:extLst>
          </p:cNvPr>
          <p:cNvGrpSpPr/>
          <p:nvPr/>
        </p:nvGrpSpPr>
        <p:grpSpPr>
          <a:xfrm>
            <a:off x="9774954" y="2030901"/>
            <a:ext cx="2289565" cy="2215356"/>
            <a:chOff x="9774954" y="2030901"/>
            <a:chExt cx="2289565" cy="2215356"/>
          </a:xfrm>
        </p:grpSpPr>
        <p:grpSp>
          <p:nvGrpSpPr>
            <p:cNvPr id="7" name="グループ化 6">
              <a:extLst>
                <a:ext uri="{FF2B5EF4-FFF2-40B4-BE49-F238E27FC236}">
                  <a16:creationId xmlns:a16="http://schemas.microsoft.com/office/drawing/2014/main" id="{DD2C55CA-3803-42C6-9DFC-D2F5FF0EAA9D}"/>
                </a:ext>
              </a:extLst>
            </p:cNvPr>
            <p:cNvGrpSpPr/>
            <p:nvPr/>
          </p:nvGrpSpPr>
          <p:grpSpPr>
            <a:xfrm>
              <a:off x="9774954" y="2108571"/>
              <a:ext cx="1080542" cy="2137686"/>
              <a:chOff x="9774954" y="2108571"/>
              <a:chExt cx="1080542" cy="2137686"/>
            </a:xfrm>
          </p:grpSpPr>
          <p:pic>
            <p:nvPicPr>
              <p:cNvPr id="57" name="図 56">
                <a:extLst>
                  <a:ext uri="{FF2B5EF4-FFF2-40B4-BE49-F238E27FC236}">
                    <a16:creationId xmlns:a16="http://schemas.microsoft.com/office/drawing/2014/main" id="{F13582F1-7162-40CC-8C26-EB87B6EF0D99}"/>
                  </a:ext>
                </a:extLst>
              </p:cNvPr>
              <p:cNvPicPr>
                <a:picLocks noChangeAspect="1"/>
              </p:cNvPicPr>
              <p:nvPr/>
            </p:nvPicPr>
            <p:blipFill>
              <a:blip r:embed="rId10"/>
              <a:stretch>
                <a:fillRect/>
              </a:stretch>
            </p:blipFill>
            <p:spPr>
              <a:xfrm>
                <a:off x="9774954" y="2108571"/>
                <a:ext cx="974807" cy="974807"/>
              </a:xfrm>
              <a:prstGeom prst="rect">
                <a:avLst/>
              </a:prstGeom>
              <a:ln w="38100">
                <a:solidFill>
                  <a:srgbClr val="FF0000"/>
                </a:solidFill>
              </a:ln>
            </p:spPr>
          </p:pic>
          <p:pic>
            <p:nvPicPr>
              <p:cNvPr id="58" name="図 57">
                <a:extLst>
                  <a:ext uri="{FF2B5EF4-FFF2-40B4-BE49-F238E27FC236}">
                    <a16:creationId xmlns:a16="http://schemas.microsoft.com/office/drawing/2014/main" id="{036FE92D-EC12-4B50-ABF5-8F4F727A2E3A}"/>
                  </a:ext>
                </a:extLst>
              </p:cNvPr>
              <p:cNvPicPr>
                <a:picLocks noChangeAspect="1"/>
              </p:cNvPicPr>
              <p:nvPr/>
            </p:nvPicPr>
            <p:blipFill>
              <a:blip r:embed="rId11"/>
              <a:stretch>
                <a:fillRect/>
              </a:stretch>
            </p:blipFill>
            <p:spPr>
              <a:xfrm>
                <a:off x="9843729" y="3284884"/>
                <a:ext cx="1011767" cy="961373"/>
              </a:xfrm>
              <a:prstGeom prst="rect">
                <a:avLst/>
              </a:prstGeom>
              <a:ln w="38100">
                <a:solidFill>
                  <a:srgbClr val="FF0000"/>
                </a:solidFill>
              </a:ln>
            </p:spPr>
          </p:pic>
        </p:grpSp>
        <p:cxnSp>
          <p:nvCxnSpPr>
            <p:cNvPr id="49" name="直線矢印コネクタ 48">
              <a:extLst>
                <a:ext uri="{FF2B5EF4-FFF2-40B4-BE49-F238E27FC236}">
                  <a16:creationId xmlns:a16="http://schemas.microsoft.com/office/drawing/2014/main" id="{A166C0E4-4AE0-E1F6-D2EA-8AF84C7B8906}"/>
                </a:ext>
              </a:extLst>
            </p:cNvPr>
            <p:cNvCxnSpPr>
              <a:cxnSpLocks/>
            </p:cNvCxnSpPr>
            <p:nvPr/>
          </p:nvCxnSpPr>
          <p:spPr>
            <a:xfrm flipH="1">
              <a:off x="10649526" y="2208408"/>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6F098E1C-B12F-FCB3-472A-6591822943BF}"/>
                </a:ext>
              </a:extLst>
            </p:cNvPr>
            <p:cNvSpPr txBox="1"/>
            <p:nvPr/>
          </p:nvSpPr>
          <p:spPr>
            <a:xfrm>
              <a:off x="11176516" y="2030901"/>
              <a:ext cx="646331" cy="369332"/>
            </a:xfrm>
            <a:prstGeom prst="rect">
              <a:avLst/>
            </a:prstGeom>
            <a:solidFill>
              <a:schemeClr val="bg1"/>
            </a:solidFill>
          </p:spPr>
          <p:txBody>
            <a:bodyPr wrap="none" rtlCol="0">
              <a:spAutoFit/>
            </a:bodyPr>
            <a:lstStyle/>
            <a:p>
              <a:r>
                <a:rPr kumimoji="1" lang="ja-JP" altLang="en-US" b="1" dirty="0"/>
                <a:t>樹脂</a:t>
              </a:r>
            </a:p>
          </p:txBody>
        </p:sp>
        <p:cxnSp>
          <p:nvCxnSpPr>
            <p:cNvPr id="52" name="直線矢印コネクタ 51">
              <a:extLst>
                <a:ext uri="{FF2B5EF4-FFF2-40B4-BE49-F238E27FC236}">
                  <a16:creationId xmlns:a16="http://schemas.microsoft.com/office/drawing/2014/main" id="{C107394C-509D-E83B-5330-1FDA2EA95D1E}"/>
                </a:ext>
              </a:extLst>
            </p:cNvPr>
            <p:cNvCxnSpPr>
              <a:cxnSpLocks/>
            </p:cNvCxnSpPr>
            <p:nvPr/>
          </p:nvCxnSpPr>
          <p:spPr>
            <a:xfrm flipH="1">
              <a:off x="10891198" y="3135202"/>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59" name="テキスト ボックス 58">
              <a:extLst>
                <a:ext uri="{FF2B5EF4-FFF2-40B4-BE49-F238E27FC236}">
                  <a16:creationId xmlns:a16="http://schemas.microsoft.com/office/drawing/2014/main" id="{6ADEB2DE-15B1-27EB-2A67-F791D25B0354}"/>
                </a:ext>
              </a:extLst>
            </p:cNvPr>
            <p:cNvSpPr txBox="1"/>
            <p:nvPr/>
          </p:nvSpPr>
          <p:spPr>
            <a:xfrm>
              <a:off x="11418188" y="2957695"/>
              <a:ext cx="646331" cy="369332"/>
            </a:xfrm>
            <a:prstGeom prst="rect">
              <a:avLst/>
            </a:prstGeom>
            <a:solidFill>
              <a:schemeClr val="bg1"/>
            </a:solidFill>
          </p:spPr>
          <p:txBody>
            <a:bodyPr wrap="none" rtlCol="0">
              <a:spAutoFit/>
            </a:bodyPr>
            <a:lstStyle/>
            <a:p>
              <a:r>
                <a:rPr kumimoji="1" lang="ja-JP" altLang="en-US" b="1" dirty="0"/>
                <a:t>樹脂</a:t>
              </a:r>
            </a:p>
          </p:txBody>
        </p:sp>
      </p:grpSp>
    </p:spTree>
    <p:extLst>
      <p:ext uri="{BB962C8B-B14F-4D97-AF65-F5344CB8AC3E}">
        <p14:creationId xmlns:p14="http://schemas.microsoft.com/office/powerpoint/2010/main" val="304816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pic>
        <p:nvPicPr>
          <p:cNvPr id="5" name="図 4">
            <a:extLst>
              <a:ext uri="{FF2B5EF4-FFF2-40B4-BE49-F238E27FC236}">
                <a16:creationId xmlns:a16="http://schemas.microsoft.com/office/drawing/2014/main" id="{88733271-99B5-459C-BDFD-DF7D99149E35}"/>
              </a:ext>
            </a:extLst>
          </p:cNvPr>
          <p:cNvPicPr>
            <a:picLocks noChangeAspect="1"/>
          </p:cNvPicPr>
          <p:nvPr/>
        </p:nvPicPr>
        <p:blipFill>
          <a:blip r:embed="rId4"/>
          <a:stretch>
            <a:fillRect/>
          </a:stretch>
        </p:blipFill>
        <p:spPr>
          <a:xfrm>
            <a:off x="312862" y="971974"/>
            <a:ext cx="2160000" cy="2014508"/>
          </a:xfrm>
          <a:prstGeom prst="rect">
            <a:avLst/>
          </a:prstGeom>
        </p:spPr>
      </p:pic>
      <p:pic>
        <p:nvPicPr>
          <p:cNvPr id="10" name="図 9">
            <a:extLst>
              <a:ext uri="{FF2B5EF4-FFF2-40B4-BE49-F238E27FC236}">
                <a16:creationId xmlns:a16="http://schemas.microsoft.com/office/drawing/2014/main" id="{A215CD02-1259-4EF5-ADFF-A3977F8ADD41}"/>
              </a:ext>
            </a:extLst>
          </p:cNvPr>
          <p:cNvPicPr>
            <a:picLocks noChangeAspect="1"/>
          </p:cNvPicPr>
          <p:nvPr/>
        </p:nvPicPr>
        <p:blipFill>
          <a:blip r:embed="rId5"/>
          <a:stretch>
            <a:fillRect/>
          </a:stretch>
        </p:blipFill>
        <p:spPr>
          <a:xfrm>
            <a:off x="2723923" y="971974"/>
            <a:ext cx="2160000" cy="2014508"/>
          </a:xfrm>
          <a:prstGeom prst="rect">
            <a:avLst/>
          </a:prstGeom>
        </p:spPr>
      </p:pic>
      <p:sp>
        <p:nvSpPr>
          <p:cNvPr id="38" name="テキスト ボックス 37">
            <a:extLst>
              <a:ext uri="{FF2B5EF4-FFF2-40B4-BE49-F238E27FC236}">
                <a16:creationId xmlns:a16="http://schemas.microsoft.com/office/drawing/2014/main" id="{0E6FEB68-0C30-44AD-8818-1E88CD7482C9}"/>
              </a:ext>
            </a:extLst>
          </p:cNvPr>
          <p:cNvSpPr txBox="1"/>
          <p:nvPr/>
        </p:nvSpPr>
        <p:spPr>
          <a:xfrm>
            <a:off x="769226" y="256191"/>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sp>
        <p:nvSpPr>
          <p:cNvPr id="39" name="テキスト ボックス 38">
            <a:extLst>
              <a:ext uri="{FF2B5EF4-FFF2-40B4-BE49-F238E27FC236}">
                <a16:creationId xmlns:a16="http://schemas.microsoft.com/office/drawing/2014/main" id="{276C8B55-B934-4A00-9435-7E9668042470}"/>
              </a:ext>
            </a:extLst>
          </p:cNvPr>
          <p:cNvSpPr txBox="1"/>
          <p:nvPr/>
        </p:nvSpPr>
        <p:spPr>
          <a:xfrm>
            <a:off x="3166566" y="256191"/>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sp>
        <p:nvSpPr>
          <p:cNvPr id="43" name="正方形/長方形 42">
            <a:extLst>
              <a:ext uri="{FF2B5EF4-FFF2-40B4-BE49-F238E27FC236}">
                <a16:creationId xmlns:a16="http://schemas.microsoft.com/office/drawing/2014/main" id="{6E06C99E-1475-403C-876E-82B4FA6AC462}"/>
              </a:ext>
            </a:extLst>
          </p:cNvPr>
          <p:cNvSpPr/>
          <p:nvPr/>
        </p:nvSpPr>
        <p:spPr>
          <a:xfrm>
            <a:off x="9774553" y="2107829"/>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31E8864F-0782-4D1C-B878-1C68FCA2A5B7}"/>
              </a:ext>
            </a:extLst>
          </p:cNvPr>
          <p:cNvSpPr/>
          <p:nvPr/>
        </p:nvSpPr>
        <p:spPr>
          <a:xfrm>
            <a:off x="9851095" y="3278538"/>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6A1EDFB-B207-42B9-B275-6B88AA404FD7}"/>
              </a:ext>
            </a:extLst>
          </p:cNvPr>
          <p:cNvSpPr/>
          <p:nvPr/>
        </p:nvSpPr>
        <p:spPr>
          <a:xfrm>
            <a:off x="8513789" y="3327027"/>
            <a:ext cx="974807" cy="974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950A2FA-8412-4589-B1B8-40E89CD75C1B}"/>
              </a:ext>
            </a:extLst>
          </p:cNvPr>
          <p:cNvSpPr/>
          <p:nvPr/>
        </p:nvSpPr>
        <p:spPr>
          <a:xfrm>
            <a:off x="5080961" y="0"/>
            <a:ext cx="296046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グループ化 52">
            <a:extLst>
              <a:ext uri="{FF2B5EF4-FFF2-40B4-BE49-F238E27FC236}">
                <a16:creationId xmlns:a16="http://schemas.microsoft.com/office/drawing/2014/main" id="{ABAF1066-CDC4-43CC-9433-D7D0F4EDD07D}"/>
              </a:ext>
            </a:extLst>
          </p:cNvPr>
          <p:cNvGrpSpPr/>
          <p:nvPr/>
        </p:nvGrpSpPr>
        <p:grpSpPr>
          <a:xfrm>
            <a:off x="5566431" y="38471"/>
            <a:ext cx="1345126" cy="956834"/>
            <a:chOff x="3631879" y="1701675"/>
            <a:chExt cx="1345126" cy="956834"/>
          </a:xfrm>
        </p:grpSpPr>
        <p:sp>
          <p:nvSpPr>
            <p:cNvPr id="54" name="テキスト ボックス 53">
              <a:extLst>
                <a:ext uri="{FF2B5EF4-FFF2-40B4-BE49-F238E27FC236}">
                  <a16:creationId xmlns:a16="http://schemas.microsoft.com/office/drawing/2014/main" id="{A13E452E-8780-48B0-A2B6-2F4F28FBD8FF}"/>
                </a:ext>
              </a:extLst>
            </p:cNvPr>
            <p:cNvSpPr txBox="1"/>
            <p:nvPr/>
          </p:nvSpPr>
          <p:spPr>
            <a:xfrm>
              <a:off x="3672040" y="1701675"/>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endParaRPr kumimoji="1" lang="ja-JP" altLang="en-US" sz="2800" b="1" dirty="0">
                <a:solidFill>
                  <a:srgbClr val="FF0000"/>
                </a:solidFill>
              </a:endParaRPr>
            </a:p>
          </p:txBody>
        </p:sp>
        <p:cxnSp>
          <p:nvCxnSpPr>
            <p:cNvPr id="55" name="直線コネクタ 54">
              <a:extLst>
                <a:ext uri="{FF2B5EF4-FFF2-40B4-BE49-F238E27FC236}">
                  <a16:creationId xmlns:a16="http://schemas.microsoft.com/office/drawing/2014/main" id="{256A58BB-5193-437B-839F-A8831E2BB7E4}"/>
                </a:ext>
              </a:extLst>
            </p:cNvPr>
            <p:cNvCxnSpPr>
              <a:cxnSpLocks/>
            </p:cNvCxnSpPr>
            <p:nvPr/>
          </p:nvCxnSpPr>
          <p:spPr>
            <a:xfrm>
              <a:off x="3631879" y="2134211"/>
              <a:ext cx="134512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4CEFFF51-DC98-493F-ABF2-5D489DCA86EF}"/>
                </a:ext>
              </a:extLst>
            </p:cNvPr>
            <p:cNvSpPr txBox="1"/>
            <p:nvPr/>
          </p:nvSpPr>
          <p:spPr>
            <a:xfrm>
              <a:off x="3672040" y="2135289"/>
              <a:ext cx="1274708"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a:t>
              </a:r>
              <a:endParaRPr kumimoji="1" lang="ja-JP" altLang="en-US" sz="2800" b="1" dirty="0">
                <a:solidFill>
                  <a:schemeClr val="bg1"/>
                </a:solidFill>
              </a:endParaRPr>
            </a:p>
          </p:txBody>
        </p:sp>
      </p:grpSp>
      <p:pic>
        <p:nvPicPr>
          <p:cNvPr id="19" name="図 18">
            <a:extLst>
              <a:ext uri="{FF2B5EF4-FFF2-40B4-BE49-F238E27FC236}">
                <a16:creationId xmlns:a16="http://schemas.microsoft.com/office/drawing/2014/main" id="{A1949C1E-A58D-4AF3-873E-B80E53A3717C}"/>
              </a:ext>
            </a:extLst>
          </p:cNvPr>
          <p:cNvPicPr>
            <a:picLocks noChangeAspect="1"/>
          </p:cNvPicPr>
          <p:nvPr/>
        </p:nvPicPr>
        <p:blipFill>
          <a:blip r:embed="rId6"/>
          <a:stretch>
            <a:fillRect/>
          </a:stretch>
        </p:blipFill>
        <p:spPr>
          <a:xfrm>
            <a:off x="5129902" y="971974"/>
            <a:ext cx="2160000" cy="2014508"/>
          </a:xfrm>
          <a:prstGeom prst="rect">
            <a:avLst/>
          </a:prstGeom>
        </p:spPr>
      </p:pic>
      <p:grpSp>
        <p:nvGrpSpPr>
          <p:cNvPr id="35" name="グループ化 34">
            <a:extLst>
              <a:ext uri="{FF2B5EF4-FFF2-40B4-BE49-F238E27FC236}">
                <a16:creationId xmlns:a16="http://schemas.microsoft.com/office/drawing/2014/main" id="{36C98FC1-CECA-4E2B-BAAB-91DA0CC6C5F0}"/>
              </a:ext>
            </a:extLst>
          </p:cNvPr>
          <p:cNvGrpSpPr/>
          <p:nvPr/>
        </p:nvGrpSpPr>
        <p:grpSpPr>
          <a:xfrm>
            <a:off x="914255" y="972394"/>
            <a:ext cx="5488845" cy="658091"/>
            <a:chOff x="914255" y="972394"/>
            <a:chExt cx="5488845" cy="658091"/>
          </a:xfrm>
        </p:grpSpPr>
        <p:sp>
          <p:nvSpPr>
            <p:cNvPr id="28" name="楕円 27">
              <a:extLst>
                <a:ext uri="{FF2B5EF4-FFF2-40B4-BE49-F238E27FC236}">
                  <a16:creationId xmlns:a16="http://schemas.microsoft.com/office/drawing/2014/main" id="{FADC3E67-2FC5-4E2D-817B-C80E16F569A0}"/>
                </a:ext>
              </a:extLst>
            </p:cNvPr>
            <p:cNvSpPr/>
            <p:nvPr/>
          </p:nvSpPr>
          <p:spPr>
            <a:xfrm>
              <a:off x="914255" y="972394"/>
              <a:ext cx="658091" cy="6580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楕円 72">
              <a:extLst>
                <a:ext uri="{FF2B5EF4-FFF2-40B4-BE49-F238E27FC236}">
                  <a16:creationId xmlns:a16="http://schemas.microsoft.com/office/drawing/2014/main" id="{657BD370-9D3F-4C23-A79D-9D77DBEDE0D2}"/>
                </a:ext>
              </a:extLst>
            </p:cNvPr>
            <p:cNvSpPr/>
            <p:nvPr/>
          </p:nvSpPr>
          <p:spPr>
            <a:xfrm>
              <a:off x="3318587" y="972394"/>
              <a:ext cx="658091" cy="65809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楕円 74">
              <a:extLst>
                <a:ext uri="{FF2B5EF4-FFF2-40B4-BE49-F238E27FC236}">
                  <a16:creationId xmlns:a16="http://schemas.microsoft.com/office/drawing/2014/main" id="{ECDE7F45-7011-4783-A1FC-A56ABB2AF277}"/>
                </a:ext>
              </a:extLst>
            </p:cNvPr>
            <p:cNvSpPr/>
            <p:nvPr/>
          </p:nvSpPr>
          <p:spPr>
            <a:xfrm>
              <a:off x="5745009" y="972394"/>
              <a:ext cx="658091" cy="6580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a:extLst>
              <a:ext uri="{FF2B5EF4-FFF2-40B4-BE49-F238E27FC236}">
                <a16:creationId xmlns:a16="http://schemas.microsoft.com/office/drawing/2014/main" id="{B3BC804A-70C1-4D62-93C3-83EEDF857896}"/>
              </a:ext>
            </a:extLst>
          </p:cNvPr>
          <p:cNvGrpSpPr/>
          <p:nvPr/>
        </p:nvGrpSpPr>
        <p:grpSpPr>
          <a:xfrm>
            <a:off x="9774954" y="2108571"/>
            <a:ext cx="1080542" cy="2137686"/>
            <a:chOff x="9774954" y="2108571"/>
            <a:chExt cx="1080542" cy="2137686"/>
          </a:xfrm>
        </p:grpSpPr>
        <p:pic>
          <p:nvPicPr>
            <p:cNvPr id="49" name="図 48">
              <a:extLst>
                <a:ext uri="{FF2B5EF4-FFF2-40B4-BE49-F238E27FC236}">
                  <a16:creationId xmlns:a16="http://schemas.microsoft.com/office/drawing/2014/main" id="{729F59A1-CE40-4DDA-B42B-3B84084F7384}"/>
                </a:ext>
              </a:extLst>
            </p:cNvPr>
            <p:cNvPicPr>
              <a:picLocks noChangeAspect="1"/>
            </p:cNvPicPr>
            <p:nvPr/>
          </p:nvPicPr>
          <p:blipFill>
            <a:blip r:embed="rId7"/>
            <a:stretch>
              <a:fillRect/>
            </a:stretch>
          </p:blipFill>
          <p:spPr>
            <a:xfrm>
              <a:off x="9774954" y="2108571"/>
              <a:ext cx="974807" cy="974807"/>
            </a:xfrm>
            <a:prstGeom prst="rect">
              <a:avLst/>
            </a:prstGeom>
            <a:ln w="38100">
              <a:solidFill>
                <a:srgbClr val="FF0000"/>
              </a:solidFill>
            </a:ln>
          </p:spPr>
        </p:pic>
        <p:pic>
          <p:nvPicPr>
            <p:cNvPr id="51" name="図 50">
              <a:extLst>
                <a:ext uri="{FF2B5EF4-FFF2-40B4-BE49-F238E27FC236}">
                  <a16:creationId xmlns:a16="http://schemas.microsoft.com/office/drawing/2014/main" id="{C87FBC3E-6B1C-4BCD-A947-A17ABA9D7FA2}"/>
                </a:ext>
              </a:extLst>
            </p:cNvPr>
            <p:cNvPicPr>
              <a:picLocks noChangeAspect="1"/>
            </p:cNvPicPr>
            <p:nvPr/>
          </p:nvPicPr>
          <p:blipFill>
            <a:blip r:embed="rId8"/>
            <a:stretch>
              <a:fillRect/>
            </a:stretch>
          </p:blipFill>
          <p:spPr>
            <a:xfrm>
              <a:off x="9843729" y="3284884"/>
              <a:ext cx="1011767" cy="961373"/>
            </a:xfrm>
            <a:prstGeom prst="rect">
              <a:avLst/>
            </a:prstGeom>
            <a:ln w="38100">
              <a:solidFill>
                <a:srgbClr val="FF0000"/>
              </a:solidFill>
            </a:ln>
          </p:spPr>
        </p:pic>
      </p:grpSp>
      <p:sp>
        <p:nvSpPr>
          <p:cNvPr id="66" name="テキスト ボックス 65">
            <a:extLst>
              <a:ext uri="{FF2B5EF4-FFF2-40B4-BE49-F238E27FC236}">
                <a16:creationId xmlns:a16="http://schemas.microsoft.com/office/drawing/2014/main" id="{07A09348-E872-461E-BC6F-ADA9999FA81A}"/>
              </a:ext>
            </a:extLst>
          </p:cNvPr>
          <p:cNvSpPr txBox="1"/>
          <p:nvPr/>
        </p:nvSpPr>
        <p:spPr>
          <a:xfrm>
            <a:off x="169103" y="3213767"/>
            <a:ext cx="3570208" cy="769441"/>
          </a:xfrm>
          <a:prstGeom prst="rect">
            <a:avLst/>
          </a:prstGeom>
          <a:noFill/>
        </p:spPr>
        <p:txBody>
          <a:bodyPr wrap="none" rtlCol="0">
            <a:spAutoFit/>
          </a:bodyPr>
          <a:lstStyle/>
          <a:p>
            <a:r>
              <a:rPr lang="ja-JP" altLang="en-US" sz="4400" b="1" dirty="0">
                <a:solidFill>
                  <a:srgbClr val="FFFF00"/>
                </a:solidFill>
              </a:rPr>
              <a:t>２０サイクル</a:t>
            </a:r>
            <a:endParaRPr kumimoji="1" lang="ja-JP" altLang="en-US" sz="4400" b="1" dirty="0">
              <a:solidFill>
                <a:srgbClr val="FFFF00"/>
              </a:solidFill>
            </a:endParaRPr>
          </a:p>
        </p:txBody>
      </p:sp>
      <p:sp>
        <p:nvSpPr>
          <p:cNvPr id="6" name="正方形/長方形 5">
            <a:extLst>
              <a:ext uri="{FF2B5EF4-FFF2-40B4-BE49-F238E27FC236}">
                <a16:creationId xmlns:a16="http://schemas.microsoft.com/office/drawing/2014/main" id="{9287AFB1-76FF-43E8-90AE-1FAA097DE382}"/>
              </a:ext>
            </a:extLst>
          </p:cNvPr>
          <p:cNvSpPr/>
          <p:nvPr/>
        </p:nvSpPr>
        <p:spPr>
          <a:xfrm>
            <a:off x="298907" y="3089952"/>
            <a:ext cx="7572247" cy="92333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F11D7A3C-DA4C-40AB-8B1F-694D1C73131E}"/>
              </a:ext>
            </a:extLst>
          </p:cNvPr>
          <p:cNvSpPr txBox="1"/>
          <p:nvPr/>
        </p:nvSpPr>
        <p:spPr>
          <a:xfrm>
            <a:off x="406622" y="3072600"/>
            <a:ext cx="2539114" cy="1015663"/>
          </a:xfrm>
          <a:prstGeom prst="rect">
            <a:avLst/>
          </a:prstGeom>
          <a:noFill/>
        </p:spPr>
        <p:txBody>
          <a:bodyPr wrap="square" rtlCol="0" anchor="ctr">
            <a:spAutoFit/>
          </a:bodyPr>
          <a:lstStyle/>
          <a:p>
            <a:r>
              <a:rPr kumimoji="1" lang="ja-JP" altLang="en-US" sz="6000" b="1" dirty="0">
                <a:ln w="15875">
                  <a:solidFill>
                    <a:srgbClr val="FFFF00"/>
                  </a:solidFill>
                </a:ln>
                <a:solidFill>
                  <a:srgbClr val="FF0000"/>
                </a:solidFill>
                <a:effectLst>
                  <a:outerShdw blurRad="50800" dist="38100" dir="2700000" algn="tl" rotWithShape="0">
                    <a:srgbClr val="FFFF00">
                      <a:alpha val="40000"/>
                    </a:srgbClr>
                  </a:outerShdw>
                </a:effectLst>
              </a:rPr>
              <a:t>有機物</a:t>
            </a:r>
          </a:p>
        </p:txBody>
      </p:sp>
      <p:grpSp>
        <p:nvGrpSpPr>
          <p:cNvPr id="52" name="グループ化 51">
            <a:extLst>
              <a:ext uri="{FF2B5EF4-FFF2-40B4-BE49-F238E27FC236}">
                <a16:creationId xmlns:a16="http://schemas.microsoft.com/office/drawing/2014/main" id="{9CB45565-146C-4756-9ED7-395B506E37DD}"/>
              </a:ext>
            </a:extLst>
          </p:cNvPr>
          <p:cNvGrpSpPr/>
          <p:nvPr/>
        </p:nvGrpSpPr>
        <p:grpSpPr>
          <a:xfrm>
            <a:off x="3894720" y="3173324"/>
            <a:ext cx="3845468" cy="923330"/>
            <a:chOff x="6152976" y="5715569"/>
            <a:chExt cx="3845468" cy="923330"/>
          </a:xfrm>
        </p:grpSpPr>
        <p:sp>
          <p:nvSpPr>
            <p:cNvPr id="61" name="テキスト ボックス 60">
              <a:extLst>
                <a:ext uri="{FF2B5EF4-FFF2-40B4-BE49-F238E27FC236}">
                  <a16:creationId xmlns:a16="http://schemas.microsoft.com/office/drawing/2014/main" id="{D310F1AB-1E7A-4978-A979-7783C3DEA1FE}"/>
                </a:ext>
              </a:extLst>
            </p:cNvPr>
            <p:cNvSpPr txBox="1"/>
            <p:nvPr/>
          </p:nvSpPr>
          <p:spPr>
            <a:xfrm>
              <a:off x="6152976" y="5848346"/>
              <a:ext cx="2312086" cy="584775"/>
            </a:xfrm>
            <a:prstGeom prst="rect">
              <a:avLst/>
            </a:prstGeom>
            <a:noFill/>
          </p:spPr>
          <p:txBody>
            <a:bodyPr wrap="square" rtlCol="0" anchor="ctr">
              <a:spAutoFit/>
            </a:bodyPr>
            <a:lstStyle/>
            <a:p>
              <a:r>
                <a:rPr kumimoji="1" lang="ja-JP" altLang="en-US" sz="3200" b="1" dirty="0">
                  <a:ln w="15875">
                    <a:noFill/>
                  </a:ln>
                  <a:solidFill>
                    <a:srgbClr val="FF0000"/>
                  </a:solidFill>
                  <a:effectLst>
                    <a:outerShdw blurRad="50800" dist="38100" dir="2700000" algn="tl" rotWithShape="0">
                      <a:srgbClr val="FFFF00">
                        <a:alpha val="40000"/>
                      </a:srgbClr>
                    </a:outerShdw>
                  </a:effectLst>
                </a:rPr>
                <a:t>リュウグウ</a:t>
              </a:r>
            </a:p>
          </p:txBody>
        </p:sp>
        <p:sp>
          <p:nvSpPr>
            <p:cNvPr id="62" name="テキスト ボックス 61">
              <a:extLst>
                <a:ext uri="{FF2B5EF4-FFF2-40B4-BE49-F238E27FC236}">
                  <a16:creationId xmlns:a16="http://schemas.microsoft.com/office/drawing/2014/main" id="{E4157D8E-D305-4560-9594-237D249176FE}"/>
                </a:ext>
              </a:extLst>
            </p:cNvPr>
            <p:cNvSpPr txBox="1"/>
            <p:nvPr/>
          </p:nvSpPr>
          <p:spPr>
            <a:xfrm>
              <a:off x="8194924" y="5715569"/>
              <a:ext cx="818527" cy="923330"/>
            </a:xfrm>
            <a:prstGeom prst="rect">
              <a:avLst/>
            </a:prstGeom>
            <a:noFill/>
          </p:spPr>
          <p:txBody>
            <a:bodyPr wrap="square">
              <a:spAutoFit/>
            </a:bodyPr>
            <a:lstStyle/>
            <a:p>
              <a:r>
                <a:rPr kumimoji="1" lang="ja-JP" altLang="en-US" sz="5400" b="1" dirty="0">
                  <a:solidFill>
                    <a:schemeClr val="bg1"/>
                  </a:solidFill>
                </a:rPr>
                <a:t>＞</a:t>
              </a:r>
              <a:endParaRPr lang="ja-JP" altLang="en-US" sz="5400" dirty="0">
                <a:solidFill>
                  <a:schemeClr val="bg1"/>
                </a:solidFill>
              </a:endParaRPr>
            </a:p>
          </p:txBody>
        </p:sp>
        <p:sp>
          <p:nvSpPr>
            <p:cNvPr id="64" name="テキスト ボックス 63">
              <a:extLst>
                <a:ext uri="{FF2B5EF4-FFF2-40B4-BE49-F238E27FC236}">
                  <a16:creationId xmlns:a16="http://schemas.microsoft.com/office/drawing/2014/main" id="{12E66D28-7F57-4457-BD07-FAE7099B3DC9}"/>
                </a:ext>
              </a:extLst>
            </p:cNvPr>
            <p:cNvSpPr txBox="1"/>
            <p:nvPr/>
          </p:nvSpPr>
          <p:spPr>
            <a:xfrm>
              <a:off x="8995086" y="5828610"/>
              <a:ext cx="1003358" cy="584775"/>
            </a:xfrm>
            <a:prstGeom prst="rect">
              <a:avLst/>
            </a:prstGeom>
            <a:noFill/>
          </p:spPr>
          <p:txBody>
            <a:bodyPr wrap="square" rtlCol="0" anchor="ctr">
              <a:spAutoFit/>
            </a:bodyPr>
            <a:lstStyle/>
            <a:p>
              <a:r>
                <a:rPr kumimoji="1" lang="ja-JP" altLang="en-US" sz="3200" b="1" dirty="0">
                  <a:solidFill>
                    <a:schemeClr val="bg1"/>
                  </a:solidFill>
                </a:rPr>
                <a:t>樹脂</a:t>
              </a:r>
            </a:p>
          </p:txBody>
        </p:sp>
      </p:grpSp>
      <p:sp>
        <p:nvSpPr>
          <p:cNvPr id="108" name="テキスト ボックス 107">
            <a:extLst>
              <a:ext uri="{FF2B5EF4-FFF2-40B4-BE49-F238E27FC236}">
                <a16:creationId xmlns:a16="http://schemas.microsoft.com/office/drawing/2014/main" id="{C4519C4E-4328-4D89-B9E4-76D168DA18D6}"/>
              </a:ext>
            </a:extLst>
          </p:cNvPr>
          <p:cNvSpPr txBox="1"/>
          <p:nvPr/>
        </p:nvSpPr>
        <p:spPr>
          <a:xfrm>
            <a:off x="2859718" y="3049334"/>
            <a:ext cx="1954469" cy="1200329"/>
          </a:xfrm>
          <a:prstGeom prst="rect">
            <a:avLst/>
          </a:prstGeom>
          <a:noFill/>
        </p:spPr>
        <p:txBody>
          <a:bodyPr wrap="square">
            <a:spAutoFit/>
          </a:bodyPr>
          <a:lstStyle/>
          <a:p>
            <a:r>
              <a:rPr lang="ja-JP" altLang="en-US" sz="7200" dirty="0">
                <a:solidFill>
                  <a:schemeClr val="bg1"/>
                </a:solidFill>
              </a:rPr>
              <a:t>＞</a:t>
            </a:r>
          </a:p>
        </p:txBody>
      </p:sp>
      <p:sp>
        <p:nvSpPr>
          <p:cNvPr id="67" name="テキスト ボックス 66">
            <a:extLst>
              <a:ext uri="{FF2B5EF4-FFF2-40B4-BE49-F238E27FC236}">
                <a16:creationId xmlns:a16="http://schemas.microsoft.com/office/drawing/2014/main" id="{140F5250-5B9B-48D4-A4FA-C691CD976A8F}"/>
              </a:ext>
            </a:extLst>
          </p:cNvPr>
          <p:cNvSpPr txBox="1"/>
          <p:nvPr/>
        </p:nvSpPr>
        <p:spPr>
          <a:xfrm>
            <a:off x="5305841" y="2177504"/>
            <a:ext cx="1801929" cy="707886"/>
          </a:xfrm>
          <a:prstGeom prst="rect">
            <a:avLst/>
          </a:prstGeom>
          <a:solidFill>
            <a:srgbClr val="FFFF00"/>
          </a:solidFill>
          <a:ln w="38100">
            <a:solidFill>
              <a:schemeClr val="bg1"/>
            </a:solidFill>
          </a:ln>
        </p:spPr>
        <p:txBody>
          <a:bodyPr wrap="square" rtlCol="0">
            <a:spAutoFit/>
          </a:bodyPr>
          <a:lstStyle/>
          <a:p>
            <a:pPr algn="ctr"/>
            <a:r>
              <a:rPr kumimoji="1" lang="en-US" altLang="ja-JP" sz="4000" b="1" dirty="0">
                <a:solidFill>
                  <a:srgbClr val="0000FF"/>
                </a:solidFill>
              </a:rPr>
              <a:t>???</a:t>
            </a:r>
            <a:endParaRPr kumimoji="1" lang="ja-JP" altLang="en-US" sz="4000" b="1" dirty="0">
              <a:solidFill>
                <a:srgbClr val="0000FF"/>
              </a:solidFill>
            </a:endParaRPr>
          </a:p>
        </p:txBody>
      </p:sp>
      <p:grpSp>
        <p:nvGrpSpPr>
          <p:cNvPr id="40" name="グループ化 39">
            <a:extLst>
              <a:ext uri="{FF2B5EF4-FFF2-40B4-BE49-F238E27FC236}">
                <a16:creationId xmlns:a16="http://schemas.microsoft.com/office/drawing/2014/main" id="{A2529EAB-8166-40A4-8D23-B684CA7BCCFB}"/>
              </a:ext>
            </a:extLst>
          </p:cNvPr>
          <p:cNvGrpSpPr/>
          <p:nvPr/>
        </p:nvGrpSpPr>
        <p:grpSpPr>
          <a:xfrm>
            <a:off x="230439" y="4119049"/>
            <a:ext cx="7064545" cy="2576995"/>
            <a:chOff x="230439" y="4119049"/>
            <a:chExt cx="7064545" cy="2576995"/>
          </a:xfrm>
        </p:grpSpPr>
        <p:pic>
          <p:nvPicPr>
            <p:cNvPr id="41" name="図 40">
              <a:extLst>
                <a:ext uri="{FF2B5EF4-FFF2-40B4-BE49-F238E27FC236}">
                  <a16:creationId xmlns:a16="http://schemas.microsoft.com/office/drawing/2014/main" id="{D5ACFF2A-BF50-44FD-BFBA-28CF52202187}"/>
                </a:ext>
              </a:extLst>
            </p:cNvPr>
            <p:cNvPicPr>
              <a:picLocks noChangeAspect="1"/>
            </p:cNvPicPr>
            <p:nvPr/>
          </p:nvPicPr>
          <p:blipFill>
            <a:blip r:embed="rId9"/>
            <a:stretch>
              <a:fillRect/>
            </a:stretch>
          </p:blipFill>
          <p:spPr>
            <a:xfrm>
              <a:off x="322448" y="4681536"/>
              <a:ext cx="2160000" cy="2014508"/>
            </a:xfrm>
            <a:prstGeom prst="rect">
              <a:avLst/>
            </a:prstGeom>
          </p:spPr>
        </p:pic>
        <p:pic>
          <p:nvPicPr>
            <p:cNvPr id="42" name="図 41">
              <a:extLst>
                <a:ext uri="{FF2B5EF4-FFF2-40B4-BE49-F238E27FC236}">
                  <a16:creationId xmlns:a16="http://schemas.microsoft.com/office/drawing/2014/main" id="{676EA383-9E99-44CF-8987-AF1B50DF79D1}"/>
                </a:ext>
              </a:extLst>
            </p:cNvPr>
            <p:cNvPicPr>
              <a:picLocks noChangeAspect="1"/>
            </p:cNvPicPr>
            <p:nvPr/>
          </p:nvPicPr>
          <p:blipFill>
            <a:blip r:embed="rId10"/>
            <a:stretch>
              <a:fillRect/>
            </a:stretch>
          </p:blipFill>
          <p:spPr>
            <a:xfrm>
              <a:off x="2717437" y="4668102"/>
              <a:ext cx="2160000" cy="2014508"/>
            </a:xfrm>
            <a:prstGeom prst="rect">
              <a:avLst/>
            </a:prstGeom>
          </p:spPr>
        </p:pic>
        <p:grpSp>
          <p:nvGrpSpPr>
            <p:cNvPr id="44" name="グループ化 43">
              <a:extLst>
                <a:ext uri="{FF2B5EF4-FFF2-40B4-BE49-F238E27FC236}">
                  <a16:creationId xmlns:a16="http://schemas.microsoft.com/office/drawing/2014/main" id="{75893B5A-78F7-4262-9BC9-C9A6FD0DA05D}"/>
                </a:ext>
              </a:extLst>
            </p:cNvPr>
            <p:cNvGrpSpPr/>
            <p:nvPr/>
          </p:nvGrpSpPr>
          <p:grpSpPr>
            <a:xfrm>
              <a:off x="230439" y="4119049"/>
              <a:ext cx="7064545" cy="2576995"/>
              <a:chOff x="230439" y="4119049"/>
              <a:chExt cx="7064545" cy="2576995"/>
            </a:xfrm>
          </p:grpSpPr>
          <p:sp>
            <p:nvSpPr>
              <p:cNvPr id="47" name="テキスト ボックス 46">
                <a:extLst>
                  <a:ext uri="{FF2B5EF4-FFF2-40B4-BE49-F238E27FC236}">
                    <a16:creationId xmlns:a16="http://schemas.microsoft.com/office/drawing/2014/main" id="{6556B995-3B98-439C-B194-493FB4C3FDD0}"/>
                  </a:ext>
                </a:extLst>
              </p:cNvPr>
              <p:cNvSpPr txBox="1"/>
              <p:nvPr/>
            </p:nvSpPr>
            <p:spPr>
              <a:xfrm>
                <a:off x="230439" y="4119049"/>
                <a:ext cx="2383986"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chemeClr val="bg1"/>
                    </a:solidFill>
                  </a:rPr>
                  <a:t>14</a:t>
                </a:r>
                <a:r>
                  <a:rPr lang="en-US" altLang="ja-JP" sz="2800" b="1" dirty="0">
                    <a:solidFill>
                      <a:schemeClr val="bg1"/>
                    </a:solidFill>
                  </a:rPr>
                  <a:t>N (</a:t>
                </a:r>
                <a:r>
                  <a:rPr lang="ja-JP" altLang="en-US" sz="2800" b="1" dirty="0">
                    <a:solidFill>
                      <a:schemeClr val="bg1"/>
                    </a:solidFill>
                  </a:rPr>
                  <a:t>積算</a:t>
                </a:r>
                <a:r>
                  <a:rPr lang="en-US" altLang="ja-JP" sz="2800" b="1" dirty="0">
                    <a:solidFill>
                      <a:schemeClr val="bg1"/>
                    </a:solidFill>
                  </a:rPr>
                  <a:t>)</a:t>
                </a:r>
                <a:endParaRPr kumimoji="1" lang="ja-JP" altLang="en-US" sz="2800" b="1" dirty="0">
                  <a:solidFill>
                    <a:schemeClr val="bg1"/>
                  </a:solidFill>
                </a:endParaRPr>
              </a:p>
            </p:txBody>
          </p:sp>
          <p:sp>
            <p:nvSpPr>
              <p:cNvPr id="57" name="テキスト ボックス 56">
                <a:extLst>
                  <a:ext uri="{FF2B5EF4-FFF2-40B4-BE49-F238E27FC236}">
                    <a16:creationId xmlns:a16="http://schemas.microsoft.com/office/drawing/2014/main" id="{75FC0653-3174-45E0-8823-883C20532CA2}"/>
                  </a:ext>
                </a:extLst>
              </p:cNvPr>
              <p:cNvSpPr txBox="1"/>
              <p:nvPr/>
            </p:nvSpPr>
            <p:spPr>
              <a:xfrm>
                <a:off x="2645255" y="4119049"/>
                <a:ext cx="2383986" cy="523220"/>
              </a:xfrm>
              <a:prstGeom prst="rect">
                <a:avLst/>
              </a:prstGeom>
              <a:noFill/>
            </p:spPr>
            <p:txBody>
              <a:bodyPr wrap="none" rtlCol="0">
                <a:spAutoFit/>
              </a:bodyPr>
              <a:lstStyle/>
              <a:p>
                <a:r>
                  <a:rPr lang="en-US" altLang="ja-JP" sz="2800" b="1" baseline="30000" dirty="0">
                    <a:solidFill>
                      <a:schemeClr val="bg1"/>
                    </a:solidFill>
                  </a:rPr>
                  <a:t>12</a:t>
                </a:r>
                <a:r>
                  <a:rPr lang="en-US" altLang="ja-JP" sz="2800" b="1" dirty="0">
                    <a:solidFill>
                      <a:schemeClr val="bg1"/>
                    </a:solidFill>
                  </a:rPr>
                  <a:t>C</a:t>
                </a:r>
                <a:r>
                  <a:rPr lang="en-US" altLang="ja-JP" sz="2800" b="1" baseline="30000" dirty="0">
                    <a:solidFill>
                      <a:srgbClr val="FF0000"/>
                    </a:solidFill>
                  </a:rPr>
                  <a:t>15</a:t>
                </a:r>
                <a:r>
                  <a:rPr lang="en-US" altLang="ja-JP" sz="2800" b="1" dirty="0">
                    <a:solidFill>
                      <a:srgbClr val="FF0000"/>
                    </a:solidFill>
                  </a:rPr>
                  <a:t>N</a:t>
                </a:r>
                <a:r>
                  <a:rPr lang="en-US" altLang="ja-JP" sz="2800" b="1" dirty="0">
                    <a:solidFill>
                      <a:schemeClr val="bg1"/>
                    </a:solidFill>
                  </a:rPr>
                  <a:t> (</a:t>
                </a:r>
                <a:r>
                  <a:rPr lang="ja-JP" altLang="en-US" sz="2800" b="1" dirty="0">
                    <a:solidFill>
                      <a:schemeClr val="bg1"/>
                    </a:solidFill>
                  </a:rPr>
                  <a:t>積算</a:t>
                </a:r>
                <a:r>
                  <a:rPr lang="en-US" altLang="ja-JP" sz="2800" b="1" dirty="0">
                    <a:solidFill>
                      <a:schemeClr val="bg1"/>
                    </a:solidFill>
                  </a:rPr>
                  <a:t>)</a:t>
                </a:r>
                <a:endParaRPr kumimoji="1" lang="ja-JP" altLang="en-US" sz="2800" b="1" dirty="0">
                  <a:solidFill>
                    <a:srgbClr val="FF0000"/>
                  </a:solidFill>
                </a:endParaRPr>
              </a:p>
            </p:txBody>
          </p:sp>
          <p:pic>
            <p:nvPicPr>
              <p:cNvPr id="58" name="図 57">
                <a:extLst>
                  <a:ext uri="{FF2B5EF4-FFF2-40B4-BE49-F238E27FC236}">
                    <a16:creationId xmlns:a16="http://schemas.microsoft.com/office/drawing/2014/main" id="{83E53736-D59D-445E-AF30-B057F787E5E9}"/>
                  </a:ext>
                </a:extLst>
              </p:cNvPr>
              <p:cNvPicPr>
                <a:picLocks noChangeAspect="1"/>
              </p:cNvPicPr>
              <p:nvPr/>
            </p:nvPicPr>
            <p:blipFill>
              <a:blip r:embed="rId11"/>
              <a:stretch>
                <a:fillRect/>
              </a:stretch>
            </p:blipFill>
            <p:spPr>
              <a:xfrm>
                <a:off x="5134984" y="4681536"/>
                <a:ext cx="2160000" cy="2014508"/>
              </a:xfrm>
              <a:prstGeom prst="rect">
                <a:avLst/>
              </a:prstGeom>
            </p:spPr>
          </p:pic>
        </p:grpSp>
      </p:grpSp>
      <p:grpSp>
        <p:nvGrpSpPr>
          <p:cNvPr id="59" name="グループ化 58">
            <a:extLst>
              <a:ext uri="{FF2B5EF4-FFF2-40B4-BE49-F238E27FC236}">
                <a16:creationId xmlns:a16="http://schemas.microsoft.com/office/drawing/2014/main" id="{A1A281DB-7DED-F112-66F9-BAF53DEBBB0D}"/>
              </a:ext>
            </a:extLst>
          </p:cNvPr>
          <p:cNvGrpSpPr/>
          <p:nvPr/>
        </p:nvGrpSpPr>
        <p:grpSpPr>
          <a:xfrm>
            <a:off x="10481892" y="6003262"/>
            <a:ext cx="1661690" cy="798778"/>
            <a:chOff x="14101044" y="4426886"/>
            <a:chExt cx="1661690" cy="798778"/>
          </a:xfrm>
        </p:grpSpPr>
        <p:sp>
          <p:nvSpPr>
            <p:cNvPr id="60" name="正方形/長方形 59">
              <a:extLst>
                <a:ext uri="{FF2B5EF4-FFF2-40B4-BE49-F238E27FC236}">
                  <a16:creationId xmlns:a16="http://schemas.microsoft.com/office/drawing/2014/main" id="{8D3E6EE6-B86A-11AA-7F00-AFF3A47C2560}"/>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テキスト ボックス 62">
              <a:extLst>
                <a:ext uri="{FF2B5EF4-FFF2-40B4-BE49-F238E27FC236}">
                  <a16:creationId xmlns:a16="http://schemas.microsoft.com/office/drawing/2014/main" id="{E66628E3-54D9-60C1-316F-C1ED1CBD5985}"/>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65" name="直線コネクタ 64">
              <a:extLst>
                <a:ext uri="{FF2B5EF4-FFF2-40B4-BE49-F238E27FC236}">
                  <a16:creationId xmlns:a16="http://schemas.microsoft.com/office/drawing/2014/main" id="{BC8D26A0-50AE-0D62-32C0-29C2750C39D5}"/>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8" name="直線矢印コネクタ 67">
            <a:extLst>
              <a:ext uri="{FF2B5EF4-FFF2-40B4-BE49-F238E27FC236}">
                <a16:creationId xmlns:a16="http://schemas.microsoft.com/office/drawing/2014/main" id="{DAC31828-5901-17A6-F30B-BF968AA2C28A}"/>
              </a:ext>
            </a:extLst>
          </p:cNvPr>
          <p:cNvCxnSpPr>
            <a:cxnSpLocks/>
          </p:cNvCxnSpPr>
          <p:nvPr/>
        </p:nvCxnSpPr>
        <p:spPr>
          <a:xfrm flipH="1">
            <a:off x="10649526" y="2208408"/>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12906605-A695-85C3-D12B-4CD54335075A}"/>
              </a:ext>
            </a:extLst>
          </p:cNvPr>
          <p:cNvSpPr txBox="1"/>
          <p:nvPr/>
        </p:nvSpPr>
        <p:spPr>
          <a:xfrm>
            <a:off x="11176516" y="2030901"/>
            <a:ext cx="646331" cy="369332"/>
          </a:xfrm>
          <a:prstGeom prst="rect">
            <a:avLst/>
          </a:prstGeom>
          <a:solidFill>
            <a:schemeClr val="bg1"/>
          </a:solidFill>
        </p:spPr>
        <p:txBody>
          <a:bodyPr wrap="none" rtlCol="0">
            <a:spAutoFit/>
          </a:bodyPr>
          <a:lstStyle/>
          <a:p>
            <a:r>
              <a:rPr kumimoji="1" lang="ja-JP" altLang="en-US" b="1" dirty="0"/>
              <a:t>樹脂</a:t>
            </a:r>
          </a:p>
        </p:txBody>
      </p:sp>
      <p:cxnSp>
        <p:nvCxnSpPr>
          <p:cNvPr id="70" name="直線矢印コネクタ 69">
            <a:extLst>
              <a:ext uri="{FF2B5EF4-FFF2-40B4-BE49-F238E27FC236}">
                <a16:creationId xmlns:a16="http://schemas.microsoft.com/office/drawing/2014/main" id="{F20FC348-F717-CD7D-F264-60641376A51A}"/>
              </a:ext>
            </a:extLst>
          </p:cNvPr>
          <p:cNvCxnSpPr>
            <a:cxnSpLocks/>
          </p:cNvCxnSpPr>
          <p:nvPr/>
        </p:nvCxnSpPr>
        <p:spPr>
          <a:xfrm flipH="1">
            <a:off x="10891198" y="3135202"/>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3BD1877D-CAE3-D653-F37A-B7781C1A749F}"/>
              </a:ext>
            </a:extLst>
          </p:cNvPr>
          <p:cNvSpPr txBox="1"/>
          <p:nvPr/>
        </p:nvSpPr>
        <p:spPr>
          <a:xfrm>
            <a:off x="11418188" y="2957695"/>
            <a:ext cx="646331" cy="369332"/>
          </a:xfrm>
          <a:prstGeom prst="rect">
            <a:avLst/>
          </a:prstGeom>
          <a:solidFill>
            <a:schemeClr val="bg1"/>
          </a:solidFill>
        </p:spPr>
        <p:txBody>
          <a:bodyPr wrap="none" rtlCol="0">
            <a:spAutoFit/>
          </a:bodyPr>
          <a:lstStyle/>
          <a:p>
            <a:r>
              <a:rPr kumimoji="1" lang="ja-JP" altLang="en-US" b="1" dirty="0"/>
              <a:t>樹脂</a:t>
            </a:r>
          </a:p>
        </p:txBody>
      </p:sp>
    </p:spTree>
    <p:extLst>
      <p:ext uri="{BB962C8B-B14F-4D97-AF65-F5344CB8AC3E}">
        <p14:creationId xmlns:p14="http://schemas.microsoft.com/office/powerpoint/2010/main" val="4120456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sp>
        <p:nvSpPr>
          <p:cNvPr id="43" name="正方形/長方形 42">
            <a:extLst>
              <a:ext uri="{FF2B5EF4-FFF2-40B4-BE49-F238E27FC236}">
                <a16:creationId xmlns:a16="http://schemas.microsoft.com/office/drawing/2014/main" id="{6E06C99E-1475-403C-876E-82B4FA6AC462}"/>
              </a:ext>
            </a:extLst>
          </p:cNvPr>
          <p:cNvSpPr/>
          <p:nvPr/>
        </p:nvSpPr>
        <p:spPr>
          <a:xfrm>
            <a:off x="9774553" y="2107829"/>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31E8864F-0782-4D1C-B878-1C68FCA2A5B7}"/>
              </a:ext>
            </a:extLst>
          </p:cNvPr>
          <p:cNvSpPr/>
          <p:nvPr/>
        </p:nvSpPr>
        <p:spPr>
          <a:xfrm>
            <a:off x="9851095" y="3278538"/>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6A1EDFB-B207-42B9-B275-6B88AA404FD7}"/>
              </a:ext>
            </a:extLst>
          </p:cNvPr>
          <p:cNvSpPr/>
          <p:nvPr/>
        </p:nvSpPr>
        <p:spPr>
          <a:xfrm>
            <a:off x="8513789" y="3327027"/>
            <a:ext cx="974807" cy="974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950A2FA-8412-4589-B1B8-40E89CD75C1B}"/>
              </a:ext>
            </a:extLst>
          </p:cNvPr>
          <p:cNvSpPr/>
          <p:nvPr/>
        </p:nvSpPr>
        <p:spPr>
          <a:xfrm>
            <a:off x="5080961" y="0"/>
            <a:ext cx="10006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3E543C89-30AE-4A13-B8F5-A81573359979}"/>
              </a:ext>
            </a:extLst>
          </p:cNvPr>
          <p:cNvPicPr>
            <a:picLocks noChangeAspect="1"/>
          </p:cNvPicPr>
          <p:nvPr/>
        </p:nvPicPr>
        <p:blipFill>
          <a:blip r:embed="rId4"/>
          <a:stretch>
            <a:fillRect/>
          </a:stretch>
        </p:blipFill>
        <p:spPr>
          <a:xfrm>
            <a:off x="8500638" y="3359672"/>
            <a:ext cx="1010207" cy="942162"/>
          </a:xfrm>
          <a:prstGeom prst="rect">
            <a:avLst/>
          </a:prstGeom>
          <a:ln w="38100">
            <a:solidFill>
              <a:srgbClr val="FF0000"/>
            </a:solidFill>
          </a:ln>
        </p:spPr>
      </p:pic>
      <p:sp>
        <p:nvSpPr>
          <p:cNvPr id="6" name="正方形/長方形 5">
            <a:extLst>
              <a:ext uri="{FF2B5EF4-FFF2-40B4-BE49-F238E27FC236}">
                <a16:creationId xmlns:a16="http://schemas.microsoft.com/office/drawing/2014/main" id="{9287AFB1-76FF-43E8-90AE-1FAA097DE382}"/>
              </a:ext>
            </a:extLst>
          </p:cNvPr>
          <p:cNvSpPr/>
          <p:nvPr/>
        </p:nvSpPr>
        <p:spPr>
          <a:xfrm>
            <a:off x="1" y="-7255"/>
            <a:ext cx="12192000" cy="92333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F11D7A3C-DA4C-40AB-8B1F-694D1C73131E}"/>
              </a:ext>
            </a:extLst>
          </p:cNvPr>
          <p:cNvSpPr txBox="1"/>
          <p:nvPr/>
        </p:nvSpPr>
        <p:spPr>
          <a:xfrm>
            <a:off x="954362" y="49013"/>
            <a:ext cx="2051286" cy="830997"/>
          </a:xfrm>
          <a:prstGeom prst="rect">
            <a:avLst/>
          </a:prstGeom>
          <a:noFill/>
        </p:spPr>
        <p:txBody>
          <a:bodyPr wrap="square" rtlCol="0" anchor="ctr">
            <a:spAutoFit/>
          </a:bodyPr>
          <a:lstStyle/>
          <a:p>
            <a:r>
              <a:rPr kumimoji="1" lang="ja-JP" altLang="en-US" sz="4800" b="1" dirty="0">
                <a:ln w="15875">
                  <a:solidFill>
                    <a:srgbClr val="FFFF00"/>
                  </a:solidFill>
                </a:ln>
                <a:solidFill>
                  <a:srgbClr val="FF0000"/>
                </a:solidFill>
                <a:effectLst>
                  <a:outerShdw blurRad="50800" dist="38100" dir="2700000" algn="tl" rotWithShape="0">
                    <a:srgbClr val="FFFF00">
                      <a:alpha val="40000"/>
                    </a:srgbClr>
                  </a:outerShdw>
                </a:effectLst>
              </a:rPr>
              <a:t>有機物</a:t>
            </a:r>
          </a:p>
        </p:txBody>
      </p:sp>
      <p:sp>
        <p:nvSpPr>
          <p:cNvPr id="61" name="テキスト ボックス 60">
            <a:extLst>
              <a:ext uri="{FF2B5EF4-FFF2-40B4-BE49-F238E27FC236}">
                <a16:creationId xmlns:a16="http://schemas.microsoft.com/office/drawing/2014/main" id="{D310F1AB-1E7A-4978-A979-7783C3DEA1FE}"/>
              </a:ext>
            </a:extLst>
          </p:cNvPr>
          <p:cNvSpPr txBox="1"/>
          <p:nvPr/>
        </p:nvSpPr>
        <p:spPr>
          <a:xfrm>
            <a:off x="4082530" y="79791"/>
            <a:ext cx="4173946" cy="769441"/>
          </a:xfrm>
          <a:prstGeom prst="rect">
            <a:avLst/>
          </a:prstGeom>
          <a:noFill/>
        </p:spPr>
        <p:txBody>
          <a:bodyPr wrap="square" rtlCol="0" anchor="ctr">
            <a:spAutoFit/>
          </a:bodyPr>
          <a:lstStyle/>
          <a:p>
            <a:r>
              <a:rPr kumimoji="1" lang="ja-JP" altLang="en-US" sz="4400" b="1" dirty="0">
                <a:ln w="15875">
                  <a:noFill/>
                </a:ln>
                <a:solidFill>
                  <a:srgbClr val="FF0000"/>
                </a:solidFill>
                <a:effectLst>
                  <a:outerShdw blurRad="50800" dist="38100" dir="2700000" algn="tl" rotWithShape="0">
                    <a:srgbClr val="FFFF00">
                      <a:alpha val="40000"/>
                    </a:srgbClr>
                  </a:outerShdw>
                </a:effectLst>
              </a:rPr>
              <a:t>リュウグウ</a:t>
            </a:r>
          </a:p>
        </p:txBody>
      </p:sp>
      <p:sp>
        <p:nvSpPr>
          <p:cNvPr id="64" name="テキスト ボックス 63">
            <a:extLst>
              <a:ext uri="{FF2B5EF4-FFF2-40B4-BE49-F238E27FC236}">
                <a16:creationId xmlns:a16="http://schemas.microsoft.com/office/drawing/2014/main" id="{12E66D28-7F57-4457-BD07-FAE7099B3DC9}"/>
              </a:ext>
            </a:extLst>
          </p:cNvPr>
          <p:cNvSpPr txBox="1"/>
          <p:nvPr/>
        </p:nvSpPr>
        <p:spPr>
          <a:xfrm>
            <a:off x="8325702" y="79791"/>
            <a:ext cx="3645892" cy="769441"/>
          </a:xfrm>
          <a:prstGeom prst="rect">
            <a:avLst/>
          </a:prstGeom>
          <a:noFill/>
        </p:spPr>
        <p:txBody>
          <a:bodyPr wrap="square" rtlCol="0" anchor="ctr">
            <a:spAutoFit/>
          </a:bodyPr>
          <a:lstStyle/>
          <a:p>
            <a:r>
              <a:rPr kumimoji="1" lang="ja-JP" altLang="en-US" sz="4400" b="1" dirty="0">
                <a:solidFill>
                  <a:schemeClr val="bg1"/>
                </a:solidFill>
              </a:rPr>
              <a:t>樹脂</a:t>
            </a:r>
          </a:p>
        </p:txBody>
      </p:sp>
      <p:sp>
        <p:nvSpPr>
          <p:cNvPr id="47" name="テキスト ボックス 46">
            <a:extLst>
              <a:ext uri="{FF2B5EF4-FFF2-40B4-BE49-F238E27FC236}">
                <a16:creationId xmlns:a16="http://schemas.microsoft.com/office/drawing/2014/main" id="{831A68A7-16B8-5BCC-C630-B9A3E4DE5EA1}"/>
              </a:ext>
            </a:extLst>
          </p:cNvPr>
          <p:cNvSpPr txBox="1"/>
          <p:nvPr/>
        </p:nvSpPr>
        <p:spPr>
          <a:xfrm>
            <a:off x="9244438" y="55960"/>
            <a:ext cx="3024357" cy="830997"/>
          </a:xfrm>
          <a:prstGeom prst="rect">
            <a:avLst/>
          </a:prstGeom>
          <a:noFill/>
        </p:spPr>
        <p:txBody>
          <a:bodyPr wrap="square" rtlCol="0" anchor="ctr">
            <a:spAutoFit/>
          </a:bodyPr>
          <a:lstStyle/>
          <a:p>
            <a:r>
              <a:rPr lang="ja-JP" altLang="en-US" sz="4800" b="1" dirty="0">
                <a:solidFill>
                  <a:schemeClr val="bg1"/>
                </a:solidFill>
              </a:rPr>
              <a:t>（地球）</a:t>
            </a:r>
            <a:endParaRPr kumimoji="1" lang="ja-JP" altLang="en-US" sz="4800" b="1" dirty="0">
              <a:solidFill>
                <a:schemeClr val="bg1"/>
              </a:solidFill>
            </a:endParaRPr>
          </a:p>
        </p:txBody>
      </p:sp>
      <p:sp>
        <p:nvSpPr>
          <p:cNvPr id="108" name="テキスト ボックス 107">
            <a:extLst>
              <a:ext uri="{FF2B5EF4-FFF2-40B4-BE49-F238E27FC236}">
                <a16:creationId xmlns:a16="http://schemas.microsoft.com/office/drawing/2014/main" id="{C4519C4E-4328-4D89-B9E4-76D168DA18D6}"/>
              </a:ext>
            </a:extLst>
          </p:cNvPr>
          <p:cNvSpPr txBox="1"/>
          <p:nvPr/>
        </p:nvSpPr>
        <p:spPr>
          <a:xfrm>
            <a:off x="3047528" y="-106393"/>
            <a:ext cx="818527" cy="1200329"/>
          </a:xfrm>
          <a:prstGeom prst="rect">
            <a:avLst/>
          </a:prstGeom>
          <a:noFill/>
        </p:spPr>
        <p:txBody>
          <a:bodyPr wrap="square">
            <a:spAutoFit/>
          </a:bodyPr>
          <a:lstStyle/>
          <a:p>
            <a:r>
              <a:rPr kumimoji="1" lang="ja-JP" altLang="en-US" sz="7200" b="1" dirty="0">
                <a:solidFill>
                  <a:schemeClr val="bg1"/>
                </a:solidFill>
              </a:rPr>
              <a:t>＞</a:t>
            </a:r>
            <a:endParaRPr lang="ja-JP" altLang="en-US" sz="7200" dirty="0">
              <a:solidFill>
                <a:schemeClr val="bg1"/>
              </a:solidFill>
            </a:endParaRPr>
          </a:p>
        </p:txBody>
      </p:sp>
      <p:sp>
        <p:nvSpPr>
          <p:cNvPr id="59" name="テキスト ボックス 58">
            <a:extLst>
              <a:ext uri="{FF2B5EF4-FFF2-40B4-BE49-F238E27FC236}">
                <a16:creationId xmlns:a16="http://schemas.microsoft.com/office/drawing/2014/main" id="{3A414726-7537-49F0-9728-B4EE1E87D299}"/>
              </a:ext>
            </a:extLst>
          </p:cNvPr>
          <p:cNvSpPr txBox="1"/>
          <p:nvPr/>
        </p:nvSpPr>
        <p:spPr>
          <a:xfrm>
            <a:off x="7164228" y="-106393"/>
            <a:ext cx="818527" cy="1200329"/>
          </a:xfrm>
          <a:prstGeom prst="rect">
            <a:avLst/>
          </a:prstGeom>
          <a:noFill/>
        </p:spPr>
        <p:txBody>
          <a:bodyPr wrap="square">
            <a:spAutoFit/>
          </a:bodyPr>
          <a:lstStyle/>
          <a:p>
            <a:r>
              <a:rPr kumimoji="1" lang="ja-JP" altLang="en-US" sz="7200" b="1" dirty="0">
                <a:solidFill>
                  <a:schemeClr val="bg1"/>
                </a:solidFill>
              </a:rPr>
              <a:t>＞</a:t>
            </a:r>
            <a:endParaRPr lang="ja-JP" altLang="en-US" sz="7200" dirty="0">
              <a:solidFill>
                <a:schemeClr val="bg1"/>
              </a:solidFill>
            </a:endParaRPr>
          </a:p>
        </p:txBody>
      </p:sp>
      <p:pic>
        <p:nvPicPr>
          <p:cNvPr id="41" name="図 1">
            <a:extLst>
              <a:ext uri="{FF2B5EF4-FFF2-40B4-BE49-F238E27FC236}">
                <a16:creationId xmlns:a16="http://schemas.microsoft.com/office/drawing/2014/main" id="{6E31A8B1-7F7D-4131-A3F3-332D48628BFC}"/>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220407" y="1174280"/>
            <a:ext cx="5647609" cy="5450000"/>
          </a:xfrm>
          <a:prstGeom prst="rect">
            <a:avLst/>
          </a:prstGeom>
          <a:noFill/>
          <a:ln>
            <a:noFill/>
          </a:ln>
          <a:extLst>
            <a:ext uri="{53640926-AAD7-44D8-BBD7-CCE9431645EC}">
              <a14:shadowObscured xmlns:a14="http://schemas.microsoft.com/office/drawing/2010/main"/>
            </a:ext>
          </a:extLst>
        </p:spPr>
      </p:pic>
      <p:sp>
        <p:nvSpPr>
          <p:cNvPr id="42" name="正方形/長方形 41">
            <a:extLst>
              <a:ext uri="{FF2B5EF4-FFF2-40B4-BE49-F238E27FC236}">
                <a16:creationId xmlns:a16="http://schemas.microsoft.com/office/drawing/2014/main" id="{731D0293-E74C-48E4-8D70-531528ABD52D}"/>
              </a:ext>
            </a:extLst>
          </p:cNvPr>
          <p:cNvSpPr/>
          <p:nvPr/>
        </p:nvSpPr>
        <p:spPr>
          <a:xfrm>
            <a:off x="4708272" y="6111126"/>
            <a:ext cx="1138556" cy="50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25">
            <a:extLst>
              <a:ext uri="{FF2B5EF4-FFF2-40B4-BE49-F238E27FC236}">
                <a16:creationId xmlns:a16="http://schemas.microsoft.com/office/drawing/2014/main" id="{BFEED6F8-DF7E-4004-9239-B3E5B2A62E6F}"/>
              </a:ext>
            </a:extLst>
          </p:cNvPr>
          <p:cNvSpPr txBox="1"/>
          <p:nvPr/>
        </p:nvSpPr>
        <p:spPr>
          <a:xfrm>
            <a:off x="5011735" y="6261244"/>
            <a:ext cx="606145" cy="276999"/>
          </a:xfrm>
          <a:prstGeom prst="rect">
            <a:avLst/>
          </a:prstGeom>
          <a:noFill/>
        </p:spPr>
        <p:txBody>
          <a:bodyPr wrap="square" lIns="0" tIns="0" rIns="0" bIns="0" rtlCol="0">
            <a:spAutoFit/>
          </a:bodyPr>
          <a:lstStyle/>
          <a:p>
            <a:r>
              <a:rPr lang="en-US" altLang="ja-JP" b="1" dirty="0">
                <a:latin typeface="Arial" panose="020B0604020202020204" pitchFamily="34" charset="0"/>
                <a:cs typeface="Arial" panose="020B0604020202020204" pitchFamily="34" charset="0"/>
              </a:rPr>
              <a:t>5 µm</a:t>
            </a:r>
            <a:endParaRPr lang="ja-JP" altLang="en-US" b="1" dirty="0">
              <a:latin typeface="Arial" panose="020B0604020202020204" pitchFamily="34" charset="0"/>
              <a:cs typeface="Arial" panose="020B0604020202020204" pitchFamily="34" charset="0"/>
            </a:endParaRPr>
          </a:p>
        </p:txBody>
      </p:sp>
      <p:cxnSp>
        <p:nvCxnSpPr>
          <p:cNvPr id="58" name="AutoShape 16">
            <a:extLst>
              <a:ext uri="{FF2B5EF4-FFF2-40B4-BE49-F238E27FC236}">
                <a16:creationId xmlns:a16="http://schemas.microsoft.com/office/drawing/2014/main" id="{96DEBA8A-71EC-4F21-82B3-71A76789683D}"/>
              </a:ext>
            </a:extLst>
          </p:cNvPr>
          <p:cNvCxnSpPr>
            <a:cxnSpLocks noChangeShapeType="1"/>
          </p:cNvCxnSpPr>
          <p:nvPr/>
        </p:nvCxnSpPr>
        <p:spPr bwMode="auto">
          <a:xfrm>
            <a:off x="4898826" y="6239299"/>
            <a:ext cx="795802" cy="1"/>
          </a:xfrm>
          <a:prstGeom prst="straightConnector1">
            <a:avLst/>
          </a:prstGeom>
          <a:noFill/>
          <a:ln w="50800">
            <a:solidFill>
              <a:schemeClr val="tx1"/>
            </a:solidFill>
            <a:round/>
            <a:headEnd/>
            <a:tailEnd/>
          </a:ln>
          <a:extLst>
            <a:ext uri="{909E8E84-426E-40DD-AFC4-6F175D3DCCD1}">
              <a14:hiddenFill xmlns:a14="http://schemas.microsoft.com/office/drawing/2010/main">
                <a:noFill/>
              </a14:hiddenFill>
            </a:ext>
          </a:extLst>
        </p:spPr>
      </p:cxnSp>
      <p:grpSp>
        <p:nvGrpSpPr>
          <p:cNvPr id="25" name="グループ化 24">
            <a:extLst>
              <a:ext uri="{FF2B5EF4-FFF2-40B4-BE49-F238E27FC236}">
                <a16:creationId xmlns:a16="http://schemas.microsoft.com/office/drawing/2014/main" id="{7419BA57-DDBD-E6BE-F263-E974125DAA9A}"/>
              </a:ext>
            </a:extLst>
          </p:cNvPr>
          <p:cNvGrpSpPr/>
          <p:nvPr/>
        </p:nvGrpSpPr>
        <p:grpSpPr>
          <a:xfrm>
            <a:off x="10481892" y="6003262"/>
            <a:ext cx="1661690" cy="798778"/>
            <a:chOff x="14101044" y="4426886"/>
            <a:chExt cx="1661690" cy="798778"/>
          </a:xfrm>
        </p:grpSpPr>
        <p:sp>
          <p:nvSpPr>
            <p:cNvPr id="26" name="正方形/長方形 25">
              <a:extLst>
                <a:ext uri="{FF2B5EF4-FFF2-40B4-BE49-F238E27FC236}">
                  <a16:creationId xmlns:a16="http://schemas.microsoft.com/office/drawing/2014/main" id="{2F349C47-EE2D-A048-89A3-F5C5C157A5A6}"/>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874D8368-ADE7-2E3C-290C-7A9CD6CEF6E3}"/>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29" name="直線コネクタ 28">
              <a:extLst>
                <a:ext uri="{FF2B5EF4-FFF2-40B4-BE49-F238E27FC236}">
                  <a16:creationId xmlns:a16="http://schemas.microsoft.com/office/drawing/2014/main" id="{71EB4DBD-0BAA-4C8F-EEF4-16ED552D5A02}"/>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B3BC804A-70C1-4D62-93C3-83EEDF857896}"/>
              </a:ext>
            </a:extLst>
          </p:cNvPr>
          <p:cNvGrpSpPr/>
          <p:nvPr/>
        </p:nvGrpSpPr>
        <p:grpSpPr>
          <a:xfrm>
            <a:off x="9774954" y="2108571"/>
            <a:ext cx="1080542" cy="2137686"/>
            <a:chOff x="9774954" y="2108571"/>
            <a:chExt cx="1080542" cy="2137686"/>
          </a:xfrm>
        </p:grpSpPr>
        <p:pic>
          <p:nvPicPr>
            <p:cNvPr id="49" name="図 48">
              <a:extLst>
                <a:ext uri="{FF2B5EF4-FFF2-40B4-BE49-F238E27FC236}">
                  <a16:creationId xmlns:a16="http://schemas.microsoft.com/office/drawing/2014/main" id="{729F59A1-CE40-4DDA-B42B-3B84084F7384}"/>
                </a:ext>
              </a:extLst>
            </p:cNvPr>
            <p:cNvPicPr>
              <a:picLocks noChangeAspect="1"/>
            </p:cNvPicPr>
            <p:nvPr/>
          </p:nvPicPr>
          <p:blipFill>
            <a:blip r:embed="rId6"/>
            <a:stretch>
              <a:fillRect/>
            </a:stretch>
          </p:blipFill>
          <p:spPr>
            <a:xfrm>
              <a:off x="9774954" y="2108571"/>
              <a:ext cx="974807" cy="974807"/>
            </a:xfrm>
            <a:prstGeom prst="rect">
              <a:avLst/>
            </a:prstGeom>
            <a:ln w="38100">
              <a:solidFill>
                <a:srgbClr val="FF0000"/>
              </a:solidFill>
            </a:ln>
          </p:spPr>
        </p:pic>
        <p:pic>
          <p:nvPicPr>
            <p:cNvPr id="51" name="図 50">
              <a:extLst>
                <a:ext uri="{FF2B5EF4-FFF2-40B4-BE49-F238E27FC236}">
                  <a16:creationId xmlns:a16="http://schemas.microsoft.com/office/drawing/2014/main" id="{C87FBC3E-6B1C-4BCD-A947-A17ABA9D7FA2}"/>
                </a:ext>
              </a:extLst>
            </p:cNvPr>
            <p:cNvPicPr>
              <a:picLocks noChangeAspect="1"/>
            </p:cNvPicPr>
            <p:nvPr/>
          </p:nvPicPr>
          <p:blipFill>
            <a:blip r:embed="rId7"/>
            <a:stretch>
              <a:fillRect/>
            </a:stretch>
          </p:blipFill>
          <p:spPr>
            <a:xfrm>
              <a:off x="9843729" y="3284884"/>
              <a:ext cx="1011767" cy="961373"/>
            </a:xfrm>
            <a:prstGeom prst="rect">
              <a:avLst/>
            </a:prstGeom>
            <a:ln w="38100">
              <a:solidFill>
                <a:srgbClr val="FF0000"/>
              </a:solidFill>
            </a:ln>
          </p:spPr>
        </p:pic>
      </p:grpSp>
      <p:cxnSp>
        <p:nvCxnSpPr>
          <p:cNvPr id="34" name="直線矢印コネクタ 33">
            <a:extLst>
              <a:ext uri="{FF2B5EF4-FFF2-40B4-BE49-F238E27FC236}">
                <a16:creationId xmlns:a16="http://schemas.microsoft.com/office/drawing/2014/main" id="{BD18B863-BA86-7757-91CE-463504955859}"/>
              </a:ext>
            </a:extLst>
          </p:cNvPr>
          <p:cNvCxnSpPr>
            <a:cxnSpLocks/>
          </p:cNvCxnSpPr>
          <p:nvPr/>
        </p:nvCxnSpPr>
        <p:spPr>
          <a:xfrm flipH="1">
            <a:off x="10649526" y="2208408"/>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1A387D8B-1CBC-27C1-A835-7A56B120C8CD}"/>
              </a:ext>
            </a:extLst>
          </p:cNvPr>
          <p:cNvSpPr txBox="1"/>
          <p:nvPr/>
        </p:nvSpPr>
        <p:spPr>
          <a:xfrm>
            <a:off x="11176516" y="2030901"/>
            <a:ext cx="646331" cy="369332"/>
          </a:xfrm>
          <a:prstGeom prst="rect">
            <a:avLst/>
          </a:prstGeom>
          <a:solidFill>
            <a:schemeClr val="bg1"/>
          </a:solidFill>
        </p:spPr>
        <p:txBody>
          <a:bodyPr wrap="none" rtlCol="0">
            <a:spAutoFit/>
          </a:bodyPr>
          <a:lstStyle/>
          <a:p>
            <a:r>
              <a:rPr kumimoji="1" lang="ja-JP" altLang="en-US" b="1" dirty="0"/>
              <a:t>樹脂</a:t>
            </a:r>
          </a:p>
        </p:txBody>
      </p:sp>
      <p:cxnSp>
        <p:nvCxnSpPr>
          <p:cNvPr id="36" name="直線矢印コネクタ 35">
            <a:extLst>
              <a:ext uri="{FF2B5EF4-FFF2-40B4-BE49-F238E27FC236}">
                <a16:creationId xmlns:a16="http://schemas.microsoft.com/office/drawing/2014/main" id="{30D3EE6B-127F-356B-9351-E9CD5A7C9509}"/>
              </a:ext>
            </a:extLst>
          </p:cNvPr>
          <p:cNvCxnSpPr>
            <a:cxnSpLocks/>
          </p:cNvCxnSpPr>
          <p:nvPr/>
        </p:nvCxnSpPr>
        <p:spPr>
          <a:xfrm flipH="1">
            <a:off x="10891198" y="3135202"/>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4856CA44-A638-81D8-7FFC-45B8F22E1DEB}"/>
              </a:ext>
            </a:extLst>
          </p:cNvPr>
          <p:cNvSpPr txBox="1"/>
          <p:nvPr/>
        </p:nvSpPr>
        <p:spPr>
          <a:xfrm>
            <a:off x="11418188" y="2957695"/>
            <a:ext cx="646331" cy="369332"/>
          </a:xfrm>
          <a:prstGeom prst="rect">
            <a:avLst/>
          </a:prstGeom>
          <a:solidFill>
            <a:schemeClr val="bg1"/>
          </a:solidFill>
        </p:spPr>
        <p:txBody>
          <a:bodyPr wrap="none" rtlCol="0">
            <a:spAutoFit/>
          </a:bodyPr>
          <a:lstStyle/>
          <a:p>
            <a:r>
              <a:rPr kumimoji="1" lang="ja-JP" altLang="en-US" b="1" dirty="0"/>
              <a:t>樹脂</a:t>
            </a:r>
          </a:p>
        </p:txBody>
      </p:sp>
    </p:spTree>
    <p:extLst>
      <p:ext uri="{BB962C8B-B14F-4D97-AF65-F5344CB8AC3E}">
        <p14:creationId xmlns:p14="http://schemas.microsoft.com/office/powerpoint/2010/main" val="29652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pic>
        <p:nvPicPr>
          <p:cNvPr id="3" name="図 2" descr="白黒の写真&#10;&#10;低い精度で自動的に生成された説明">
            <a:extLst>
              <a:ext uri="{FF2B5EF4-FFF2-40B4-BE49-F238E27FC236}">
                <a16:creationId xmlns:a16="http://schemas.microsoft.com/office/drawing/2014/main" id="{769E2115-14B0-4947-97AE-B8325742F0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576" y="28574"/>
            <a:ext cx="6793706" cy="6793706"/>
          </a:xfrm>
          <a:prstGeom prst="rect">
            <a:avLst/>
          </a:prstGeom>
          <a:ln w="38100">
            <a:solidFill>
              <a:schemeClr val="bg1"/>
            </a:solidFill>
          </a:ln>
        </p:spPr>
      </p:pic>
      <p:sp>
        <p:nvSpPr>
          <p:cNvPr id="43" name="正方形/長方形 42">
            <a:extLst>
              <a:ext uri="{FF2B5EF4-FFF2-40B4-BE49-F238E27FC236}">
                <a16:creationId xmlns:a16="http://schemas.microsoft.com/office/drawing/2014/main" id="{6E06C99E-1475-403C-876E-82B4FA6AC462}"/>
              </a:ext>
            </a:extLst>
          </p:cNvPr>
          <p:cNvSpPr/>
          <p:nvPr/>
        </p:nvSpPr>
        <p:spPr>
          <a:xfrm>
            <a:off x="9774553" y="2107829"/>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31E8864F-0782-4D1C-B878-1C68FCA2A5B7}"/>
              </a:ext>
            </a:extLst>
          </p:cNvPr>
          <p:cNvSpPr/>
          <p:nvPr/>
        </p:nvSpPr>
        <p:spPr>
          <a:xfrm>
            <a:off x="9851095" y="3278538"/>
            <a:ext cx="974807" cy="974807"/>
          </a:xfrm>
          <a:prstGeom prst="rect">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66A1EDFB-B207-42B9-B275-6B88AA404FD7}"/>
              </a:ext>
            </a:extLst>
          </p:cNvPr>
          <p:cNvSpPr/>
          <p:nvPr/>
        </p:nvSpPr>
        <p:spPr>
          <a:xfrm>
            <a:off x="8513789" y="3327027"/>
            <a:ext cx="974807" cy="9748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8950A2FA-8412-4589-B1B8-40E89CD75C1B}"/>
              </a:ext>
            </a:extLst>
          </p:cNvPr>
          <p:cNvSpPr/>
          <p:nvPr/>
        </p:nvSpPr>
        <p:spPr>
          <a:xfrm>
            <a:off x="5080961" y="0"/>
            <a:ext cx="10006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3E543C89-30AE-4A13-B8F5-A81573359979}"/>
              </a:ext>
            </a:extLst>
          </p:cNvPr>
          <p:cNvPicPr>
            <a:picLocks noChangeAspect="1"/>
          </p:cNvPicPr>
          <p:nvPr/>
        </p:nvPicPr>
        <p:blipFill>
          <a:blip r:embed="rId4"/>
          <a:stretch>
            <a:fillRect/>
          </a:stretch>
        </p:blipFill>
        <p:spPr>
          <a:xfrm>
            <a:off x="8500638" y="3359672"/>
            <a:ext cx="1010207" cy="942162"/>
          </a:xfrm>
          <a:prstGeom prst="rect">
            <a:avLst/>
          </a:prstGeom>
          <a:ln w="38100">
            <a:solidFill>
              <a:srgbClr val="FF0000"/>
            </a:solidFill>
          </a:ln>
        </p:spPr>
      </p:pic>
      <p:sp>
        <p:nvSpPr>
          <p:cNvPr id="6" name="正方形/長方形 5">
            <a:extLst>
              <a:ext uri="{FF2B5EF4-FFF2-40B4-BE49-F238E27FC236}">
                <a16:creationId xmlns:a16="http://schemas.microsoft.com/office/drawing/2014/main" id="{9287AFB1-76FF-43E8-90AE-1FAA097DE382}"/>
              </a:ext>
            </a:extLst>
          </p:cNvPr>
          <p:cNvSpPr/>
          <p:nvPr/>
        </p:nvSpPr>
        <p:spPr>
          <a:xfrm>
            <a:off x="1" y="-7255"/>
            <a:ext cx="12192000" cy="92333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テキスト ボックス 108">
            <a:extLst>
              <a:ext uri="{FF2B5EF4-FFF2-40B4-BE49-F238E27FC236}">
                <a16:creationId xmlns:a16="http://schemas.microsoft.com/office/drawing/2014/main" id="{F11D7A3C-DA4C-40AB-8B1F-694D1C73131E}"/>
              </a:ext>
            </a:extLst>
          </p:cNvPr>
          <p:cNvSpPr txBox="1"/>
          <p:nvPr/>
        </p:nvSpPr>
        <p:spPr>
          <a:xfrm>
            <a:off x="954362" y="49013"/>
            <a:ext cx="2051286" cy="830997"/>
          </a:xfrm>
          <a:prstGeom prst="rect">
            <a:avLst/>
          </a:prstGeom>
          <a:noFill/>
        </p:spPr>
        <p:txBody>
          <a:bodyPr wrap="square" rtlCol="0" anchor="ctr">
            <a:spAutoFit/>
          </a:bodyPr>
          <a:lstStyle/>
          <a:p>
            <a:r>
              <a:rPr kumimoji="1" lang="ja-JP" altLang="en-US" sz="4800" b="1" dirty="0">
                <a:ln w="15875">
                  <a:solidFill>
                    <a:srgbClr val="FFFF00"/>
                  </a:solidFill>
                </a:ln>
                <a:solidFill>
                  <a:srgbClr val="FF0000"/>
                </a:solidFill>
                <a:effectLst>
                  <a:outerShdw blurRad="50800" dist="38100" dir="2700000" algn="tl" rotWithShape="0">
                    <a:srgbClr val="FFFF00">
                      <a:alpha val="40000"/>
                    </a:srgbClr>
                  </a:outerShdw>
                </a:effectLst>
              </a:rPr>
              <a:t>有機物</a:t>
            </a:r>
          </a:p>
        </p:txBody>
      </p:sp>
      <p:sp>
        <p:nvSpPr>
          <p:cNvPr id="61" name="テキスト ボックス 60">
            <a:extLst>
              <a:ext uri="{FF2B5EF4-FFF2-40B4-BE49-F238E27FC236}">
                <a16:creationId xmlns:a16="http://schemas.microsoft.com/office/drawing/2014/main" id="{D310F1AB-1E7A-4978-A979-7783C3DEA1FE}"/>
              </a:ext>
            </a:extLst>
          </p:cNvPr>
          <p:cNvSpPr txBox="1"/>
          <p:nvPr/>
        </p:nvSpPr>
        <p:spPr>
          <a:xfrm>
            <a:off x="4082530" y="79791"/>
            <a:ext cx="4173946" cy="769441"/>
          </a:xfrm>
          <a:prstGeom prst="rect">
            <a:avLst/>
          </a:prstGeom>
          <a:noFill/>
        </p:spPr>
        <p:txBody>
          <a:bodyPr wrap="square" rtlCol="0" anchor="ctr">
            <a:spAutoFit/>
          </a:bodyPr>
          <a:lstStyle/>
          <a:p>
            <a:r>
              <a:rPr kumimoji="1" lang="ja-JP" altLang="en-US" sz="4400" b="1" dirty="0">
                <a:ln w="15875">
                  <a:noFill/>
                </a:ln>
                <a:solidFill>
                  <a:srgbClr val="FF0000"/>
                </a:solidFill>
                <a:effectLst>
                  <a:outerShdw blurRad="50800" dist="38100" dir="2700000" algn="tl" rotWithShape="0">
                    <a:srgbClr val="FFFF00">
                      <a:alpha val="40000"/>
                    </a:srgbClr>
                  </a:outerShdw>
                </a:effectLst>
              </a:rPr>
              <a:t>リュウグウ</a:t>
            </a:r>
          </a:p>
        </p:txBody>
      </p:sp>
      <p:sp>
        <p:nvSpPr>
          <p:cNvPr id="64" name="テキスト ボックス 63">
            <a:extLst>
              <a:ext uri="{FF2B5EF4-FFF2-40B4-BE49-F238E27FC236}">
                <a16:creationId xmlns:a16="http://schemas.microsoft.com/office/drawing/2014/main" id="{12E66D28-7F57-4457-BD07-FAE7099B3DC9}"/>
              </a:ext>
            </a:extLst>
          </p:cNvPr>
          <p:cNvSpPr txBox="1"/>
          <p:nvPr/>
        </p:nvSpPr>
        <p:spPr>
          <a:xfrm>
            <a:off x="8325702" y="79791"/>
            <a:ext cx="3645892" cy="769441"/>
          </a:xfrm>
          <a:prstGeom prst="rect">
            <a:avLst/>
          </a:prstGeom>
          <a:noFill/>
        </p:spPr>
        <p:txBody>
          <a:bodyPr wrap="square" rtlCol="0" anchor="ctr">
            <a:spAutoFit/>
          </a:bodyPr>
          <a:lstStyle/>
          <a:p>
            <a:r>
              <a:rPr kumimoji="1" lang="ja-JP" altLang="en-US" sz="4400" b="1" dirty="0">
                <a:solidFill>
                  <a:schemeClr val="bg1"/>
                </a:solidFill>
              </a:rPr>
              <a:t>樹脂</a:t>
            </a:r>
          </a:p>
        </p:txBody>
      </p:sp>
      <p:sp>
        <p:nvSpPr>
          <p:cNvPr id="47" name="テキスト ボックス 46">
            <a:extLst>
              <a:ext uri="{FF2B5EF4-FFF2-40B4-BE49-F238E27FC236}">
                <a16:creationId xmlns:a16="http://schemas.microsoft.com/office/drawing/2014/main" id="{831A68A7-16B8-5BCC-C630-B9A3E4DE5EA1}"/>
              </a:ext>
            </a:extLst>
          </p:cNvPr>
          <p:cNvSpPr txBox="1"/>
          <p:nvPr/>
        </p:nvSpPr>
        <p:spPr>
          <a:xfrm>
            <a:off x="9244438" y="55960"/>
            <a:ext cx="3024357" cy="830997"/>
          </a:xfrm>
          <a:prstGeom prst="rect">
            <a:avLst/>
          </a:prstGeom>
          <a:noFill/>
        </p:spPr>
        <p:txBody>
          <a:bodyPr wrap="square" rtlCol="0" anchor="ctr">
            <a:spAutoFit/>
          </a:bodyPr>
          <a:lstStyle/>
          <a:p>
            <a:r>
              <a:rPr lang="ja-JP" altLang="en-US" sz="4800" b="1" dirty="0">
                <a:solidFill>
                  <a:schemeClr val="bg1"/>
                </a:solidFill>
              </a:rPr>
              <a:t>（地球）</a:t>
            </a:r>
            <a:endParaRPr kumimoji="1" lang="ja-JP" altLang="en-US" sz="4800" b="1" dirty="0">
              <a:solidFill>
                <a:schemeClr val="bg1"/>
              </a:solidFill>
            </a:endParaRPr>
          </a:p>
        </p:txBody>
      </p:sp>
      <p:sp>
        <p:nvSpPr>
          <p:cNvPr id="108" name="テキスト ボックス 107">
            <a:extLst>
              <a:ext uri="{FF2B5EF4-FFF2-40B4-BE49-F238E27FC236}">
                <a16:creationId xmlns:a16="http://schemas.microsoft.com/office/drawing/2014/main" id="{C4519C4E-4328-4D89-B9E4-76D168DA18D6}"/>
              </a:ext>
            </a:extLst>
          </p:cNvPr>
          <p:cNvSpPr txBox="1"/>
          <p:nvPr/>
        </p:nvSpPr>
        <p:spPr>
          <a:xfrm>
            <a:off x="3047528" y="-106393"/>
            <a:ext cx="818527" cy="1200329"/>
          </a:xfrm>
          <a:prstGeom prst="rect">
            <a:avLst/>
          </a:prstGeom>
          <a:noFill/>
        </p:spPr>
        <p:txBody>
          <a:bodyPr wrap="square">
            <a:spAutoFit/>
          </a:bodyPr>
          <a:lstStyle/>
          <a:p>
            <a:r>
              <a:rPr kumimoji="1" lang="ja-JP" altLang="en-US" sz="7200" b="1" dirty="0">
                <a:solidFill>
                  <a:schemeClr val="bg1"/>
                </a:solidFill>
              </a:rPr>
              <a:t>＞</a:t>
            </a:r>
            <a:endParaRPr lang="ja-JP" altLang="en-US" sz="7200" dirty="0">
              <a:solidFill>
                <a:schemeClr val="bg1"/>
              </a:solidFill>
            </a:endParaRPr>
          </a:p>
        </p:txBody>
      </p:sp>
      <p:sp>
        <p:nvSpPr>
          <p:cNvPr id="59" name="テキスト ボックス 58">
            <a:extLst>
              <a:ext uri="{FF2B5EF4-FFF2-40B4-BE49-F238E27FC236}">
                <a16:creationId xmlns:a16="http://schemas.microsoft.com/office/drawing/2014/main" id="{3A414726-7537-49F0-9728-B4EE1E87D299}"/>
              </a:ext>
            </a:extLst>
          </p:cNvPr>
          <p:cNvSpPr txBox="1"/>
          <p:nvPr/>
        </p:nvSpPr>
        <p:spPr>
          <a:xfrm>
            <a:off x="7164228" y="-106393"/>
            <a:ext cx="818527" cy="1200329"/>
          </a:xfrm>
          <a:prstGeom prst="rect">
            <a:avLst/>
          </a:prstGeom>
          <a:noFill/>
        </p:spPr>
        <p:txBody>
          <a:bodyPr wrap="square">
            <a:spAutoFit/>
          </a:bodyPr>
          <a:lstStyle/>
          <a:p>
            <a:r>
              <a:rPr kumimoji="1" lang="ja-JP" altLang="en-US" sz="7200" b="1" dirty="0">
                <a:solidFill>
                  <a:schemeClr val="bg1"/>
                </a:solidFill>
              </a:rPr>
              <a:t>＞</a:t>
            </a:r>
            <a:endParaRPr lang="ja-JP" altLang="en-US" sz="7200" dirty="0">
              <a:solidFill>
                <a:schemeClr val="bg1"/>
              </a:solidFill>
            </a:endParaRPr>
          </a:p>
        </p:txBody>
      </p:sp>
      <p:pic>
        <p:nvPicPr>
          <p:cNvPr id="41" name="図 1">
            <a:extLst>
              <a:ext uri="{FF2B5EF4-FFF2-40B4-BE49-F238E27FC236}">
                <a16:creationId xmlns:a16="http://schemas.microsoft.com/office/drawing/2014/main" id="{6E31A8B1-7F7D-4131-A3F3-332D48628BFC}"/>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220407" y="1174280"/>
            <a:ext cx="5647609" cy="5450000"/>
          </a:xfrm>
          <a:prstGeom prst="rect">
            <a:avLst/>
          </a:prstGeom>
          <a:noFill/>
          <a:ln>
            <a:noFill/>
          </a:ln>
          <a:extLst>
            <a:ext uri="{53640926-AAD7-44D8-BBD7-CCE9431645EC}">
              <a14:shadowObscured xmlns:a14="http://schemas.microsoft.com/office/drawing/2010/main"/>
            </a:ext>
          </a:extLst>
        </p:spPr>
      </p:pic>
      <p:sp>
        <p:nvSpPr>
          <p:cNvPr id="42" name="正方形/長方形 41">
            <a:extLst>
              <a:ext uri="{FF2B5EF4-FFF2-40B4-BE49-F238E27FC236}">
                <a16:creationId xmlns:a16="http://schemas.microsoft.com/office/drawing/2014/main" id="{731D0293-E74C-48E4-8D70-531528ABD52D}"/>
              </a:ext>
            </a:extLst>
          </p:cNvPr>
          <p:cNvSpPr/>
          <p:nvPr/>
        </p:nvSpPr>
        <p:spPr>
          <a:xfrm>
            <a:off x="4708272" y="6111126"/>
            <a:ext cx="1138556" cy="507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25">
            <a:extLst>
              <a:ext uri="{FF2B5EF4-FFF2-40B4-BE49-F238E27FC236}">
                <a16:creationId xmlns:a16="http://schemas.microsoft.com/office/drawing/2014/main" id="{BFEED6F8-DF7E-4004-9239-B3E5B2A62E6F}"/>
              </a:ext>
            </a:extLst>
          </p:cNvPr>
          <p:cNvSpPr txBox="1"/>
          <p:nvPr/>
        </p:nvSpPr>
        <p:spPr>
          <a:xfrm>
            <a:off x="5011735" y="6261244"/>
            <a:ext cx="606145" cy="276999"/>
          </a:xfrm>
          <a:prstGeom prst="rect">
            <a:avLst/>
          </a:prstGeom>
          <a:noFill/>
        </p:spPr>
        <p:txBody>
          <a:bodyPr wrap="square" lIns="0" tIns="0" rIns="0" bIns="0" rtlCol="0">
            <a:spAutoFit/>
          </a:bodyPr>
          <a:lstStyle/>
          <a:p>
            <a:r>
              <a:rPr lang="en-US" altLang="ja-JP" b="1" dirty="0">
                <a:latin typeface="Arial" panose="020B0604020202020204" pitchFamily="34" charset="0"/>
                <a:cs typeface="Arial" panose="020B0604020202020204" pitchFamily="34" charset="0"/>
              </a:rPr>
              <a:t>5 µm</a:t>
            </a:r>
            <a:endParaRPr lang="ja-JP" altLang="en-US" b="1" dirty="0">
              <a:latin typeface="Arial" panose="020B0604020202020204" pitchFamily="34" charset="0"/>
              <a:cs typeface="Arial" panose="020B0604020202020204" pitchFamily="34" charset="0"/>
            </a:endParaRPr>
          </a:p>
        </p:txBody>
      </p:sp>
      <p:cxnSp>
        <p:nvCxnSpPr>
          <p:cNvPr id="58" name="AutoShape 16">
            <a:extLst>
              <a:ext uri="{FF2B5EF4-FFF2-40B4-BE49-F238E27FC236}">
                <a16:creationId xmlns:a16="http://schemas.microsoft.com/office/drawing/2014/main" id="{96DEBA8A-71EC-4F21-82B3-71A76789683D}"/>
              </a:ext>
            </a:extLst>
          </p:cNvPr>
          <p:cNvCxnSpPr>
            <a:cxnSpLocks noChangeShapeType="1"/>
          </p:cNvCxnSpPr>
          <p:nvPr/>
        </p:nvCxnSpPr>
        <p:spPr bwMode="auto">
          <a:xfrm>
            <a:off x="4898826" y="6239299"/>
            <a:ext cx="795802" cy="1"/>
          </a:xfrm>
          <a:prstGeom prst="straightConnector1">
            <a:avLst/>
          </a:prstGeom>
          <a:noFill/>
          <a:ln w="50800">
            <a:solidFill>
              <a:schemeClr val="tx1"/>
            </a:solidFill>
            <a:round/>
            <a:headEnd/>
            <a:tailEnd/>
          </a:ln>
          <a:extLst>
            <a:ext uri="{909E8E84-426E-40DD-AFC4-6F175D3DCCD1}">
              <a14:hiddenFill xmlns:a14="http://schemas.microsoft.com/office/drawing/2010/main">
                <a:noFill/>
              </a14:hiddenFill>
            </a:ext>
          </a:extLst>
        </p:spPr>
      </p:cxnSp>
      <p:grpSp>
        <p:nvGrpSpPr>
          <p:cNvPr id="25" name="グループ化 24">
            <a:extLst>
              <a:ext uri="{FF2B5EF4-FFF2-40B4-BE49-F238E27FC236}">
                <a16:creationId xmlns:a16="http://schemas.microsoft.com/office/drawing/2014/main" id="{7419BA57-DDBD-E6BE-F263-E974125DAA9A}"/>
              </a:ext>
            </a:extLst>
          </p:cNvPr>
          <p:cNvGrpSpPr/>
          <p:nvPr/>
        </p:nvGrpSpPr>
        <p:grpSpPr>
          <a:xfrm>
            <a:off x="10481892" y="6003262"/>
            <a:ext cx="1661690" cy="798778"/>
            <a:chOff x="14101044" y="4426886"/>
            <a:chExt cx="1661690" cy="798778"/>
          </a:xfrm>
        </p:grpSpPr>
        <p:sp>
          <p:nvSpPr>
            <p:cNvPr id="26" name="正方形/長方形 25">
              <a:extLst>
                <a:ext uri="{FF2B5EF4-FFF2-40B4-BE49-F238E27FC236}">
                  <a16:creationId xmlns:a16="http://schemas.microsoft.com/office/drawing/2014/main" id="{2F349C47-EE2D-A048-89A3-F5C5C157A5A6}"/>
                </a:ext>
              </a:extLst>
            </p:cNvPr>
            <p:cNvSpPr/>
            <p:nvPr/>
          </p:nvSpPr>
          <p:spPr>
            <a:xfrm>
              <a:off x="14101044" y="4426886"/>
              <a:ext cx="1661690" cy="798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テキスト ボックス 27">
              <a:extLst>
                <a:ext uri="{FF2B5EF4-FFF2-40B4-BE49-F238E27FC236}">
                  <a16:creationId xmlns:a16="http://schemas.microsoft.com/office/drawing/2014/main" id="{874D8368-ADE7-2E3C-290C-7A9CD6CEF6E3}"/>
                </a:ext>
              </a:extLst>
            </p:cNvPr>
            <p:cNvSpPr txBox="1"/>
            <p:nvPr/>
          </p:nvSpPr>
          <p:spPr>
            <a:xfrm>
              <a:off x="14226407" y="4467587"/>
              <a:ext cx="1410964" cy="523220"/>
            </a:xfrm>
            <a:prstGeom prst="rect">
              <a:avLst/>
            </a:prstGeom>
            <a:noFill/>
          </p:spPr>
          <p:txBody>
            <a:bodyPr wrap="none" rtlCol="0">
              <a:spAutoFit/>
            </a:bodyPr>
            <a:lstStyle/>
            <a:p>
              <a:r>
                <a:rPr kumimoji="1" lang="en-US" altLang="ja-JP" sz="2800" b="1" dirty="0">
                  <a:solidFill>
                    <a:schemeClr val="bg1"/>
                  </a:solidFill>
                  <a:latin typeface="Arial" panose="020B0604020202020204" pitchFamily="34" charset="0"/>
                  <a:cs typeface="Arial" panose="020B0604020202020204" pitchFamily="34" charset="0"/>
                </a:rPr>
                <a:t>100 µm</a:t>
              </a:r>
              <a:endParaRPr kumimoji="1" lang="ja-JP" altLang="en-US" sz="2800" b="1" dirty="0">
                <a:solidFill>
                  <a:schemeClr val="bg1"/>
                </a:solidFill>
                <a:latin typeface="Arial" panose="020B0604020202020204" pitchFamily="34" charset="0"/>
                <a:cs typeface="Arial" panose="020B0604020202020204" pitchFamily="34" charset="0"/>
              </a:endParaRPr>
            </a:p>
          </p:txBody>
        </p:sp>
        <p:cxnSp>
          <p:nvCxnSpPr>
            <p:cNvPr id="29" name="直線コネクタ 28">
              <a:extLst>
                <a:ext uri="{FF2B5EF4-FFF2-40B4-BE49-F238E27FC236}">
                  <a16:creationId xmlns:a16="http://schemas.microsoft.com/office/drawing/2014/main" id="{71EB4DBD-0BAA-4C8F-EEF4-16ED552D5A02}"/>
                </a:ext>
              </a:extLst>
            </p:cNvPr>
            <p:cNvCxnSpPr>
              <a:cxnSpLocks/>
            </p:cNvCxnSpPr>
            <p:nvPr/>
          </p:nvCxnSpPr>
          <p:spPr>
            <a:xfrm>
              <a:off x="14301507" y="5067735"/>
              <a:ext cx="126076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グループ化 47">
            <a:extLst>
              <a:ext uri="{FF2B5EF4-FFF2-40B4-BE49-F238E27FC236}">
                <a16:creationId xmlns:a16="http://schemas.microsoft.com/office/drawing/2014/main" id="{B3BC804A-70C1-4D62-93C3-83EEDF857896}"/>
              </a:ext>
            </a:extLst>
          </p:cNvPr>
          <p:cNvGrpSpPr/>
          <p:nvPr/>
        </p:nvGrpSpPr>
        <p:grpSpPr>
          <a:xfrm>
            <a:off x="9774954" y="2108571"/>
            <a:ext cx="1080542" cy="2137686"/>
            <a:chOff x="9774954" y="2108571"/>
            <a:chExt cx="1080542" cy="2137686"/>
          </a:xfrm>
        </p:grpSpPr>
        <p:pic>
          <p:nvPicPr>
            <p:cNvPr id="49" name="図 48">
              <a:extLst>
                <a:ext uri="{FF2B5EF4-FFF2-40B4-BE49-F238E27FC236}">
                  <a16:creationId xmlns:a16="http://schemas.microsoft.com/office/drawing/2014/main" id="{729F59A1-CE40-4DDA-B42B-3B84084F7384}"/>
                </a:ext>
              </a:extLst>
            </p:cNvPr>
            <p:cNvPicPr>
              <a:picLocks noChangeAspect="1"/>
            </p:cNvPicPr>
            <p:nvPr/>
          </p:nvPicPr>
          <p:blipFill>
            <a:blip r:embed="rId6"/>
            <a:stretch>
              <a:fillRect/>
            </a:stretch>
          </p:blipFill>
          <p:spPr>
            <a:xfrm>
              <a:off x="9774954" y="2108571"/>
              <a:ext cx="974807" cy="974807"/>
            </a:xfrm>
            <a:prstGeom prst="rect">
              <a:avLst/>
            </a:prstGeom>
            <a:ln w="38100">
              <a:solidFill>
                <a:srgbClr val="FF0000"/>
              </a:solidFill>
            </a:ln>
          </p:spPr>
        </p:pic>
        <p:pic>
          <p:nvPicPr>
            <p:cNvPr id="51" name="図 50">
              <a:extLst>
                <a:ext uri="{FF2B5EF4-FFF2-40B4-BE49-F238E27FC236}">
                  <a16:creationId xmlns:a16="http://schemas.microsoft.com/office/drawing/2014/main" id="{C87FBC3E-6B1C-4BCD-A947-A17ABA9D7FA2}"/>
                </a:ext>
              </a:extLst>
            </p:cNvPr>
            <p:cNvPicPr>
              <a:picLocks noChangeAspect="1"/>
            </p:cNvPicPr>
            <p:nvPr/>
          </p:nvPicPr>
          <p:blipFill>
            <a:blip r:embed="rId7"/>
            <a:stretch>
              <a:fillRect/>
            </a:stretch>
          </p:blipFill>
          <p:spPr>
            <a:xfrm>
              <a:off x="9843729" y="3284884"/>
              <a:ext cx="1011767" cy="961373"/>
            </a:xfrm>
            <a:prstGeom prst="rect">
              <a:avLst/>
            </a:prstGeom>
            <a:ln w="38100">
              <a:solidFill>
                <a:srgbClr val="FF0000"/>
              </a:solidFill>
            </a:ln>
          </p:spPr>
        </p:pic>
      </p:grpSp>
      <p:cxnSp>
        <p:nvCxnSpPr>
          <p:cNvPr id="34" name="直線矢印コネクタ 33">
            <a:extLst>
              <a:ext uri="{FF2B5EF4-FFF2-40B4-BE49-F238E27FC236}">
                <a16:creationId xmlns:a16="http://schemas.microsoft.com/office/drawing/2014/main" id="{BD18B863-BA86-7757-91CE-463504955859}"/>
              </a:ext>
            </a:extLst>
          </p:cNvPr>
          <p:cNvCxnSpPr>
            <a:cxnSpLocks/>
          </p:cNvCxnSpPr>
          <p:nvPr/>
        </p:nvCxnSpPr>
        <p:spPr>
          <a:xfrm flipH="1">
            <a:off x="10649526" y="2208408"/>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1A387D8B-1CBC-27C1-A835-7A56B120C8CD}"/>
              </a:ext>
            </a:extLst>
          </p:cNvPr>
          <p:cNvSpPr txBox="1"/>
          <p:nvPr/>
        </p:nvSpPr>
        <p:spPr>
          <a:xfrm>
            <a:off x="11176516" y="2030901"/>
            <a:ext cx="646331" cy="369332"/>
          </a:xfrm>
          <a:prstGeom prst="rect">
            <a:avLst/>
          </a:prstGeom>
          <a:solidFill>
            <a:schemeClr val="bg1"/>
          </a:solidFill>
        </p:spPr>
        <p:txBody>
          <a:bodyPr wrap="none" rtlCol="0">
            <a:spAutoFit/>
          </a:bodyPr>
          <a:lstStyle/>
          <a:p>
            <a:r>
              <a:rPr kumimoji="1" lang="ja-JP" altLang="en-US" b="1" dirty="0"/>
              <a:t>樹脂</a:t>
            </a:r>
          </a:p>
        </p:txBody>
      </p:sp>
      <p:cxnSp>
        <p:nvCxnSpPr>
          <p:cNvPr id="36" name="直線矢印コネクタ 35">
            <a:extLst>
              <a:ext uri="{FF2B5EF4-FFF2-40B4-BE49-F238E27FC236}">
                <a16:creationId xmlns:a16="http://schemas.microsoft.com/office/drawing/2014/main" id="{30D3EE6B-127F-356B-9351-E9CD5A7C9509}"/>
              </a:ext>
            </a:extLst>
          </p:cNvPr>
          <p:cNvCxnSpPr>
            <a:cxnSpLocks/>
          </p:cNvCxnSpPr>
          <p:nvPr/>
        </p:nvCxnSpPr>
        <p:spPr>
          <a:xfrm flipH="1">
            <a:off x="10891198" y="3135202"/>
            <a:ext cx="533005" cy="184666"/>
          </a:xfrm>
          <a:prstGeom prst="straightConnector1">
            <a:avLst/>
          </a:prstGeom>
          <a:ln w="57150">
            <a:solidFill>
              <a:schemeClr val="bg1"/>
            </a:solidFill>
            <a:tailEnd type="triangle"/>
          </a:ln>
          <a:effectLst>
            <a:glow rad="101600">
              <a:schemeClr val="tx1">
                <a:alpha val="60000"/>
              </a:schemeClr>
            </a:glow>
          </a:effectLst>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4856CA44-A638-81D8-7FFC-45B8F22E1DEB}"/>
              </a:ext>
            </a:extLst>
          </p:cNvPr>
          <p:cNvSpPr txBox="1"/>
          <p:nvPr/>
        </p:nvSpPr>
        <p:spPr>
          <a:xfrm>
            <a:off x="11418188" y="2957695"/>
            <a:ext cx="646331" cy="369332"/>
          </a:xfrm>
          <a:prstGeom prst="rect">
            <a:avLst/>
          </a:prstGeom>
          <a:solidFill>
            <a:schemeClr val="bg1"/>
          </a:solidFill>
        </p:spPr>
        <p:txBody>
          <a:bodyPr wrap="none" rtlCol="0">
            <a:spAutoFit/>
          </a:bodyPr>
          <a:lstStyle/>
          <a:p>
            <a:r>
              <a:rPr kumimoji="1" lang="ja-JP" altLang="en-US" b="1" dirty="0"/>
              <a:t>樹脂</a:t>
            </a:r>
          </a:p>
        </p:txBody>
      </p:sp>
      <p:grpSp>
        <p:nvGrpSpPr>
          <p:cNvPr id="32" name="グループ化 31">
            <a:extLst>
              <a:ext uri="{FF2B5EF4-FFF2-40B4-BE49-F238E27FC236}">
                <a16:creationId xmlns:a16="http://schemas.microsoft.com/office/drawing/2014/main" id="{8A5FF2FE-CF2A-80D1-6633-1B88C468320C}"/>
              </a:ext>
            </a:extLst>
          </p:cNvPr>
          <p:cNvGrpSpPr/>
          <p:nvPr/>
        </p:nvGrpSpPr>
        <p:grpSpPr>
          <a:xfrm>
            <a:off x="4708272" y="912155"/>
            <a:ext cx="7471167" cy="5945845"/>
            <a:chOff x="4708272" y="912155"/>
            <a:chExt cx="7471167" cy="5945845"/>
          </a:xfrm>
        </p:grpSpPr>
        <p:grpSp>
          <p:nvGrpSpPr>
            <p:cNvPr id="33" name="グループ化 32">
              <a:extLst>
                <a:ext uri="{FF2B5EF4-FFF2-40B4-BE49-F238E27FC236}">
                  <a16:creationId xmlns:a16="http://schemas.microsoft.com/office/drawing/2014/main" id="{5CC064C4-1C5E-E48F-C2FD-E298C66120B0}"/>
                </a:ext>
              </a:extLst>
            </p:cNvPr>
            <p:cNvGrpSpPr/>
            <p:nvPr/>
          </p:nvGrpSpPr>
          <p:grpSpPr>
            <a:xfrm>
              <a:off x="4708272" y="912155"/>
              <a:ext cx="7471167" cy="5945845"/>
              <a:chOff x="4708272" y="912155"/>
              <a:chExt cx="7471167" cy="5945845"/>
            </a:xfrm>
          </p:grpSpPr>
          <p:sp>
            <p:nvSpPr>
              <p:cNvPr id="39" name="正方形/長方形 38">
                <a:extLst>
                  <a:ext uri="{FF2B5EF4-FFF2-40B4-BE49-F238E27FC236}">
                    <a16:creationId xmlns:a16="http://schemas.microsoft.com/office/drawing/2014/main" id="{6680B783-B2EC-05A3-D252-69750E9E0EF7}"/>
                  </a:ext>
                </a:extLst>
              </p:cNvPr>
              <p:cNvSpPr/>
              <p:nvPr/>
            </p:nvSpPr>
            <p:spPr>
              <a:xfrm>
                <a:off x="4708272" y="912155"/>
                <a:ext cx="7471167" cy="5945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ダイアグラム&#10;&#10;自動的に生成された説明">
                <a:extLst>
                  <a:ext uri="{FF2B5EF4-FFF2-40B4-BE49-F238E27FC236}">
                    <a16:creationId xmlns:a16="http://schemas.microsoft.com/office/drawing/2014/main" id="{85520FAE-E4A1-B6CE-A477-68855A332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81796" y="912155"/>
                <a:ext cx="7230376" cy="5938699"/>
              </a:xfrm>
              <a:prstGeom prst="rect">
                <a:avLst/>
              </a:prstGeom>
            </p:spPr>
          </p:pic>
        </p:grpSp>
        <p:sp>
          <p:nvSpPr>
            <p:cNvPr id="38" name="テキスト ボックス 37">
              <a:extLst>
                <a:ext uri="{FF2B5EF4-FFF2-40B4-BE49-F238E27FC236}">
                  <a16:creationId xmlns:a16="http://schemas.microsoft.com/office/drawing/2014/main" id="{56CDBB12-772A-DFC9-06F6-234A53F7C284}"/>
                </a:ext>
              </a:extLst>
            </p:cNvPr>
            <p:cNvSpPr txBox="1"/>
            <p:nvPr/>
          </p:nvSpPr>
          <p:spPr>
            <a:xfrm>
              <a:off x="6923847" y="997315"/>
              <a:ext cx="2954655" cy="461665"/>
            </a:xfrm>
            <a:prstGeom prst="rect">
              <a:avLst/>
            </a:prstGeom>
            <a:noFill/>
          </p:spPr>
          <p:txBody>
            <a:bodyPr wrap="none" rtlCol="0">
              <a:spAutoFit/>
            </a:bodyPr>
            <a:lstStyle/>
            <a:p>
              <a:r>
                <a:rPr lang="ja-JP" altLang="en-US" sz="2400" b="1" dirty="0"/>
                <a:t>太陽系の酸素同位体</a:t>
              </a:r>
              <a:endParaRPr kumimoji="1" lang="ja-JP" altLang="en-US" sz="2400" b="1" dirty="0"/>
            </a:p>
          </p:txBody>
        </p:sp>
      </p:grpSp>
      <p:sp>
        <p:nvSpPr>
          <p:cNvPr id="56" name="矢印: 下 55">
            <a:extLst>
              <a:ext uri="{FF2B5EF4-FFF2-40B4-BE49-F238E27FC236}">
                <a16:creationId xmlns:a16="http://schemas.microsoft.com/office/drawing/2014/main" id="{E5D95648-89D4-753D-4342-640791FF5B70}"/>
              </a:ext>
            </a:extLst>
          </p:cNvPr>
          <p:cNvSpPr/>
          <p:nvPr/>
        </p:nvSpPr>
        <p:spPr>
          <a:xfrm rot="2709789">
            <a:off x="8374012" y="1220870"/>
            <a:ext cx="298318" cy="4946564"/>
          </a:xfrm>
          <a:prstGeom prst="downArrow">
            <a:avLst/>
          </a:prstGeom>
          <a:gradFill>
            <a:gsLst>
              <a:gs pos="53000">
                <a:schemeClr val="bg1">
                  <a:alpha val="20000"/>
                </a:schemeClr>
              </a:gs>
              <a:gs pos="0">
                <a:srgbClr val="0000FF"/>
              </a:gs>
              <a:gs pos="100000">
                <a:srgbClr val="FF0000"/>
              </a:gs>
            </a:gsLst>
            <a:lin ang="5400000" scaled="1"/>
          </a:gradFill>
          <a:ln>
            <a:solidFill>
              <a:schemeClr val="accent1">
                <a:shade val="5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4" name="グループ化 43">
            <a:extLst>
              <a:ext uri="{FF2B5EF4-FFF2-40B4-BE49-F238E27FC236}">
                <a16:creationId xmlns:a16="http://schemas.microsoft.com/office/drawing/2014/main" id="{3AA22A92-A832-D3FD-E661-8A5643A0127E}"/>
              </a:ext>
            </a:extLst>
          </p:cNvPr>
          <p:cNvGrpSpPr/>
          <p:nvPr/>
        </p:nvGrpSpPr>
        <p:grpSpPr>
          <a:xfrm>
            <a:off x="7420845" y="2156567"/>
            <a:ext cx="2972289" cy="4309815"/>
            <a:chOff x="7420845" y="2156567"/>
            <a:chExt cx="2972289" cy="4309815"/>
          </a:xfrm>
        </p:grpSpPr>
        <p:sp>
          <p:nvSpPr>
            <p:cNvPr id="52" name="テキスト ボックス 51">
              <a:extLst>
                <a:ext uri="{FF2B5EF4-FFF2-40B4-BE49-F238E27FC236}">
                  <a16:creationId xmlns:a16="http://schemas.microsoft.com/office/drawing/2014/main" id="{5FCD9173-1063-6D34-5D4E-A542D6C832D6}"/>
                </a:ext>
              </a:extLst>
            </p:cNvPr>
            <p:cNvSpPr txBox="1"/>
            <p:nvPr/>
          </p:nvSpPr>
          <p:spPr>
            <a:xfrm>
              <a:off x="7420845" y="5572384"/>
              <a:ext cx="2972289" cy="584775"/>
            </a:xfrm>
            <a:prstGeom prst="rect">
              <a:avLst/>
            </a:prstGeom>
            <a:solidFill>
              <a:srgbClr val="FF0000"/>
            </a:solidFill>
          </p:spPr>
          <p:txBody>
            <a:bodyPr wrap="none" rtlCol="0">
              <a:spAutoFit/>
            </a:bodyPr>
            <a:lstStyle/>
            <a:p>
              <a:pPr algn="ctr"/>
              <a:r>
                <a:rPr lang="en-US" altLang="ja-JP" sz="3200" b="1" dirty="0">
                  <a:solidFill>
                    <a:schemeClr val="bg1"/>
                  </a:solidFill>
                  <a:latin typeface="Symbol" panose="05050102010706020507" pitchFamily="18" charset="2"/>
                </a:rPr>
                <a:t>d</a:t>
              </a:r>
              <a:r>
                <a:rPr lang="en-US" altLang="ja-JP" sz="3200" b="1" baseline="30000" dirty="0">
                  <a:solidFill>
                    <a:schemeClr val="bg1"/>
                  </a:solidFill>
                </a:rPr>
                <a:t>15</a:t>
              </a:r>
              <a:r>
                <a:rPr lang="en-US" altLang="ja-JP" sz="3200" b="1" dirty="0">
                  <a:solidFill>
                    <a:schemeClr val="bg1"/>
                  </a:solidFill>
                </a:rPr>
                <a:t>N</a:t>
              </a:r>
              <a:r>
                <a:rPr lang="ja-JP" altLang="en-US" sz="3200" b="1" dirty="0">
                  <a:solidFill>
                    <a:schemeClr val="bg1"/>
                  </a:solidFill>
                </a:rPr>
                <a:t> </a:t>
              </a:r>
              <a:r>
                <a:rPr lang="en-US" altLang="ja-JP" sz="3200" b="1" dirty="0">
                  <a:solidFill>
                    <a:schemeClr val="bg1"/>
                  </a:solidFill>
                </a:rPr>
                <a:t>=</a:t>
              </a:r>
              <a:r>
                <a:rPr lang="ja-JP" altLang="en-US" sz="3200" b="1" dirty="0">
                  <a:solidFill>
                    <a:schemeClr val="bg1"/>
                  </a:solidFill>
                </a:rPr>
                <a:t> </a:t>
              </a:r>
              <a:r>
                <a:rPr lang="en-US" altLang="ja-JP" sz="3200" b="1" dirty="0">
                  <a:solidFill>
                    <a:schemeClr val="bg1"/>
                  </a:solidFill>
                </a:rPr>
                <a:t>-383 ‰</a:t>
              </a:r>
            </a:p>
          </p:txBody>
        </p:sp>
        <p:sp>
          <p:nvSpPr>
            <p:cNvPr id="53" name="テキスト ボックス 52">
              <a:extLst>
                <a:ext uri="{FF2B5EF4-FFF2-40B4-BE49-F238E27FC236}">
                  <a16:creationId xmlns:a16="http://schemas.microsoft.com/office/drawing/2014/main" id="{7BCAEE31-56FF-3E18-1B67-4AE976377F60}"/>
                </a:ext>
              </a:extLst>
            </p:cNvPr>
            <p:cNvSpPr txBox="1"/>
            <p:nvPr/>
          </p:nvSpPr>
          <p:spPr>
            <a:xfrm>
              <a:off x="8880995" y="4167410"/>
              <a:ext cx="1158565" cy="584775"/>
            </a:xfrm>
            <a:prstGeom prst="rect">
              <a:avLst/>
            </a:prstGeom>
            <a:solidFill>
              <a:schemeClr val="tx1"/>
            </a:solidFill>
          </p:spPr>
          <p:txBody>
            <a:bodyPr wrap="square" rtlCol="0">
              <a:spAutoFit/>
            </a:bodyPr>
            <a:lstStyle/>
            <a:p>
              <a:pPr algn="ctr"/>
              <a:r>
                <a:rPr lang="en-US" altLang="ja-JP" sz="3200" b="1" dirty="0">
                  <a:solidFill>
                    <a:schemeClr val="bg1"/>
                  </a:solidFill>
                </a:rPr>
                <a:t>0 ‰</a:t>
              </a:r>
            </a:p>
          </p:txBody>
        </p:sp>
        <p:sp>
          <p:nvSpPr>
            <p:cNvPr id="55" name="テキスト ボックス 54">
              <a:extLst>
                <a:ext uri="{FF2B5EF4-FFF2-40B4-BE49-F238E27FC236}">
                  <a16:creationId xmlns:a16="http://schemas.microsoft.com/office/drawing/2014/main" id="{C47D272F-0EA9-20AA-8223-1565CBD5DFDF}"/>
                </a:ext>
              </a:extLst>
            </p:cNvPr>
            <p:cNvSpPr txBox="1"/>
            <p:nvPr/>
          </p:nvSpPr>
          <p:spPr>
            <a:xfrm>
              <a:off x="8790323" y="6158605"/>
              <a:ext cx="1602811" cy="307777"/>
            </a:xfrm>
            <a:prstGeom prst="rect">
              <a:avLst/>
            </a:prstGeom>
            <a:solidFill>
              <a:schemeClr val="bg1"/>
            </a:solidFill>
          </p:spPr>
          <p:txBody>
            <a:bodyPr wrap="none" rtlCol="0">
              <a:spAutoFit/>
            </a:bodyPr>
            <a:lstStyle/>
            <a:p>
              <a:r>
                <a:rPr lang="en-US" altLang="ja-JP" sz="1400" b="1" dirty="0">
                  <a:solidFill>
                    <a:srgbClr val="FF0000"/>
                  </a:solidFill>
                  <a:latin typeface="Arial" panose="020B0604020202020204" pitchFamily="34" charset="0"/>
                  <a:cs typeface="Arial" panose="020B0604020202020204" pitchFamily="34" charset="0"/>
                </a:rPr>
                <a:t>Marty</a:t>
              </a:r>
              <a:r>
                <a:rPr lang="en-US" altLang="ja-JP" sz="1400" b="1" i="1" dirty="0">
                  <a:solidFill>
                    <a:srgbClr val="FF0000"/>
                  </a:solidFill>
                  <a:latin typeface="Arial" panose="020B0604020202020204" pitchFamily="34" charset="0"/>
                  <a:cs typeface="Arial" panose="020B0604020202020204" pitchFamily="34" charset="0"/>
                </a:rPr>
                <a:t> et al., 2011</a:t>
              </a:r>
              <a:endParaRPr lang="ja-JP" altLang="en-US" sz="1400" b="1" i="1" dirty="0">
                <a:solidFill>
                  <a:srgbClr val="FF0000"/>
                </a:solidFill>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17C90179-E99F-3471-62BB-9E817D10DE63}"/>
                </a:ext>
              </a:extLst>
            </p:cNvPr>
            <p:cNvSpPr txBox="1"/>
            <p:nvPr/>
          </p:nvSpPr>
          <p:spPr>
            <a:xfrm>
              <a:off x="9291572" y="2156567"/>
              <a:ext cx="954108" cy="1015663"/>
            </a:xfrm>
            <a:prstGeom prst="rect">
              <a:avLst/>
            </a:prstGeom>
            <a:solidFill>
              <a:srgbClr val="0000FF"/>
            </a:solidFill>
            <a:ln>
              <a:noFill/>
            </a:ln>
          </p:spPr>
          <p:txBody>
            <a:bodyPr wrap="none" rtlCol="0">
              <a:spAutoFit/>
            </a:bodyPr>
            <a:lstStyle/>
            <a:p>
              <a:pPr algn="ctr"/>
              <a:r>
                <a:rPr lang="ja-JP" altLang="en-US" sz="6000" b="1" dirty="0">
                  <a:ln w="25400">
                    <a:solidFill>
                      <a:srgbClr val="FF0000"/>
                    </a:solidFill>
                  </a:ln>
                  <a:solidFill>
                    <a:srgbClr val="FFFF00"/>
                  </a:solidFill>
                </a:rPr>
                <a:t>？</a:t>
              </a:r>
              <a:endParaRPr lang="en-US" altLang="ja-JP" sz="6000" b="1" dirty="0">
                <a:ln w="25400">
                  <a:solidFill>
                    <a:srgbClr val="FF0000"/>
                  </a:solidFill>
                </a:ln>
                <a:solidFill>
                  <a:srgbClr val="FFFF00"/>
                </a:solidFill>
              </a:endParaRPr>
            </a:p>
          </p:txBody>
        </p:sp>
      </p:grpSp>
    </p:spTree>
    <p:extLst>
      <p:ext uri="{BB962C8B-B14F-4D97-AF65-F5344CB8AC3E}">
        <p14:creationId xmlns:p14="http://schemas.microsoft.com/office/powerpoint/2010/main" val="30806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クレーターの白黒写真&#10;&#10;自動的に生成された説明">
            <a:extLst>
              <a:ext uri="{FF2B5EF4-FFF2-40B4-BE49-F238E27FC236}">
                <a16:creationId xmlns:a16="http://schemas.microsoft.com/office/drawing/2014/main" id="{8BB78863-5782-44AF-A6B6-978FD9A27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411" y="1529781"/>
            <a:ext cx="3424783" cy="2042027"/>
          </a:xfrm>
          <a:prstGeom prst="rect">
            <a:avLst/>
          </a:prstGeom>
        </p:spPr>
      </p:pic>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4" name="テキスト ボックス 13">
            <a:extLst>
              <a:ext uri="{FF2B5EF4-FFF2-40B4-BE49-F238E27FC236}">
                <a16:creationId xmlns:a16="http://schemas.microsoft.com/office/drawing/2014/main" id="{BE3A0A60-1C2D-4A9F-9C5E-2A923108ADE9}"/>
              </a:ext>
            </a:extLst>
          </p:cNvPr>
          <p:cNvSpPr txBox="1"/>
          <p:nvPr/>
        </p:nvSpPr>
        <p:spPr>
          <a:xfrm>
            <a:off x="2088099" y="3792417"/>
            <a:ext cx="1980029" cy="400110"/>
          </a:xfrm>
          <a:prstGeom prst="rect">
            <a:avLst/>
          </a:prstGeom>
          <a:noFill/>
        </p:spPr>
        <p:txBody>
          <a:bodyPr wrap="none" rtlCol="0">
            <a:spAutoFit/>
          </a:bodyPr>
          <a:lstStyle/>
          <a:p>
            <a:pPr algn="ctr"/>
            <a:r>
              <a:rPr kumimoji="1" lang="ja-JP" altLang="en-US" sz="2000" dirty="0">
                <a:solidFill>
                  <a:schemeClr val="bg1"/>
                </a:solidFill>
              </a:rPr>
              <a:t>小惑星イトカワ</a:t>
            </a:r>
            <a:endParaRPr kumimoji="1" lang="en-US" altLang="ja-JP" sz="2000" dirty="0">
              <a:solidFill>
                <a:schemeClr val="bg1"/>
              </a:solidFill>
            </a:endParaRPr>
          </a:p>
        </p:txBody>
      </p:sp>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 name="タイトル 1">
            <a:extLst>
              <a:ext uri="{FF2B5EF4-FFF2-40B4-BE49-F238E27FC236}">
                <a16:creationId xmlns:a16="http://schemas.microsoft.com/office/drawing/2014/main" id="{7DCE4D27-C162-4AFF-A56C-06DE7C338E92}"/>
              </a:ext>
            </a:extLst>
          </p:cNvPr>
          <p:cNvSpPr>
            <a:spLocks noGrp="1"/>
          </p:cNvSpPr>
          <p:nvPr>
            <p:ph type="title"/>
          </p:nvPr>
        </p:nvSpPr>
        <p:spPr>
          <a:xfrm>
            <a:off x="1613610" y="369643"/>
            <a:ext cx="2797454" cy="922350"/>
          </a:xfrm>
        </p:spPr>
        <p:txBody>
          <a:bodyPr>
            <a:normAutofit/>
          </a:bodyPr>
          <a:lstStyle/>
          <a:p>
            <a:pPr algn="ctr"/>
            <a:r>
              <a:rPr kumimoji="1" lang="ja-JP" altLang="en-US" sz="4400" dirty="0">
                <a:solidFill>
                  <a:schemeClr val="bg1"/>
                </a:solidFill>
                <a:latin typeface="HGP創英角ｺﾞｼｯｸUB" panose="020B0900000000000000" pitchFamily="50" charset="-128"/>
                <a:ea typeface="HGP創英角ｺﾞｼｯｸUB" panose="020B0900000000000000" pitchFamily="50" charset="-128"/>
              </a:rPr>
              <a:t>はやぶさ</a:t>
            </a:r>
            <a:endParaRPr kumimoji="1" lang="ja-JP" altLang="en-US" dirty="0">
              <a:solidFill>
                <a:schemeClr val="bg1"/>
              </a:solidFill>
            </a:endParaRPr>
          </a:p>
        </p:txBody>
      </p:sp>
      <p:grpSp>
        <p:nvGrpSpPr>
          <p:cNvPr id="5" name="グループ化 4">
            <a:extLst>
              <a:ext uri="{FF2B5EF4-FFF2-40B4-BE49-F238E27FC236}">
                <a16:creationId xmlns:a16="http://schemas.microsoft.com/office/drawing/2014/main" id="{36D24BC2-B2E8-4E2C-8A18-DEF888F5112C}"/>
              </a:ext>
            </a:extLst>
          </p:cNvPr>
          <p:cNvGrpSpPr/>
          <p:nvPr/>
        </p:nvGrpSpPr>
        <p:grpSpPr>
          <a:xfrm>
            <a:off x="6499163" y="4659831"/>
            <a:ext cx="4801314" cy="1512941"/>
            <a:chOff x="6499163" y="4659831"/>
            <a:chExt cx="4801314" cy="1512941"/>
          </a:xfrm>
        </p:grpSpPr>
        <p:sp>
          <p:nvSpPr>
            <p:cNvPr id="17" name="テキスト ボックス 16">
              <a:extLst>
                <a:ext uri="{FF2B5EF4-FFF2-40B4-BE49-F238E27FC236}">
                  <a16:creationId xmlns:a16="http://schemas.microsoft.com/office/drawing/2014/main" id="{007C6626-DB2C-41CD-B783-F2181F102CC5}"/>
                </a:ext>
              </a:extLst>
            </p:cNvPr>
            <p:cNvSpPr txBox="1"/>
            <p:nvPr/>
          </p:nvSpPr>
          <p:spPr>
            <a:xfrm>
              <a:off x="7268601" y="5464886"/>
              <a:ext cx="3262432" cy="707886"/>
            </a:xfrm>
            <a:prstGeom prst="rect">
              <a:avLst/>
            </a:prstGeom>
            <a:noFill/>
          </p:spPr>
          <p:txBody>
            <a:bodyPr wrap="none" rtlCol="0">
              <a:spAutoFit/>
            </a:bodyPr>
            <a:lstStyle/>
            <a:p>
              <a:pPr algn="ctr"/>
              <a:r>
                <a:rPr kumimoji="1" lang="ja-JP" altLang="en-US" sz="4000" b="1" dirty="0">
                  <a:solidFill>
                    <a:schemeClr val="bg1"/>
                  </a:solidFill>
                </a:rPr>
                <a:t>生命の原材料</a:t>
              </a:r>
              <a:endParaRPr kumimoji="1" lang="en-US" altLang="ja-JP" sz="4000" b="1" dirty="0">
                <a:solidFill>
                  <a:schemeClr val="bg1"/>
                </a:solidFill>
              </a:endParaRPr>
            </a:p>
          </p:txBody>
        </p:sp>
        <p:sp>
          <p:nvSpPr>
            <p:cNvPr id="18" name="テキスト ボックス 17">
              <a:extLst>
                <a:ext uri="{FF2B5EF4-FFF2-40B4-BE49-F238E27FC236}">
                  <a16:creationId xmlns:a16="http://schemas.microsoft.com/office/drawing/2014/main" id="{7CE41627-A955-4F58-87D2-187FF81A4798}"/>
                </a:ext>
              </a:extLst>
            </p:cNvPr>
            <p:cNvSpPr txBox="1"/>
            <p:nvPr/>
          </p:nvSpPr>
          <p:spPr>
            <a:xfrm>
              <a:off x="6499163" y="4659831"/>
              <a:ext cx="4801314" cy="707886"/>
            </a:xfrm>
            <a:prstGeom prst="rect">
              <a:avLst/>
            </a:prstGeom>
            <a:noFill/>
          </p:spPr>
          <p:txBody>
            <a:bodyPr wrap="none" rtlCol="0">
              <a:spAutoFit/>
            </a:bodyPr>
            <a:lstStyle/>
            <a:p>
              <a:pPr algn="ctr"/>
              <a:r>
                <a:rPr kumimoji="1" lang="ja-JP" altLang="en-US" sz="4000" b="1" dirty="0">
                  <a:solidFill>
                    <a:schemeClr val="bg1"/>
                  </a:solidFill>
                </a:rPr>
                <a:t>太陽系の起源・進化</a:t>
              </a:r>
              <a:endParaRPr kumimoji="1" lang="en-US" altLang="ja-JP" sz="4000" b="1" dirty="0">
                <a:solidFill>
                  <a:schemeClr val="bg1"/>
                </a:solidFill>
              </a:endParaRPr>
            </a:p>
          </p:txBody>
        </p:sp>
      </p:grpSp>
      <p:sp>
        <p:nvSpPr>
          <p:cNvPr id="19" name="テキスト ボックス 18">
            <a:extLst>
              <a:ext uri="{FF2B5EF4-FFF2-40B4-BE49-F238E27FC236}">
                <a16:creationId xmlns:a16="http://schemas.microsoft.com/office/drawing/2014/main" id="{8F3759F9-DFCE-4041-950D-E27022B0C2F1}"/>
              </a:ext>
            </a:extLst>
          </p:cNvPr>
          <p:cNvSpPr txBox="1"/>
          <p:nvPr/>
        </p:nvSpPr>
        <p:spPr>
          <a:xfrm>
            <a:off x="8618586" y="6525366"/>
            <a:ext cx="3573414" cy="276999"/>
          </a:xfrm>
          <a:prstGeom prst="rect">
            <a:avLst/>
          </a:prstGeom>
          <a:noFill/>
        </p:spPr>
        <p:txBody>
          <a:bodyPr wrap="none" rtlCol="0">
            <a:spAutoFit/>
          </a:bodyPr>
          <a:lstStyle/>
          <a:p>
            <a:pPr algn="ctr"/>
            <a:r>
              <a:rPr kumimoji="1" lang="en-US" altLang="ja-JP" sz="1200" dirty="0">
                <a:solidFill>
                  <a:schemeClr val="bg1"/>
                </a:solidFill>
              </a:rPr>
              <a:t>JAXA </a:t>
            </a:r>
            <a:r>
              <a:rPr kumimoji="1" lang="ja-JP" altLang="en-US" sz="1200" dirty="0">
                <a:solidFill>
                  <a:schemeClr val="bg1"/>
                </a:solidFill>
              </a:rPr>
              <a:t>はやぶさ、はやぶさ２プロジェクト</a:t>
            </a:r>
            <a:r>
              <a:rPr kumimoji="1" lang="en-US" altLang="ja-JP" sz="1200" dirty="0">
                <a:solidFill>
                  <a:schemeClr val="bg1"/>
                </a:solidFill>
              </a:rPr>
              <a:t>HP</a:t>
            </a:r>
            <a:r>
              <a:rPr kumimoji="1" lang="ja-JP" altLang="en-US" sz="1200" dirty="0">
                <a:solidFill>
                  <a:schemeClr val="bg1"/>
                </a:solidFill>
              </a:rPr>
              <a:t>より</a:t>
            </a:r>
            <a:endParaRPr kumimoji="1" lang="en-US" altLang="ja-JP" sz="12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CCB2D88E-A52F-4A91-9C19-A3D302D196BB}"/>
              </a:ext>
            </a:extLst>
          </p:cNvPr>
          <p:cNvGrpSpPr/>
          <p:nvPr/>
        </p:nvGrpSpPr>
        <p:grpSpPr>
          <a:xfrm>
            <a:off x="1151946" y="4769806"/>
            <a:ext cx="3570208" cy="1390160"/>
            <a:chOff x="1151946" y="4321039"/>
            <a:chExt cx="3570208" cy="1390160"/>
          </a:xfrm>
        </p:grpSpPr>
        <p:sp>
          <p:nvSpPr>
            <p:cNvPr id="16" name="テキスト ボックス 15">
              <a:extLst>
                <a:ext uri="{FF2B5EF4-FFF2-40B4-BE49-F238E27FC236}">
                  <a16:creationId xmlns:a16="http://schemas.microsoft.com/office/drawing/2014/main" id="{9A0683E8-B3DA-4C74-9F76-960194482193}"/>
                </a:ext>
              </a:extLst>
            </p:cNvPr>
            <p:cNvSpPr txBox="1"/>
            <p:nvPr/>
          </p:nvSpPr>
          <p:spPr>
            <a:xfrm>
              <a:off x="1151946" y="4941758"/>
              <a:ext cx="3570208" cy="769441"/>
            </a:xfrm>
            <a:prstGeom prst="rect">
              <a:avLst/>
            </a:prstGeom>
            <a:noFill/>
          </p:spPr>
          <p:txBody>
            <a:bodyPr wrap="none" rtlCol="0">
              <a:spAutoFit/>
            </a:bodyPr>
            <a:lstStyle/>
            <a:p>
              <a:pPr algn="ctr"/>
              <a:r>
                <a:rPr kumimoji="1" lang="ja-JP" altLang="en-US" sz="4400" b="1" dirty="0">
                  <a:solidFill>
                    <a:schemeClr val="bg1"/>
                  </a:solidFill>
                </a:rPr>
                <a:t>工学</a:t>
              </a:r>
              <a:r>
                <a:rPr lang="ja-JP" altLang="en-US" sz="4400" b="1" dirty="0">
                  <a:solidFill>
                    <a:schemeClr val="bg1"/>
                  </a:solidFill>
                </a:rPr>
                <a:t>技術</a:t>
              </a:r>
              <a:r>
                <a:rPr kumimoji="1" lang="ja-JP" altLang="en-US" sz="4400" b="1" dirty="0">
                  <a:solidFill>
                    <a:schemeClr val="bg1"/>
                  </a:solidFill>
                </a:rPr>
                <a:t>実証</a:t>
              </a:r>
              <a:endParaRPr kumimoji="1" lang="en-US" altLang="ja-JP" sz="4400" b="1" dirty="0">
                <a:solidFill>
                  <a:schemeClr val="bg1"/>
                </a:solidFill>
              </a:endParaRPr>
            </a:p>
          </p:txBody>
        </p:sp>
        <p:sp>
          <p:nvSpPr>
            <p:cNvPr id="23" name="テキスト ボックス 22">
              <a:extLst>
                <a:ext uri="{FF2B5EF4-FFF2-40B4-BE49-F238E27FC236}">
                  <a16:creationId xmlns:a16="http://schemas.microsoft.com/office/drawing/2014/main" id="{C279EB5B-4857-436D-A357-9EE7F90FDDAE}"/>
                </a:ext>
              </a:extLst>
            </p:cNvPr>
            <p:cNvSpPr txBox="1"/>
            <p:nvPr/>
          </p:nvSpPr>
          <p:spPr>
            <a:xfrm>
              <a:off x="2485642" y="4321039"/>
              <a:ext cx="902811" cy="523220"/>
            </a:xfrm>
            <a:prstGeom prst="rect">
              <a:avLst/>
            </a:prstGeom>
            <a:noFill/>
          </p:spPr>
          <p:txBody>
            <a:bodyPr wrap="none" rtlCol="0">
              <a:spAutoFit/>
            </a:bodyPr>
            <a:lstStyle/>
            <a:p>
              <a:pPr algn="ctr"/>
              <a:r>
                <a:rPr kumimoji="1" lang="ja-JP" altLang="en-US" sz="2800" b="1" dirty="0">
                  <a:solidFill>
                    <a:schemeClr val="bg1"/>
                  </a:solidFill>
                </a:rPr>
                <a:t>目的</a:t>
              </a:r>
              <a:endParaRPr kumimoji="1" lang="en-US" altLang="ja-JP" sz="2800" b="1" dirty="0">
                <a:solidFill>
                  <a:schemeClr val="bg1"/>
                </a:solidFill>
              </a:endParaRPr>
            </a:p>
          </p:txBody>
        </p:sp>
      </p:grpSp>
    </p:spTree>
    <p:extLst>
      <p:ext uri="{BB962C8B-B14F-4D97-AF65-F5344CB8AC3E}">
        <p14:creationId xmlns:p14="http://schemas.microsoft.com/office/powerpoint/2010/main" val="57163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クレーターの白黒写真&#10;&#10;自動的に生成された説明">
            <a:extLst>
              <a:ext uri="{FF2B5EF4-FFF2-40B4-BE49-F238E27FC236}">
                <a16:creationId xmlns:a16="http://schemas.microsoft.com/office/drawing/2014/main" id="{8BB78863-5782-44AF-A6B6-978FD9A27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411" y="1529781"/>
            <a:ext cx="3424783" cy="2042027"/>
          </a:xfrm>
          <a:prstGeom prst="rect">
            <a:avLst/>
          </a:prstGeom>
        </p:spPr>
      </p:pic>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4" name="テキスト ボックス 13">
            <a:extLst>
              <a:ext uri="{FF2B5EF4-FFF2-40B4-BE49-F238E27FC236}">
                <a16:creationId xmlns:a16="http://schemas.microsoft.com/office/drawing/2014/main" id="{BE3A0A60-1C2D-4A9F-9C5E-2A923108ADE9}"/>
              </a:ext>
            </a:extLst>
          </p:cNvPr>
          <p:cNvSpPr txBox="1"/>
          <p:nvPr/>
        </p:nvSpPr>
        <p:spPr>
          <a:xfrm>
            <a:off x="2088099" y="3792417"/>
            <a:ext cx="1980029" cy="400110"/>
          </a:xfrm>
          <a:prstGeom prst="rect">
            <a:avLst/>
          </a:prstGeom>
          <a:noFill/>
        </p:spPr>
        <p:txBody>
          <a:bodyPr wrap="none" rtlCol="0">
            <a:spAutoFit/>
          </a:bodyPr>
          <a:lstStyle/>
          <a:p>
            <a:pPr algn="ctr"/>
            <a:r>
              <a:rPr kumimoji="1" lang="ja-JP" altLang="en-US" sz="2000" dirty="0">
                <a:solidFill>
                  <a:schemeClr val="bg1"/>
                </a:solidFill>
              </a:rPr>
              <a:t>小惑星イトカワ</a:t>
            </a:r>
            <a:endParaRPr kumimoji="1" lang="en-US" altLang="ja-JP" sz="2000" dirty="0">
              <a:solidFill>
                <a:schemeClr val="bg1"/>
              </a:solidFill>
            </a:endParaRPr>
          </a:p>
        </p:txBody>
      </p:sp>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 name="タイトル 1">
            <a:extLst>
              <a:ext uri="{FF2B5EF4-FFF2-40B4-BE49-F238E27FC236}">
                <a16:creationId xmlns:a16="http://schemas.microsoft.com/office/drawing/2014/main" id="{7DCE4D27-C162-4AFF-A56C-06DE7C338E92}"/>
              </a:ext>
            </a:extLst>
          </p:cNvPr>
          <p:cNvSpPr>
            <a:spLocks noGrp="1"/>
          </p:cNvSpPr>
          <p:nvPr>
            <p:ph type="title"/>
          </p:nvPr>
        </p:nvSpPr>
        <p:spPr>
          <a:xfrm>
            <a:off x="1613610" y="369643"/>
            <a:ext cx="2797454" cy="922350"/>
          </a:xfrm>
        </p:spPr>
        <p:txBody>
          <a:bodyPr>
            <a:normAutofit/>
          </a:bodyPr>
          <a:lstStyle/>
          <a:p>
            <a:pPr algn="ctr"/>
            <a:r>
              <a:rPr kumimoji="1" lang="ja-JP" altLang="en-US" sz="4400" dirty="0">
                <a:solidFill>
                  <a:schemeClr val="bg1"/>
                </a:solidFill>
                <a:latin typeface="HGP創英角ｺﾞｼｯｸUB" panose="020B0900000000000000" pitchFamily="50" charset="-128"/>
                <a:ea typeface="HGP創英角ｺﾞｼｯｸUB" panose="020B0900000000000000" pitchFamily="50" charset="-128"/>
              </a:rPr>
              <a:t>はやぶさ</a:t>
            </a:r>
            <a:endParaRPr kumimoji="1" lang="ja-JP" altLang="en-US" dirty="0">
              <a:solidFill>
                <a:schemeClr val="bg1"/>
              </a:solidFill>
            </a:endParaRPr>
          </a:p>
        </p:txBody>
      </p:sp>
      <p:grpSp>
        <p:nvGrpSpPr>
          <p:cNvPr id="5" name="グループ化 4">
            <a:extLst>
              <a:ext uri="{FF2B5EF4-FFF2-40B4-BE49-F238E27FC236}">
                <a16:creationId xmlns:a16="http://schemas.microsoft.com/office/drawing/2014/main" id="{36D24BC2-B2E8-4E2C-8A18-DEF888F5112C}"/>
              </a:ext>
            </a:extLst>
          </p:cNvPr>
          <p:cNvGrpSpPr/>
          <p:nvPr/>
        </p:nvGrpSpPr>
        <p:grpSpPr>
          <a:xfrm>
            <a:off x="6499163" y="4659831"/>
            <a:ext cx="4801314" cy="1512941"/>
            <a:chOff x="6499163" y="4659831"/>
            <a:chExt cx="4801314" cy="1512941"/>
          </a:xfrm>
        </p:grpSpPr>
        <p:sp>
          <p:nvSpPr>
            <p:cNvPr id="17" name="テキスト ボックス 16">
              <a:extLst>
                <a:ext uri="{FF2B5EF4-FFF2-40B4-BE49-F238E27FC236}">
                  <a16:creationId xmlns:a16="http://schemas.microsoft.com/office/drawing/2014/main" id="{007C6626-DB2C-41CD-B783-F2181F102CC5}"/>
                </a:ext>
              </a:extLst>
            </p:cNvPr>
            <p:cNvSpPr txBox="1"/>
            <p:nvPr/>
          </p:nvSpPr>
          <p:spPr>
            <a:xfrm>
              <a:off x="7268601" y="5464886"/>
              <a:ext cx="3262432" cy="707886"/>
            </a:xfrm>
            <a:prstGeom prst="rect">
              <a:avLst/>
            </a:prstGeom>
            <a:noFill/>
          </p:spPr>
          <p:txBody>
            <a:bodyPr wrap="none" rtlCol="0">
              <a:spAutoFit/>
            </a:bodyPr>
            <a:lstStyle/>
            <a:p>
              <a:pPr algn="ctr"/>
              <a:r>
                <a:rPr kumimoji="1" lang="ja-JP" altLang="en-US" sz="4000" b="1" dirty="0">
                  <a:solidFill>
                    <a:schemeClr val="bg1">
                      <a:lumMod val="50000"/>
                    </a:schemeClr>
                  </a:solidFill>
                </a:rPr>
                <a:t>生命の原材料</a:t>
              </a:r>
              <a:endParaRPr kumimoji="1" lang="en-US" altLang="ja-JP" sz="4000" b="1" dirty="0">
                <a:solidFill>
                  <a:schemeClr val="bg1">
                    <a:lumMod val="50000"/>
                  </a:schemeClr>
                </a:solidFill>
              </a:endParaRPr>
            </a:p>
          </p:txBody>
        </p:sp>
        <p:sp>
          <p:nvSpPr>
            <p:cNvPr id="18" name="テキスト ボックス 17">
              <a:extLst>
                <a:ext uri="{FF2B5EF4-FFF2-40B4-BE49-F238E27FC236}">
                  <a16:creationId xmlns:a16="http://schemas.microsoft.com/office/drawing/2014/main" id="{7CE41627-A955-4F58-87D2-187FF81A4798}"/>
                </a:ext>
              </a:extLst>
            </p:cNvPr>
            <p:cNvSpPr txBox="1"/>
            <p:nvPr/>
          </p:nvSpPr>
          <p:spPr>
            <a:xfrm>
              <a:off x="6499163" y="4659831"/>
              <a:ext cx="4801314" cy="707886"/>
            </a:xfrm>
            <a:prstGeom prst="rect">
              <a:avLst/>
            </a:prstGeom>
            <a:noFill/>
          </p:spPr>
          <p:txBody>
            <a:bodyPr wrap="none" rtlCol="0">
              <a:spAutoFit/>
            </a:bodyPr>
            <a:lstStyle/>
            <a:p>
              <a:pPr algn="ctr"/>
              <a:r>
                <a:rPr kumimoji="1" lang="ja-JP" altLang="en-US" sz="4000" b="1" dirty="0">
                  <a:solidFill>
                    <a:srgbClr val="FF0000"/>
                  </a:solidFill>
                </a:rPr>
                <a:t>太陽系の起源・進化</a:t>
              </a:r>
              <a:endParaRPr kumimoji="1" lang="en-US" altLang="ja-JP" sz="4000" b="1" dirty="0">
                <a:solidFill>
                  <a:srgbClr val="FF0000"/>
                </a:solidFill>
              </a:endParaRPr>
            </a:p>
          </p:txBody>
        </p:sp>
      </p:grpSp>
      <p:sp>
        <p:nvSpPr>
          <p:cNvPr id="19" name="テキスト ボックス 18">
            <a:extLst>
              <a:ext uri="{FF2B5EF4-FFF2-40B4-BE49-F238E27FC236}">
                <a16:creationId xmlns:a16="http://schemas.microsoft.com/office/drawing/2014/main" id="{8F3759F9-DFCE-4041-950D-E27022B0C2F1}"/>
              </a:ext>
            </a:extLst>
          </p:cNvPr>
          <p:cNvSpPr txBox="1"/>
          <p:nvPr/>
        </p:nvSpPr>
        <p:spPr>
          <a:xfrm>
            <a:off x="8618586" y="6525366"/>
            <a:ext cx="3573414" cy="276999"/>
          </a:xfrm>
          <a:prstGeom prst="rect">
            <a:avLst/>
          </a:prstGeom>
          <a:noFill/>
        </p:spPr>
        <p:txBody>
          <a:bodyPr wrap="none" rtlCol="0">
            <a:spAutoFit/>
          </a:bodyPr>
          <a:lstStyle/>
          <a:p>
            <a:pPr algn="ctr"/>
            <a:r>
              <a:rPr kumimoji="1" lang="en-US" altLang="ja-JP" sz="1200" dirty="0">
                <a:solidFill>
                  <a:schemeClr val="bg1"/>
                </a:solidFill>
              </a:rPr>
              <a:t>JAXA </a:t>
            </a:r>
            <a:r>
              <a:rPr kumimoji="1" lang="ja-JP" altLang="en-US" sz="1200" dirty="0">
                <a:solidFill>
                  <a:schemeClr val="bg1"/>
                </a:solidFill>
              </a:rPr>
              <a:t>はやぶさ、はやぶさ２プロジェクト</a:t>
            </a:r>
            <a:r>
              <a:rPr kumimoji="1" lang="en-US" altLang="ja-JP" sz="1200" dirty="0">
                <a:solidFill>
                  <a:schemeClr val="bg1"/>
                </a:solidFill>
              </a:rPr>
              <a:t>HP</a:t>
            </a:r>
            <a:r>
              <a:rPr kumimoji="1" lang="ja-JP" altLang="en-US" sz="1200" dirty="0">
                <a:solidFill>
                  <a:schemeClr val="bg1"/>
                </a:solidFill>
              </a:rPr>
              <a:t>より</a:t>
            </a:r>
            <a:endParaRPr kumimoji="1" lang="en-US" altLang="ja-JP" sz="12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grpSp>
        <p:nvGrpSpPr>
          <p:cNvPr id="3" name="グループ化 2">
            <a:extLst>
              <a:ext uri="{FF2B5EF4-FFF2-40B4-BE49-F238E27FC236}">
                <a16:creationId xmlns:a16="http://schemas.microsoft.com/office/drawing/2014/main" id="{CCB2D88E-A52F-4A91-9C19-A3D302D196BB}"/>
              </a:ext>
            </a:extLst>
          </p:cNvPr>
          <p:cNvGrpSpPr/>
          <p:nvPr/>
        </p:nvGrpSpPr>
        <p:grpSpPr>
          <a:xfrm>
            <a:off x="1151946" y="4769806"/>
            <a:ext cx="3570208" cy="1390160"/>
            <a:chOff x="1151946" y="4321039"/>
            <a:chExt cx="3570208" cy="1390160"/>
          </a:xfrm>
        </p:grpSpPr>
        <p:sp>
          <p:nvSpPr>
            <p:cNvPr id="16" name="テキスト ボックス 15">
              <a:extLst>
                <a:ext uri="{FF2B5EF4-FFF2-40B4-BE49-F238E27FC236}">
                  <a16:creationId xmlns:a16="http://schemas.microsoft.com/office/drawing/2014/main" id="{9A0683E8-B3DA-4C74-9F76-960194482193}"/>
                </a:ext>
              </a:extLst>
            </p:cNvPr>
            <p:cNvSpPr txBox="1"/>
            <p:nvPr/>
          </p:nvSpPr>
          <p:spPr>
            <a:xfrm>
              <a:off x="1151946" y="4941758"/>
              <a:ext cx="3570208" cy="769441"/>
            </a:xfrm>
            <a:prstGeom prst="rect">
              <a:avLst/>
            </a:prstGeom>
            <a:noFill/>
          </p:spPr>
          <p:txBody>
            <a:bodyPr wrap="none" rtlCol="0">
              <a:spAutoFit/>
            </a:bodyPr>
            <a:lstStyle/>
            <a:p>
              <a:pPr algn="ctr"/>
              <a:r>
                <a:rPr kumimoji="1" lang="ja-JP" altLang="en-US" sz="4400" b="1" dirty="0">
                  <a:solidFill>
                    <a:schemeClr val="bg1">
                      <a:lumMod val="50000"/>
                    </a:schemeClr>
                  </a:solidFill>
                </a:rPr>
                <a:t>工学</a:t>
              </a:r>
              <a:r>
                <a:rPr lang="ja-JP" altLang="en-US" sz="4400" b="1" dirty="0">
                  <a:solidFill>
                    <a:schemeClr val="bg1">
                      <a:lumMod val="50000"/>
                    </a:schemeClr>
                  </a:solidFill>
                </a:rPr>
                <a:t>技術</a:t>
              </a:r>
              <a:r>
                <a:rPr kumimoji="1" lang="ja-JP" altLang="en-US" sz="4400" b="1" dirty="0">
                  <a:solidFill>
                    <a:schemeClr val="bg1">
                      <a:lumMod val="50000"/>
                    </a:schemeClr>
                  </a:solidFill>
                </a:rPr>
                <a:t>実証</a:t>
              </a:r>
              <a:endParaRPr kumimoji="1" lang="en-US" altLang="ja-JP" sz="4400" b="1" dirty="0">
                <a:solidFill>
                  <a:schemeClr val="bg1">
                    <a:lumMod val="50000"/>
                  </a:schemeClr>
                </a:solidFill>
              </a:endParaRPr>
            </a:p>
          </p:txBody>
        </p:sp>
        <p:sp>
          <p:nvSpPr>
            <p:cNvPr id="23" name="テキスト ボックス 22">
              <a:extLst>
                <a:ext uri="{FF2B5EF4-FFF2-40B4-BE49-F238E27FC236}">
                  <a16:creationId xmlns:a16="http://schemas.microsoft.com/office/drawing/2014/main" id="{C279EB5B-4857-436D-A357-9EE7F90FDDAE}"/>
                </a:ext>
              </a:extLst>
            </p:cNvPr>
            <p:cNvSpPr txBox="1"/>
            <p:nvPr/>
          </p:nvSpPr>
          <p:spPr>
            <a:xfrm>
              <a:off x="2485642" y="4321039"/>
              <a:ext cx="902811" cy="523220"/>
            </a:xfrm>
            <a:prstGeom prst="rect">
              <a:avLst/>
            </a:prstGeom>
            <a:noFill/>
          </p:spPr>
          <p:txBody>
            <a:bodyPr wrap="none" rtlCol="0">
              <a:spAutoFit/>
            </a:bodyPr>
            <a:lstStyle/>
            <a:p>
              <a:pPr algn="ctr"/>
              <a:r>
                <a:rPr kumimoji="1" lang="ja-JP" altLang="en-US" sz="2800" b="1" dirty="0">
                  <a:solidFill>
                    <a:schemeClr val="bg1">
                      <a:lumMod val="50000"/>
                    </a:schemeClr>
                  </a:solidFill>
                </a:rPr>
                <a:t>目的</a:t>
              </a:r>
              <a:endParaRPr kumimoji="1" lang="en-US" altLang="ja-JP" sz="2800" b="1" dirty="0">
                <a:solidFill>
                  <a:schemeClr val="bg1">
                    <a:lumMod val="50000"/>
                  </a:schemeClr>
                </a:solidFill>
              </a:endParaRPr>
            </a:p>
          </p:txBody>
        </p:sp>
      </p:grpSp>
      <p:grpSp>
        <p:nvGrpSpPr>
          <p:cNvPr id="9" name="グループ化 8">
            <a:extLst>
              <a:ext uri="{FF2B5EF4-FFF2-40B4-BE49-F238E27FC236}">
                <a16:creationId xmlns:a16="http://schemas.microsoft.com/office/drawing/2014/main" id="{05DA0424-9BFC-4786-9D68-BCEB5521C13C}"/>
              </a:ext>
            </a:extLst>
          </p:cNvPr>
          <p:cNvGrpSpPr/>
          <p:nvPr/>
        </p:nvGrpSpPr>
        <p:grpSpPr>
          <a:xfrm>
            <a:off x="290945" y="272503"/>
            <a:ext cx="5661247" cy="6432143"/>
            <a:chOff x="290945" y="272503"/>
            <a:chExt cx="5661247" cy="6432143"/>
          </a:xfrm>
        </p:grpSpPr>
        <p:sp>
          <p:nvSpPr>
            <p:cNvPr id="22" name="正方形/長方形 21">
              <a:extLst>
                <a:ext uri="{FF2B5EF4-FFF2-40B4-BE49-F238E27FC236}">
                  <a16:creationId xmlns:a16="http://schemas.microsoft.com/office/drawing/2014/main" id="{03DB4290-181F-45CB-9B51-07CC78C60C66}"/>
                </a:ext>
              </a:extLst>
            </p:cNvPr>
            <p:cNvSpPr/>
            <p:nvPr/>
          </p:nvSpPr>
          <p:spPr>
            <a:xfrm>
              <a:off x="290945" y="272503"/>
              <a:ext cx="5661247" cy="64260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タイトル 1">
              <a:extLst>
                <a:ext uri="{FF2B5EF4-FFF2-40B4-BE49-F238E27FC236}">
                  <a16:creationId xmlns:a16="http://schemas.microsoft.com/office/drawing/2014/main" id="{FDFF8105-5645-4A64-ACE6-10772C899696}"/>
                </a:ext>
              </a:extLst>
            </p:cNvPr>
            <p:cNvSpPr txBox="1">
              <a:spLocks/>
            </p:cNvSpPr>
            <p:nvPr/>
          </p:nvSpPr>
          <p:spPr>
            <a:xfrm>
              <a:off x="432000" y="371826"/>
              <a:ext cx="53101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rgbClr val="FF0000"/>
                  </a:solidFill>
                  <a:latin typeface="HGP創英角ｺﾞｼｯｸUB" panose="020B0900000000000000" pitchFamily="50" charset="-128"/>
                  <a:ea typeface="HGP創英角ｺﾞｼｯｸUB" panose="020B0900000000000000" pitchFamily="50" charset="-128"/>
                </a:rPr>
                <a:t>高精度スポット分析</a:t>
              </a:r>
              <a:endParaRPr lang="ja-JP" altLang="en-US" dirty="0">
                <a:solidFill>
                  <a:srgbClr val="FF0000"/>
                </a:solidFill>
              </a:endParaRPr>
            </a:p>
          </p:txBody>
        </p:sp>
        <p:pic>
          <p:nvPicPr>
            <p:cNvPr id="25" name="図 24">
              <a:extLst>
                <a:ext uri="{FF2B5EF4-FFF2-40B4-BE49-F238E27FC236}">
                  <a16:creationId xmlns:a16="http://schemas.microsoft.com/office/drawing/2014/main" id="{CA9E3670-BC68-4CC6-A86C-CA75772A34AD}"/>
                </a:ext>
              </a:extLst>
            </p:cNvPr>
            <p:cNvPicPr>
              <a:picLocks noChangeAspect="1"/>
            </p:cNvPicPr>
            <p:nvPr/>
          </p:nvPicPr>
          <p:blipFill rotWithShape="1">
            <a:blip r:embed="rId5"/>
            <a:srcRect t="599" r="44942" b="1"/>
            <a:stretch/>
          </p:blipFill>
          <p:spPr>
            <a:xfrm>
              <a:off x="569516" y="1244019"/>
              <a:ext cx="2865551" cy="2558591"/>
            </a:xfrm>
            <a:prstGeom prst="rect">
              <a:avLst/>
            </a:prstGeom>
          </p:spPr>
        </p:pic>
        <p:sp>
          <p:nvSpPr>
            <p:cNvPr id="27" name="テキスト ボックス 26">
              <a:extLst>
                <a:ext uri="{FF2B5EF4-FFF2-40B4-BE49-F238E27FC236}">
                  <a16:creationId xmlns:a16="http://schemas.microsoft.com/office/drawing/2014/main" id="{2716DF92-ADA7-439A-ABD5-FAF52AD75204}"/>
                </a:ext>
              </a:extLst>
            </p:cNvPr>
            <p:cNvSpPr txBox="1"/>
            <p:nvPr/>
          </p:nvSpPr>
          <p:spPr>
            <a:xfrm>
              <a:off x="432000" y="5981371"/>
              <a:ext cx="2707793" cy="723275"/>
            </a:xfrm>
            <a:prstGeom prst="rect">
              <a:avLst/>
            </a:prstGeom>
            <a:noFill/>
          </p:spPr>
          <p:txBody>
            <a:bodyPr wrap="none" rtlCol="0">
              <a:spAutoFit/>
            </a:bodyPr>
            <a:lstStyle/>
            <a:p>
              <a:r>
                <a:rPr lang="ja-JP" altLang="en-US" sz="2000" b="1" dirty="0"/>
                <a:t>イブナ隕石</a:t>
              </a:r>
              <a:endParaRPr lang="en-US" altLang="ja-JP" sz="2000" b="1" dirty="0"/>
            </a:p>
            <a:p>
              <a:endParaRPr lang="en-US" altLang="ja-JP" sz="500" dirty="0"/>
            </a:p>
            <a:p>
              <a:r>
                <a:rPr kumimoji="1" lang="ja-JP" altLang="en-US" sz="1600" dirty="0"/>
                <a:t>提供：</a:t>
              </a:r>
              <a:r>
                <a:rPr kumimoji="1" lang="en-US" altLang="ja-JP" sz="1600" dirty="0"/>
                <a:t>Sara Russell, NHML</a:t>
              </a:r>
            </a:p>
          </p:txBody>
        </p:sp>
        <p:sp>
          <p:nvSpPr>
            <p:cNvPr id="28" name="テキスト ボックス 27">
              <a:extLst>
                <a:ext uri="{FF2B5EF4-FFF2-40B4-BE49-F238E27FC236}">
                  <a16:creationId xmlns:a16="http://schemas.microsoft.com/office/drawing/2014/main" id="{6E3E1511-3FFD-4DE5-A8C3-D9A48DFA99EF}"/>
                </a:ext>
              </a:extLst>
            </p:cNvPr>
            <p:cNvSpPr txBox="1"/>
            <p:nvPr/>
          </p:nvSpPr>
          <p:spPr>
            <a:xfrm>
              <a:off x="432000" y="4082853"/>
              <a:ext cx="5461497" cy="1800493"/>
            </a:xfrm>
            <a:prstGeom prst="rect">
              <a:avLst/>
            </a:prstGeom>
            <a:noFill/>
          </p:spPr>
          <p:txBody>
            <a:bodyPr wrap="square" rtlCol="0">
              <a:spAutoFit/>
            </a:bodyPr>
            <a:lstStyle/>
            <a:p>
              <a:r>
                <a:rPr lang="ja-JP" altLang="en-US" sz="2000" b="1" dirty="0"/>
                <a:t>同位体スタンダード</a:t>
              </a:r>
              <a:endParaRPr kumimoji="1" lang="en-US" altLang="ja-JP" sz="2000" b="1" dirty="0"/>
            </a:p>
            <a:p>
              <a:r>
                <a:rPr lang="ja-JP" altLang="en-US" dirty="0"/>
                <a:t>オリビン</a:t>
              </a:r>
              <a:r>
                <a:rPr lang="en-US" altLang="ja-JP" dirty="0"/>
                <a:t>, </a:t>
              </a:r>
              <a:r>
                <a:rPr lang="ja-JP" altLang="en-US" dirty="0"/>
                <a:t>パイロキシン</a:t>
              </a:r>
              <a:r>
                <a:rPr lang="en-US" altLang="ja-JP" dirty="0"/>
                <a:t>, </a:t>
              </a:r>
              <a:r>
                <a:rPr lang="ja-JP" altLang="en-US" dirty="0"/>
                <a:t>カルサイト</a:t>
              </a:r>
              <a:r>
                <a:rPr lang="en-US" altLang="ja-JP" dirty="0"/>
                <a:t>, </a:t>
              </a:r>
              <a:r>
                <a:rPr lang="ja-JP" altLang="en-US" dirty="0"/>
                <a:t>ドロマイト</a:t>
              </a:r>
              <a:r>
                <a:rPr lang="en-US" altLang="ja-JP" dirty="0"/>
                <a:t>, </a:t>
              </a:r>
            </a:p>
            <a:p>
              <a:r>
                <a:rPr kumimoji="1" lang="ja-JP" altLang="en-US" dirty="0"/>
                <a:t>アンケライト</a:t>
              </a:r>
              <a:r>
                <a:rPr kumimoji="1" lang="en-US" altLang="ja-JP" dirty="0"/>
                <a:t>, </a:t>
              </a:r>
              <a:r>
                <a:rPr kumimoji="1" lang="ja-JP" altLang="en-US" dirty="0"/>
                <a:t>ピロータイト</a:t>
              </a:r>
              <a:r>
                <a:rPr kumimoji="1" lang="en-US" altLang="ja-JP" dirty="0"/>
                <a:t>, </a:t>
              </a:r>
              <a:r>
                <a:rPr kumimoji="1" lang="ja-JP" altLang="en-US" dirty="0"/>
                <a:t>トロイライト</a:t>
              </a:r>
              <a:r>
                <a:rPr kumimoji="1" lang="en-US" altLang="ja-JP" dirty="0"/>
                <a:t>,</a:t>
              </a:r>
            </a:p>
            <a:p>
              <a:r>
                <a:rPr kumimoji="1" lang="ja-JP" altLang="en-US" dirty="0"/>
                <a:t>マグネタイト</a:t>
              </a:r>
              <a:r>
                <a:rPr kumimoji="1" lang="en-US" altLang="ja-JP" dirty="0"/>
                <a:t>, </a:t>
              </a:r>
              <a:r>
                <a:rPr lang="ja-JP" altLang="en-US" dirty="0"/>
                <a:t>サーペンティンなど</a:t>
              </a:r>
              <a:endParaRPr lang="en-US" altLang="ja-JP" dirty="0"/>
            </a:p>
            <a:p>
              <a:endParaRPr lang="en-US" altLang="ja-JP" sz="500" dirty="0"/>
            </a:p>
            <a:p>
              <a:r>
                <a:rPr kumimoji="1" lang="ja-JP" altLang="en-US" sz="1600" dirty="0"/>
                <a:t>提供：</a:t>
              </a:r>
              <a:r>
                <a:rPr kumimoji="1" lang="en-US" altLang="ja-JP" sz="1600" dirty="0"/>
                <a:t>John W. Valley, Noriko Kita, Martin Whitehouse,</a:t>
              </a:r>
            </a:p>
            <a:p>
              <a:r>
                <a:rPr lang="ja-JP" altLang="en-US" sz="1600" dirty="0"/>
                <a:t>　　　</a:t>
              </a:r>
              <a:r>
                <a:rPr kumimoji="1" lang="en-US" altLang="ja-JP" sz="1600" dirty="0"/>
                <a:t>Gary R. Huss, </a:t>
              </a:r>
              <a:r>
                <a:rPr kumimoji="1" lang="en-US" altLang="ja-JP" sz="1600" dirty="0" err="1"/>
                <a:t>Kazuhide</a:t>
              </a:r>
              <a:r>
                <a:rPr kumimoji="1" lang="en-US" altLang="ja-JP" sz="1600" dirty="0"/>
                <a:t> Nagashima</a:t>
              </a:r>
            </a:p>
          </p:txBody>
        </p:sp>
        <p:sp>
          <p:nvSpPr>
            <p:cNvPr id="4" name="テキスト ボックス 3">
              <a:extLst>
                <a:ext uri="{FF2B5EF4-FFF2-40B4-BE49-F238E27FC236}">
                  <a16:creationId xmlns:a16="http://schemas.microsoft.com/office/drawing/2014/main" id="{DD88372C-A9F7-477C-A6CB-1FBEC5123447}"/>
                </a:ext>
              </a:extLst>
            </p:cNvPr>
            <p:cNvSpPr txBox="1"/>
            <p:nvPr/>
          </p:nvSpPr>
          <p:spPr>
            <a:xfrm>
              <a:off x="3388453" y="3783075"/>
              <a:ext cx="2291012" cy="276999"/>
            </a:xfrm>
            <a:prstGeom prst="rect">
              <a:avLst/>
            </a:prstGeom>
            <a:noFill/>
          </p:spPr>
          <p:txBody>
            <a:bodyPr wrap="none" rtlCol="0">
              <a:spAutoFit/>
            </a:bodyPr>
            <a:lstStyle/>
            <a:p>
              <a:r>
                <a:rPr lang="en-US" altLang="ja-JP" sz="1200" dirty="0"/>
                <a:t>Yurimoto et al., 2011, Science</a:t>
              </a:r>
              <a:endParaRPr kumimoji="1" lang="ja-JP" altLang="en-US" sz="1200" dirty="0"/>
            </a:p>
          </p:txBody>
        </p:sp>
        <p:pic>
          <p:nvPicPr>
            <p:cNvPr id="8" name="図 7" descr="電子機器, 時計 が含まれている画像&#10;&#10;自動的に生成された説明">
              <a:extLst>
                <a:ext uri="{FF2B5EF4-FFF2-40B4-BE49-F238E27FC236}">
                  <a16:creationId xmlns:a16="http://schemas.microsoft.com/office/drawing/2014/main" id="{8289ED61-F31A-4155-ADE8-10DC8FF776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5067" y="1250876"/>
              <a:ext cx="2167564" cy="2552422"/>
            </a:xfrm>
            <a:prstGeom prst="rect">
              <a:avLst/>
            </a:prstGeom>
          </p:spPr>
        </p:pic>
      </p:grpSp>
    </p:spTree>
    <p:extLst>
      <p:ext uri="{BB962C8B-B14F-4D97-AF65-F5344CB8AC3E}">
        <p14:creationId xmlns:p14="http://schemas.microsoft.com/office/powerpoint/2010/main" val="1338086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クレーターの白黒写真&#10;&#10;自動的に生成された説明">
            <a:extLst>
              <a:ext uri="{FF2B5EF4-FFF2-40B4-BE49-F238E27FC236}">
                <a16:creationId xmlns:a16="http://schemas.microsoft.com/office/drawing/2014/main" id="{8BB78863-5782-44AF-A6B6-978FD9A278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411" y="1599845"/>
            <a:ext cx="3424783" cy="2042027"/>
          </a:xfrm>
          <a:prstGeom prst="rect">
            <a:avLst/>
          </a:prstGeom>
        </p:spPr>
      </p:pic>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4" name="テキスト ボックス 13">
            <a:extLst>
              <a:ext uri="{FF2B5EF4-FFF2-40B4-BE49-F238E27FC236}">
                <a16:creationId xmlns:a16="http://schemas.microsoft.com/office/drawing/2014/main" id="{BE3A0A60-1C2D-4A9F-9C5E-2A923108ADE9}"/>
              </a:ext>
            </a:extLst>
          </p:cNvPr>
          <p:cNvSpPr txBox="1"/>
          <p:nvPr/>
        </p:nvSpPr>
        <p:spPr>
          <a:xfrm>
            <a:off x="2088099" y="3792417"/>
            <a:ext cx="1980029" cy="400110"/>
          </a:xfrm>
          <a:prstGeom prst="rect">
            <a:avLst/>
          </a:prstGeom>
          <a:noFill/>
        </p:spPr>
        <p:txBody>
          <a:bodyPr wrap="none" rtlCol="0">
            <a:spAutoFit/>
          </a:bodyPr>
          <a:lstStyle/>
          <a:p>
            <a:pPr algn="ctr"/>
            <a:r>
              <a:rPr kumimoji="1" lang="ja-JP" altLang="en-US" sz="2000" dirty="0">
                <a:solidFill>
                  <a:schemeClr val="bg1"/>
                </a:solidFill>
              </a:rPr>
              <a:t>小惑星イトカワ</a:t>
            </a:r>
            <a:endParaRPr kumimoji="1" lang="en-US" altLang="ja-JP" sz="2000" dirty="0">
              <a:solidFill>
                <a:schemeClr val="bg1"/>
              </a:solidFill>
            </a:endParaRPr>
          </a:p>
        </p:txBody>
      </p:sp>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2" name="タイトル 1">
            <a:extLst>
              <a:ext uri="{FF2B5EF4-FFF2-40B4-BE49-F238E27FC236}">
                <a16:creationId xmlns:a16="http://schemas.microsoft.com/office/drawing/2014/main" id="{7DCE4D27-C162-4AFF-A56C-06DE7C338E92}"/>
              </a:ext>
            </a:extLst>
          </p:cNvPr>
          <p:cNvSpPr>
            <a:spLocks noGrp="1"/>
          </p:cNvSpPr>
          <p:nvPr>
            <p:ph type="title"/>
          </p:nvPr>
        </p:nvSpPr>
        <p:spPr>
          <a:xfrm>
            <a:off x="1613610" y="369643"/>
            <a:ext cx="2797454" cy="922350"/>
          </a:xfrm>
        </p:spPr>
        <p:txBody>
          <a:bodyPr>
            <a:normAutofit/>
          </a:bodyPr>
          <a:lstStyle/>
          <a:p>
            <a:pPr algn="ctr"/>
            <a:r>
              <a:rPr kumimoji="1" lang="ja-JP" altLang="en-US" sz="4400" dirty="0">
                <a:solidFill>
                  <a:schemeClr val="bg1"/>
                </a:solidFill>
                <a:latin typeface="HGP創英角ｺﾞｼｯｸUB" panose="020B0900000000000000" pitchFamily="50" charset="-128"/>
                <a:ea typeface="HGP創英角ｺﾞｼｯｸUB" panose="020B0900000000000000" pitchFamily="50" charset="-128"/>
              </a:rPr>
              <a:t>はやぶさ</a:t>
            </a:r>
            <a:endParaRPr kumimoji="1" lang="ja-JP" altLang="en-US" dirty="0">
              <a:solidFill>
                <a:schemeClr val="bg1"/>
              </a:solidFill>
            </a:endParaRPr>
          </a:p>
        </p:txBody>
      </p:sp>
      <p:sp>
        <p:nvSpPr>
          <p:cNvPr id="16" name="テキスト ボックス 15">
            <a:extLst>
              <a:ext uri="{FF2B5EF4-FFF2-40B4-BE49-F238E27FC236}">
                <a16:creationId xmlns:a16="http://schemas.microsoft.com/office/drawing/2014/main" id="{9A0683E8-B3DA-4C74-9F76-960194482193}"/>
              </a:ext>
            </a:extLst>
          </p:cNvPr>
          <p:cNvSpPr txBox="1"/>
          <p:nvPr/>
        </p:nvSpPr>
        <p:spPr>
          <a:xfrm>
            <a:off x="1151946" y="4941758"/>
            <a:ext cx="3570208" cy="769441"/>
          </a:xfrm>
          <a:prstGeom prst="rect">
            <a:avLst/>
          </a:prstGeom>
          <a:noFill/>
        </p:spPr>
        <p:txBody>
          <a:bodyPr wrap="none" rtlCol="0">
            <a:spAutoFit/>
          </a:bodyPr>
          <a:lstStyle/>
          <a:p>
            <a:pPr algn="ctr"/>
            <a:r>
              <a:rPr kumimoji="1" lang="ja-JP" altLang="en-US" sz="4400" b="1" dirty="0">
                <a:solidFill>
                  <a:schemeClr val="bg1"/>
                </a:solidFill>
              </a:rPr>
              <a:t>工学</a:t>
            </a:r>
            <a:r>
              <a:rPr lang="ja-JP" altLang="en-US" sz="4400" b="1" dirty="0">
                <a:solidFill>
                  <a:schemeClr val="bg1"/>
                </a:solidFill>
              </a:rPr>
              <a:t>技術</a:t>
            </a:r>
            <a:r>
              <a:rPr kumimoji="1" lang="ja-JP" altLang="en-US" sz="4400" b="1" dirty="0">
                <a:solidFill>
                  <a:schemeClr val="bg1"/>
                </a:solidFill>
              </a:rPr>
              <a:t>実証</a:t>
            </a:r>
            <a:endParaRPr kumimoji="1" lang="en-US" altLang="ja-JP" sz="4400" b="1" dirty="0">
              <a:solidFill>
                <a:schemeClr val="bg1"/>
              </a:solidFill>
            </a:endParaRPr>
          </a:p>
        </p:txBody>
      </p:sp>
      <p:sp>
        <p:nvSpPr>
          <p:cNvPr id="17" name="テキスト ボックス 16">
            <a:extLst>
              <a:ext uri="{FF2B5EF4-FFF2-40B4-BE49-F238E27FC236}">
                <a16:creationId xmlns:a16="http://schemas.microsoft.com/office/drawing/2014/main" id="{007C6626-DB2C-41CD-B783-F2181F102CC5}"/>
              </a:ext>
            </a:extLst>
          </p:cNvPr>
          <p:cNvSpPr txBox="1"/>
          <p:nvPr/>
        </p:nvSpPr>
        <p:spPr>
          <a:xfrm>
            <a:off x="7268601" y="5464886"/>
            <a:ext cx="3262432" cy="707886"/>
          </a:xfrm>
          <a:prstGeom prst="rect">
            <a:avLst/>
          </a:prstGeom>
          <a:solidFill>
            <a:srgbClr val="FFFF00"/>
          </a:solidFill>
        </p:spPr>
        <p:txBody>
          <a:bodyPr wrap="none" rtlCol="0">
            <a:spAutoFit/>
          </a:bodyPr>
          <a:lstStyle/>
          <a:p>
            <a:pPr algn="ctr"/>
            <a:r>
              <a:rPr kumimoji="1" lang="ja-JP" altLang="en-US" sz="4000" b="1" dirty="0">
                <a:solidFill>
                  <a:srgbClr val="0000FF"/>
                </a:solidFill>
              </a:rPr>
              <a:t>生命の原材料</a:t>
            </a:r>
            <a:endParaRPr kumimoji="1" lang="en-US" altLang="ja-JP" sz="4000" b="1" dirty="0">
              <a:solidFill>
                <a:srgbClr val="0000FF"/>
              </a:solidFill>
            </a:endParaRPr>
          </a:p>
        </p:txBody>
      </p:sp>
      <p:sp>
        <p:nvSpPr>
          <p:cNvPr id="18" name="テキスト ボックス 17">
            <a:extLst>
              <a:ext uri="{FF2B5EF4-FFF2-40B4-BE49-F238E27FC236}">
                <a16:creationId xmlns:a16="http://schemas.microsoft.com/office/drawing/2014/main" id="{7CE41627-A955-4F58-87D2-187FF81A4798}"/>
              </a:ext>
            </a:extLst>
          </p:cNvPr>
          <p:cNvSpPr txBox="1"/>
          <p:nvPr/>
        </p:nvSpPr>
        <p:spPr>
          <a:xfrm>
            <a:off x="6499163" y="4659831"/>
            <a:ext cx="4801314" cy="707886"/>
          </a:xfrm>
          <a:prstGeom prst="rect">
            <a:avLst/>
          </a:prstGeom>
          <a:noFill/>
        </p:spPr>
        <p:txBody>
          <a:bodyPr wrap="none" rtlCol="0">
            <a:spAutoFit/>
          </a:bodyPr>
          <a:lstStyle/>
          <a:p>
            <a:pPr algn="ctr"/>
            <a:r>
              <a:rPr kumimoji="1" lang="ja-JP" altLang="en-US" sz="4000" b="1" dirty="0">
                <a:solidFill>
                  <a:srgbClr val="FF0000"/>
                </a:solidFill>
              </a:rPr>
              <a:t>太陽系の起源・進化</a:t>
            </a:r>
            <a:endParaRPr kumimoji="1" lang="en-US" altLang="ja-JP" sz="4000" b="1" dirty="0">
              <a:solidFill>
                <a:srgbClr val="FF0000"/>
              </a:solidFill>
            </a:endParaRPr>
          </a:p>
        </p:txBody>
      </p:sp>
      <p:sp>
        <p:nvSpPr>
          <p:cNvPr id="19" name="テキスト ボックス 18">
            <a:extLst>
              <a:ext uri="{FF2B5EF4-FFF2-40B4-BE49-F238E27FC236}">
                <a16:creationId xmlns:a16="http://schemas.microsoft.com/office/drawing/2014/main" id="{8F3759F9-DFCE-4041-950D-E27022B0C2F1}"/>
              </a:ext>
            </a:extLst>
          </p:cNvPr>
          <p:cNvSpPr txBox="1"/>
          <p:nvPr/>
        </p:nvSpPr>
        <p:spPr>
          <a:xfrm>
            <a:off x="8618586" y="6525366"/>
            <a:ext cx="3573414" cy="276999"/>
          </a:xfrm>
          <a:prstGeom prst="rect">
            <a:avLst/>
          </a:prstGeom>
          <a:noFill/>
        </p:spPr>
        <p:txBody>
          <a:bodyPr wrap="none" rtlCol="0">
            <a:spAutoFit/>
          </a:bodyPr>
          <a:lstStyle/>
          <a:p>
            <a:pPr algn="ctr"/>
            <a:r>
              <a:rPr kumimoji="1" lang="en-US" altLang="ja-JP" sz="1200" dirty="0">
                <a:solidFill>
                  <a:schemeClr val="bg1"/>
                </a:solidFill>
              </a:rPr>
              <a:t>JAXA </a:t>
            </a:r>
            <a:r>
              <a:rPr kumimoji="1" lang="ja-JP" altLang="en-US" sz="1200" dirty="0">
                <a:solidFill>
                  <a:schemeClr val="bg1"/>
                </a:solidFill>
              </a:rPr>
              <a:t>はやぶさ、はやぶさ２プロジェクト</a:t>
            </a:r>
            <a:r>
              <a:rPr kumimoji="1" lang="en-US" altLang="ja-JP" sz="1200" dirty="0">
                <a:solidFill>
                  <a:schemeClr val="bg1"/>
                </a:solidFill>
              </a:rPr>
              <a:t>HP</a:t>
            </a:r>
            <a:r>
              <a:rPr kumimoji="1" lang="ja-JP" altLang="en-US" sz="1200" dirty="0">
                <a:solidFill>
                  <a:schemeClr val="bg1"/>
                </a:solidFill>
              </a:rPr>
              <a:t>より</a:t>
            </a:r>
            <a:endParaRPr kumimoji="1" lang="en-US" altLang="ja-JP" sz="12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C279EB5B-4857-436D-A357-9EE7F90FDDAE}"/>
              </a:ext>
            </a:extLst>
          </p:cNvPr>
          <p:cNvSpPr txBox="1"/>
          <p:nvPr/>
        </p:nvSpPr>
        <p:spPr>
          <a:xfrm>
            <a:off x="1102067" y="4606241"/>
            <a:ext cx="697627" cy="400110"/>
          </a:xfrm>
          <a:prstGeom prst="rect">
            <a:avLst/>
          </a:prstGeom>
          <a:noFill/>
        </p:spPr>
        <p:txBody>
          <a:bodyPr wrap="none" rtlCol="0">
            <a:spAutoFit/>
          </a:bodyPr>
          <a:lstStyle/>
          <a:p>
            <a:pPr algn="ctr"/>
            <a:r>
              <a:rPr kumimoji="1" lang="ja-JP" altLang="en-US" sz="2000" dirty="0">
                <a:solidFill>
                  <a:schemeClr val="bg1"/>
                </a:solidFill>
              </a:rPr>
              <a:t>目的</a:t>
            </a:r>
            <a:endParaRPr kumimoji="1" lang="en-US" altLang="ja-JP" sz="2000" dirty="0">
              <a:solidFill>
                <a:schemeClr val="bg1"/>
              </a:solidFill>
            </a:endParaRPr>
          </a:p>
        </p:txBody>
      </p:sp>
      <p:sp>
        <p:nvSpPr>
          <p:cNvPr id="29" name="テキスト ボックス 28">
            <a:extLst>
              <a:ext uri="{FF2B5EF4-FFF2-40B4-BE49-F238E27FC236}">
                <a16:creationId xmlns:a16="http://schemas.microsoft.com/office/drawing/2014/main" id="{76E8EA5F-7CDA-4546-87AB-CF204F2681F5}"/>
              </a:ext>
            </a:extLst>
          </p:cNvPr>
          <p:cNvSpPr txBox="1"/>
          <p:nvPr/>
        </p:nvSpPr>
        <p:spPr>
          <a:xfrm>
            <a:off x="7995632" y="1488265"/>
            <a:ext cx="2108269" cy="2400657"/>
          </a:xfrm>
          <a:prstGeom prst="rect">
            <a:avLst/>
          </a:prstGeom>
          <a:noFill/>
        </p:spPr>
        <p:txBody>
          <a:bodyPr wrap="none" rtlCol="0">
            <a:spAutoFit/>
          </a:bodyPr>
          <a:lstStyle/>
          <a:p>
            <a:r>
              <a:rPr kumimoji="1" lang="ja-JP" altLang="en-US" sz="15000" b="1" dirty="0">
                <a:solidFill>
                  <a:srgbClr val="FFFF00"/>
                </a:solidFill>
              </a:rPr>
              <a:t>？</a:t>
            </a:r>
          </a:p>
        </p:txBody>
      </p:sp>
      <p:grpSp>
        <p:nvGrpSpPr>
          <p:cNvPr id="32" name="グループ化 31">
            <a:extLst>
              <a:ext uri="{FF2B5EF4-FFF2-40B4-BE49-F238E27FC236}">
                <a16:creationId xmlns:a16="http://schemas.microsoft.com/office/drawing/2014/main" id="{BB4C868C-31DA-4F07-BDDB-AC1F81D423E9}"/>
              </a:ext>
            </a:extLst>
          </p:cNvPr>
          <p:cNvGrpSpPr/>
          <p:nvPr/>
        </p:nvGrpSpPr>
        <p:grpSpPr>
          <a:xfrm>
            <a:off x="290945" y="272503"/>
            <a:ext cx="5661247" cy="6432143"/>
            <a:chOff x="290945" y="272503"/>
            <a:chExt cx="5661247" cy="6432143"/>
          </a:xfrm>
        </p:grpSpPr>
        <p:sp>
          <p:nvSpPr>
            <p:cNvPr id="33" name="正方形/長方形 32">
              <a:extLst>
                <a:ext uri="{FF2B5EF4-FFF2-40B4-BE49-F238E27FC236}">
                  <a16:creationId xmlns:a16="http://schemas.microsoft.com/office/drawing/2014/main" id="{8D33A68F-6083-406F-B4F1-AD07B36C2974}"/>
                </a:ext>
              </a:extLst>
            </p:cNvPr>
            <p:cNvSpPr/>
            <p:nvPr/>
          </p:nvSpPr>
          <p:spPr>
            <a:xfrm>
              <a:off x="290945" y="272503"/>
              <a:ext cx="5661247" cy="64260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タイトル 1">
              <a:extLst>
                <a:ext uri="{FF2B5EF4-FFF2-40B4-BE49-F238E27FC236}">
                  <a16:creationId xmlns:a16="http://schemas.microsoft.com/office/drawing/2014/main" id="{C5BC716D-791F-4B15-AE88-8EB06245A48A}"/>
                </a:ext>
              </a:extLst>
            </p:cNvPr>
            <p:cNvSpPr txBox="1">
              <a:spLocks/>
            </p:cNvSpPr>
            <p:nvPr/>
          </p:nvSpPr>
          <p:spPr>
            <a:xfrm>
              <a:off x="432000" y="371826"/>
              <a:ext cx="5310107"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rgbClr val="FF0000"/>
                  </a:solidFill>
                  <a:latin typeface="HGP創英角ｺﾞｼｯｸUB" panose="020B0900000000000000" pitchFamily="50" charset="-128"/>
                  <a:ea typeface="HGP創英角ｺﾞｼｯｸUB" panose="020B0900000000000000" pitchFamily="50" charset="-128"/>
                </a:rPr>
                <a:t>高精度スポット分析</a:t>
              </a:r>
              <a:endParaRPr lang="ja-JP" altLang="en-US" dirty="0">
                <a:solidFill>
                  <a:srgbClr val="FF0000"/>
                </a:solidFill>
              </a:endParaRPr>
            </a:p>
          </p:txBody>
        </p:sp>
        <p:pic>
          <p:nvPicPr>
            <p:cNvPr id="35" name="図 34">
              <a:extLst>
                <a:ext uri="{FF2B5EF4-FFF2-40B4-BE49-F238E27FC236}">
                  <a16:creationId xmlns:a16="http://schemas.microsoft.com/office/drawing/2014/main" id="{D0D102D8-E280-4049-AFF2-1BDD815C8C9B}"/>
                </a:ext>
              </a:extLst>
            </p:cNvPr>
            <p:cNvPicPr>
              <a:picLocks noChangeAspect="1"/>
            </p:cNvPicPr>
            <p:nvPr/>
          </p:nvPicPr>
          <p:blipFill rotWithShape="1">
            <a:blip r:embed="rId5"/>
            <a:srcRect t="599" r="44942" b="1"/>
            <a:stretch/>
          </p:blipFill>
          <p:spPr>
            <a:xfrm>
              <a:off x="569516" y="1244019"/>
              <a:ext cx="2865551" cy="2558591"/>
            </a:xfrm>
            <a:prstGeom prst="rect">
              <a:avLst/>
            </a:prstGeom>
          </p:spPr>
        </p:pic>
        <p:sp>
          <p:nvSpPr>
            <p:cNvPr id="36" name="テキスト ボックス 35">
              <a:extLst>
                <a:ext uri="{FF2B5EF4-FFF2-40B4-BE49-F238E27FC236}">
                  <a16:creationId xmlns:a16="http://schemas.microsoft.com/office/drawing/2014/main" id="{3F3BD8C8-5CD2-4463-A5BC-D8207DE82D5D}"/>
                </a:ext>
              </a:extLst>
            </p:cNvPr>
            <p:cNvSpPr txBox="1"/>
            <p:nvPr/>
          </p:nvSpPr>
          <p:spPr>
            <a:xfrm>
              <a:off x="432000" y="5981371"/>
              <a:ext cx="2707793" cy="723275"/>
            </a:xfrm>
            <a:prstGeom prst="rect">
              <a:avLst/>
            </a:prstGeom>
            <a:noFill/>
          </p:spPr>
          <p:txBody>
            <a:bodyPr wrap="none" rtlCol="0">
              <a:spAutoFit/>
            </a:bodyPr>
            <a:lstStyle/>
            <a:p>
              <a:r>
                <a:rPr lang="ja-JP" altLang="en-US" sz="2000" b="1" dirty="0"/>
                <a:t>イブナ隕石</a:t>
              </a:r>
              <a:endParaRPr lang="en-US" altLang="ja-JP" sz="2000" b="1" dirty="0"/>
            </a:p>
            <a:p>
              <a:endParaRPr lang="en-US" altLang="ja-JP" sz="500" dirty="0"/>
            </a:p>
            <a:p>
              <a:r>
                <a:rPr kumimoji="1" lang="ja-JP" altLang="en-US" sz="1600" dirty="0"/>
                <a:t>提供：</a:t>
              </a:r>
              <a:r>
                <a:rPr kumimoji="1" lang="en-US" altLang="ja-JP" sz="1600" dirty="0"/>
                <a:t>Sara Russell, NHML</a:t>
              </a:r>
            </a:p>
          </p:txBody>
        </p:sp>
        <p:sp>
          <p:nvSpPr>
            <p:cNvPr id="37" name="テキスト ボックス 36">
              <a:extLst>
                <a:ext uri="{FF2B5EF4-FFF2-40B4-BE49-F238E27FC236}">
                  <a16:creationId xmlns:a16="http://schemas.microsoft.com/office/drawing/2014/main" id="{803BCB11-ACF1-41B2-9DF0-78FE6A9EBCD7}"/>
                </a:ext>
              </a:extLst>
            </p:cNvPr>
            <p:cNvSpPr txBox="1"/>
            <p:nvPr/>
          </p:nvSpPr>
          <p:spPr>
            <a:xfrm>
              <a:off x="432000" y="4082853"/>
              <a:ext cx="5461497" cy="1800493"/>
            </a:xfrm>
            <a:prstGeom prst="rect">
              <a:avLst/>
            </a:prstGeom>
            <a:noFill/>
          </p:spPr>
          <p:txBody>
            <a:bodyPr wrap="square" rtlCol="0">
              <a:spAutoFit/>
            </a:bodyPr>
            <a:lstStyle/>
            <a:p>
              <a:r>
                <a:rPr lang="ja-JP" altLang="en-US" sz="2000" b="1" dirty="0"/>
                <a:t>同位体スタンダード</a:t>
              </a:r>
              <a:endParaRPr kumimoji="1" lang="en-US" altLang="ja-JP" sz="2000" b="1" dirty="0"/>
            </a:p>
            <a:p>
              <a:r>
                <a:rPr lang="ja-JP" altLang="en-US" dirty="0"/>
                <a:t>オリビン</a:t>
              </a:r>
              <a:r>
                <a:rPr lang="en-US" altLang="ja-JP" dirty="0"/>
                <a:t>, </a:t>
              </a:r>
              <a:r>
                <a:rPr lang="ja-JP" altLang="en-US" dirty="0"/>
                <a:t>パイロキシン</a:t>
              </a:r>
              <a:r>
                <a:rPr lang="en-US" altLang="ja-JP" dirty="0"/>
                <a:t>, </a:t>
              </a:r>
              <a:r>
                <a:rPr lang="ja-JP" altLang="en-US" dirty="0"/>
                <a:t>カルサイト</a:t>
              </a:r>
              <a:r>
                <a:rPr lang="en-US" altLang="ja-JP" dirty="0"/>
                <a:t>, </a:t>
              </a:r>
              <a:r>
                <a:rPr lang="ja-JP" altLang="en-US" dirty="0"/>
                <a:t>ドロマイト</a:t>
              </a:r>
              <a:r>
                <a:rPr lang="en-US" altLang="ja-JP" dirty="0"/>
                <a:t>, </a:t>
              </a:r>
            </a:p>
            <a:p>
              <a:r>
                <a:rPr kumimoji="1" lang="ja-JP" altLang="en-US" dirty="0"/>
                <a:t>アンケライト</a:t>
              </a:r>
              <a:r>
                <a:rPr kumimoji="1" lang="en-US" altLang="ja-JP" dirty="0"/>
                <a:t>, </a:t>
              </a:r>
              <a:r>
                <a:rPr kumimoji="1" lang="ja-JP" altLang="en-US" dirty="0"/>
                <a:t>ピロータイト</a:t>
              </a:r>
              <a:r>
                <a:rPr kumimoji="1" lang="en-US" altLang="ja-JP" dirty="0"/>
                <a:t>, </a:t>
              </a:r>
              <a:r>
                <a:rPr kumimoji="1" lang="ja-JP" altLang="en-US" dirty="0"/>
                <a:t>トロイライト</a:t>
              </a:r>
              <a:r>
                <a:rPr kumimoji="1" lang="en-US" altLang="ja-JP" dirty="0"/>
                <a:t>,</a:t>
              </a:r>
            </a:p>
            <a:p>
              <a:r>
                <a:rPr kumimoji="1" lang="ja-JP" altLang="en-US" dirty="0"/>
                <a:t>マグネタイト</a:t>
              </a:r>
              <a:r>
                <a:rPr kumimoji="1" lang="en-US" altLang="ja-JP" dirty="0"/>
                <a:t>, </a:t>
              </a:r>
              <a:r>
                <a:rPr lang="ja-JP" altLang="en-US" dirty="0"/>
                <a:t>サーペンティンなど</a:t>
              </a:r>
              <a:endParaRPr lang="en-US" altLang="ja-JP" dirty="0"/>
            </a:p>
            <a:p>
              <a:endParaRPr lang="en-US" altLang="ja-JP" sz="500" dirty="0"/>
            </a:p>
            <a:p>
              <a:r>
                <a:rPr kumimoji="1" lang="ja-JP" altLang="en-US" sz="1600" dirty="0"/>
                <a:t>提供：</a:t>
              </a:r>
              <a:r>
                <a:rPr kumimoji="1" lang="en-US" altLang="ja-JP" sz="1600" dirty="0"/>
                <a:t>John W. Valley, Noriko Kita, Martin Whitehouse,</a:t>
              </a:r>
            </a:p>
            <a:p>
              <a:r>
                <a:rPr lang="ja-JP" altLang="en-US" sz="1600" dirty="0"/>
                <a:t>　　　</a:t>
              </a:r>
              <a:r>
                <a:rPr kumimoji="1" lang="en-US" altLang="ja-JP" sz="1600" dirty="0"/>
                <a:t>Gary R. Huss, </a:t>
              </a:r>
              <a:r>
                <a:rPr kumimoji="1" lang="en-US" altLang="ja-JP" sz="1600" dirty="0" err="1"/>
                <a:t>Kazuhide</a:t>
              </a:r>
              <a:r>
                <a:rPr kumimoji="1" lang="en-US" altLang="ja-JP" sz="1600" dirty="0"/>
                <a:t> Nagashima</a:t>
              </a:r>
            </a:p>
          </p:txBody>
        </p:sp>
        <p:sp>
          <p:nvSpPr>
            <p:cNvPr id="38" name="テキスト ボックス 37">
              <a:extLst>
                <a:ext uri="{FF2B5EF4-FFF2-40B4-BE49-F238E27FC236}">
                  <a16:creationId xmlns:a16="http://schemas.microsoft.com/office/drawing/2014/main" id="{5288D5E5-602F-456D-AC48-B235F3200B08}"/>
                </a:ext>
              </a:extLst>
            </p:cNvPr>
            <p:cNvSpPr txBox="1"/>
            <p:nvPr/>
          </p:nvSpPr>
          <p:spPr>
            <a:xfrm>
              <a:off x="3388453" y="3783075"/>
              <a:ext cx="2291012" cy="276999"/>
            </a:xfrm>
            <a:prstGeom prst="rect">
              <a:avLst/>
            </a:prstGeom>
            <a:noFill/>
          </p:spPr>
          <p:txBody>
            <a:bodyPr wrap="none" rtlCol="0">
              <a:spAutoFit/>
            </a:bodyPr>
            <a:lstStyle/>
            <a:p>
              <a:r>
                <a:rPr lang="en-US" altLang="ja-JP" sz="1200" dirty="0"/>
                <a:t>Yurimoto et al., 2011, Science</a:t>
              </a:r>
              <a:endParaRPr kumimoji="1" lang="ja-JP" altLang="en-US" sz="1200" dirty="0"/>
            </a:p>
          </p:txBody>
        </p:sp>
        <p:pic>
          <p:nvPicPr>
            <p:cNvPr id="39" name="図 38" descr="電子機器, 時計 が含まれている画像&#10;&#10;自動的に生成された説明">
              <a:extLst>
                <a:ext uri="{FF2B5EF4-FFF2-40B4-BE49-F238E27FC236}">
                  <a16:creationId xmlns:a16="http://schemas.microsoft.com/office/drawing/2014/main" id="{CDCFE57B-BB1B-401E-B565-019B44B9D7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5067" y="1250876"/>
              <a:ext cx="2167564" cy="2552422"/>
            </a:xfrm>
            <a:prstGeom prst="rect">
              <a:avLst/>
            </a:prstGeom>
          </p:spPr>
        </p:pic>
      </p:grpSp>
    </p:spTree>
    <p:extLst>
      <p:ext uri="{BB962C8B-B14F-4D97-AF65-F5344CB8AC3E}">
        <p14:creationId xmlns:p14="http://schemas.microsoft.com/office/powerpoint/2010/main" val="127308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descr="座る, 食品, レンガ が含まれている画像&#10;&#10;自動的に生成された説明">
            <a:extLst>
              <a:ext uri="{FF2B5EF4-FFF2-40B4-BE49-F238E27FC236}">
                <a16:creationId xmlns:a16="http://schemas.microsoft.com/office/drawing/2014/main" id="{27E8048C-7EB7-461C-928E-4B6ACA1C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3434" y="1187547"/>
            <a:ext cx="2734028" cy="2734028"/>
          </a:xfrm>
          <a:prstGeom prst="rect">
            <a:avLst/>
          </a:prstGeom>
        </p:spPr>
      </p:pic>
      <p:sp>
        <p:nvSpPr>
          <p:cNvPr id="15" name="テキスト ボックス 14">
            <a:extLst>
              <a:ext uri="{FF2B5EF4-FFF2-40B4-BE49-F238E27FC236}">
                <a16:creationId xmlns:a16="http://schemas.microsoft.com/office/drawing/2014/main" id="{3D091395-9695-42C4-8F20-6CA26B377B02}"/>
              </a:ext>
            </a:extLst>
          </p:cNvPr>
          <p:cNvSpPr txBox="1"/>
          <p:nvPr/>
        </p:nvSpPr>
        <p:spPr>
          <a:xfrm>
            <a:off x="7859192" y="3792417"/>
            <a:ext cx="2236510" cy="400110"/>
          </a:xfrm>
          <a:prstGeom prst="rect">
            <a:avLst/>
          </a:prstGeom>
          <a:noFill/>
        </p:spPr>
        <p:txBody>
          <a:bodyPr wrap="none" rtlCol="0">
            <a:spAutoFit/>
          </a:bodyPr>
          <a:lstStyle/>
          <a:p>
            <a:pPr algn="ctr"/>
            <a:r>
              <a:rPr kumimoji="1" lang="ja-JP" altLang="en-US" sz="2000" dirty="0">
                <a:solidFill>
                  <a:schemeClr val="bg1"/>
                </a:solidFill>
              </a:rPr>
              <a:t>小惑星リュウグウ</a:t>
            </a:r>
            <a:endParaRPr kumimoji="1" lang="en-US" altLang="ja-JP" sz="2000" dirty="0">
              <a:solidFill>
                <a:schemeClr val="bg1"/>
              </a:solidFill>
            </a:endParaRPr>
          </a:p>
        </p:txBody>
      </p:sp>
      <p:sp>
        <p:nvSpPr>
          <p:cNvPr id="17" name="テキスト ボックス 16">
            <a:extLst>
              <a:ext uri="{FF2B5EF4-FFF2-40B4-BE49-F238E27FC236}">
                <a16:creationId xmlns:a16="http://schemas.microsoft.com/office/drawing/2014/main" id="{007C6626-DB2C-41CD-B783-F2181F102CC5}"/>
              </a:ext>
            </a:extLst>
          </p:cNvPr>
          <p:cNvSpPr txBox="1"/>
          <p:nvPr/>
        </p:nvSpPr>
        <p:spPr>
          <a:xfrm>
            <a:off x="7268601" y="5464886"/>
            <a:ext cx="3262432" cy="707886"/>
          </a:xfrm>
          <a:prstGeom prst="rect">
            <a:avLst/>
          </a:prstGeom>
          <a:solidFill>
            <a:srgbClr val="FFFF00"/>
          </a:solidFill>
        </p:spPr>
        <p:txBody>
          <a:bodyPr wrap="none" rtlCol="0">
            <a:spAutoFit/>
          </a:bodyPr>
          <a:lstStyle/>
          <a:p>
            <a:pPr algn="ctr"/>
            <a:r>
              <a:rPr kumimoji="1" lang="ja-JP" altLang="en-US" sz="4000" b="1" dirty="0">
                <a:solidFill>
                  <a:srgbClr val="0000FF"/>
                </a:solidFill>
              </a:rPr>
              <a:t>生命の原材料</a:t>
            </a:r>
            <a:endParaRPr kumimoji="1" lang="en-US" altLang="ja-JP" sz="4000" b="1" dirty="0">
              <a:solidFill>
                <a:srgbClr val="0000FF"/>
              </a:solidFill>
            </a:endParaRPr>
          </a:p>
        </p:txBody>
      </p:sp>
      <p:sp>
        <p:nvSpPr>
          <p:cNvPr id="19" name="テキスト ボックス 18">
            <a:extLst>
              <a:ext uri="{FF2B5EF4-FFF2-40B4-BE49-F238E27FC236}">
                <a16:creationId xmlns:a16="http://schemas.microsoft.com/office/drawing/2014/main" id="{8F3759F9-DFCE-4041-950D-E27022B0C2F1}"/>
              </a:ext>
            </a:extLst>
          </p:cNvPr>
          <p:cNvSpPr txBox="1"/>
          <p:nvPr/>
        </p:nvSpPr>
        <p:spPr>
          <a:xfrm>
            <a:off x="8618586" y="6525366"/>
            <a:ext cx="3573414" cy="276999"/>
          </a:xfrm>
          <a:prstGeom prst="rect">
            <a:avLst/>
          </a:prstGeom>
          <a:noFill/>
        </p:spPr>
        <p:txBody>
          <a:bodyPr wrap="none" rtlCol="0">
            <a:spAutoFit/>
          </a:bodyPr>
          <a:lstStyle/>
          <a:p>
            <a:pPr algn="ctr"/>
            <a:r>
              <a:rPr kumimoji="1" lang="en-US" altLang="ja-JP" sz="1200" dirty="0">
                <a:solidFill>
                  <a:schemeClr val="bg1"/>
                </a:solidFill>
              </a:rPr>
              <a:t>JAXA </a:t>
            </a:r>
            <a:r>
              <a:rPr kumimoji="1" lang="ja-JP" altLang="en-US" sz="1200" dirty="0">
                <a:solidFill>
                  <a:schemeClr val="bg1"/>
                </a:solidFill>
              </a:rPr>
              <a:t>はやぶさ、はやぶさ２プロジェクト</a:t>
            </a:r>
            <a:r>
              <a:rPr kumimoji="1" lang="en-US" altLang="ja-JP" sz="1200" dirty="0">
                <a:solidFill>
                  <a:schemeClr val="bg1"/>
                </a:solidFill>
              </a:rPr>
              <a:t>HP</a:t>
            </a:r>
            <a:r>
              <a:rPr kumimoji="1" lang="ja-JP" altLang="en-US" sz="1200" dirty="0">
                <a:solidFill>
                  <a:schemeClr val="bg1"/>
                </a:solidFill>
              </a:rPr>
              <a:t>より</a:t>
            </a:r>
            <a:endParaRPr kumimoji="1" lang="en-US" altLang="ja-JP" sz="1200" dirty="0">
              <a:solidFill>
                <a:schemeClr val="bg1"/>
              </a:solidFill>
            </a:endParaRPr>
          </a:p>
        </p:txBody>
      </p:sp>
      <p:sp>
        <p:nvSpPr>
          <p:cNvPr id="20" name="タイトル 1">
            <a:extLst>
              <a:ext uri="{FF2B5EF4-FFF2-40B4-BE49-F238E27FC236}">
                <a16:creationId xmlns:a16="http://schemas.microsoft.com/office/drawing/2014/main" id="{F29B1BC4-EF5E-4D30-9D71-D1F7B054B72C}"/>
              </a:ext>
            </a:extLst>
          </p:cNvPr>
          <p:cNvSpPr txBox="1">
            <a:spLocks/>
          </p:cNvSpPr>
          <p:nvPr/>
        </p:nvSpPr>
        <p:spPr>
          <a:xfrm>
            <a:off x="7512948" y="369643"/>
            <a:ext cx="2797454" cy="9223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はやぶさ</a:t>
            </a:r>
            <a:r>
              <a:rPr lang="ja-JP" altLang="en-US" sz="2000" dirty="0">
                <a:solidFill>
                  <a:schemeClr val="bg1"/>
                </a:solidFill>
                <a:latin typeface="HGP創英角ｺﾞｼｯｸUB" panose="020B0900000000000000" pitchFamily="50" charset="-128"/>
                <a:ea typeface="HGP創英角ｺﾞｼｯｸUB" panose="020B0900000000000000" pitchFamily="50" charset="-128"/>
              </a:rPr>
              <a:t>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２</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76E8EA5F-7CDA-4546-87AB-CF204F2681F5}"/>
              </a:ext>
            </a:extLst>
          </p:cNvPr>
          <p:cNvSpPr txBox="1"/>
          <p:nvPr/>
        </p:nvSpPr>
        <p:spPr>
          <a:xfrm>
            <a:off x="7995632" y="1488265"/>
            <a:ext cx="2108269" cy="2400657"/>
          </a:xfrm>
          <a:prstGeom prst="rect">
            <a:avLst/>
          </a:prstGeom>
          <a:noFill/>
        </p:spPr>
        <p:txBody>
          <a:bodyPr wrap="none" rtlCol="0">
            <a:spAutoFit/>
          </a:bodyPr>
          <a:lstStyle/>
          <a:p>
            <a:r>
              <a:rPr kumimoji="1" lang="ja-JP" altLang="en-US" sz="15000" b="1" dirty="0">
                <a:solidFill>
                  <a:srgbClr val="FFFF00"/>
                </a:solidFill>
              </a:rPr>
              <a:t>？</a:t>
            </a:r>
          </a:p>
        </p:txBody>
      </p:sp>
      <p:pic>
        <p:nvPicPr>
          <p:cNvPr id="12" name="図 11">
            <a:extLst>
              <a:ext uri="{FF2B5EF4-FFF2-40B4-BE49-F238E27FC236}">
                <a16:creationId xmlns:a16="http://schemas.microsoft.com/office/drawing/2014/main" id="{0B6839F8-9B34-4246-90C2-6A8E55DFD61B}"/>
              </a:ext>
            </a:extLst>
          </p:cNvPr>
          <p:cNvPicPr>
            <a:picLocks noChangeAspect="1"/>
          </p:cNvPicPr>
          <p:nvPr/>
        </p:nvPicPr>
        <p:blipFill>
          <a:blip r:embed="rId4"/>
          <a:stretch>
            <a:fillRect/>
          </a:stretch>
        </p:blipFill>
        <p:spPr>
          <a:xfrm rot="5400000">
            <a:off x="222766" y="255869"/>
            <a:ext cx="6147654" cy="6593184"/>
          </a:xfrm>
          <a:prstGeom prst="rect">
            <a:avLst/>
          </a:prstGeom>
        </p:spPr>
      </p:pic>
      <p:sp>
        <p:nvSpPr>
          <p:cNvPr id="14" name="正方形/長方形 13">
            <a:extLst>
              <a:ext uri="{FF2B5EF4-FFF2-40B4-BE49-F238E27FC236}">
                <a16:creationId xmlns:a16="http://schemas.microsoft.com/office/drawing/2014/main" id="{BE7437B8-3809-426E-8D06-195F1A70B033}"/>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16A10497-497F-4FA2-A43C-4CA6799DE1E3}"/>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cxnSp>
        <p:nvCxnSpPr>
          <p:cNvPr id="21" name="直線コネクタ 20">
            <a:extLst>
              <a:ext uri="{FF2B5EF4-FFF2-40B4-BE49-F238E27FC236}">
                <a16:creationId xmlns:a16="http://schemas.microsoft.com/office/drawing/2014/main" id="{3F878AE2-7DC9-476C-82FA-3801410B452E}"/>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ED7A43-3F22-40DC-B798-94D50FC3E9B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87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3"/>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pic>
        <p:nvPicPr>
          <p:cNvPr id="4" name="図 3">
            <a:extLst>
              <a:ext uri="{FF2B5EF4-FFF2-40B4-BE49-F238E27FC236}">
                <a16:creationId xmlns:a16="http://schemas.microsoft.com/office/drawing/2014/main" id="{2798837E-AFD8-4312-BED5-8CBA298D68A9}"/>
              </a:ext>
            </a:extLst>
          </p:cNvPr>
          <p:cNvPicPr>
            <a:picLocks noChangeAspect="1"/>
          </p:cNvPicPr>
          <p:nvPr/>
        </p:nvPicPr>
        <p:blipFill>
          <a:blip r:embed="rId4"/>
          <a:stretch>
            <a:fillRect/>
          </a:stretch>
        </p:blipFill>
        <p:spPr>
          <a:xfrm>
            <a:off x="6096000" y="0"/>
            <a:ext cx="6209270" cy="6858000"/>
          </a:xfrm>
          <a:prstGeom prst="rect">
            <a:avLst/>
          </a:prstGeom>
        </p:spPr>
      </p:pic>
      <p:sp>
        <p:nvSpPr>
          <p:cNvPr id="12" name="正方形/長方形 11">
            <a:extLst>
              <a:ext uri="{FF2B5EF4-FFF2-40B4-BE49-F238E27FC236}">
                <a16:creationId xmlns:a16="http://schemas.microsoft.com/office/drawing/2014/main" id="{420724A5-C527-48DD-A03A-67734AEA1153}"/>
              </a:ext>
            </a:extLst>
          </p:cNvPr>
          <p:cNvSpPr/>
          <p:nvPr/>
        </p:nvSpPr>
        <p:spPr>
          <a:xfrm>
            <a:off x="1425402" y="33480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EF2E50BA-FD93-4E7F-8EB7-4705C5228111}"/>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8813A24-B3CE-482B-A142-E757E2790D81}"/>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B614AD2C-E9C9-47F8-BF82-309A8277E800}"/>
              </a:ext>
            </a:extLst>
          </p:cNvPr>
          <p:cNvSpPr txBox="1"/>
          <p:nvPr/>
        </p:nvSpPr>
        <p:spPr>
          <a:xfrm>
            <a:off x="8077145" y="6502102"/>
            <a:ext cx="4115759" cy="369332"/>
          </a:xfrm>
          <a:prstGeom prst="rect">
            <a:avLst/>
          </a:prstGeom>
          <a:solidFill>
            <a:schemeClr val="bg1"/>
          </a:solidFill>
        </p:spPr>
        <p:txBody>
          <a:bodyPr wrap="square">
            <a:spAutoFit/>
          </a:bodyPr>
          <a:lstStyle/>
          <a:p>
            <a:r>
              <a:rPr lang="ja-JP" altLang="en-US" dirty="0"/>
              <a:t>https://isotopemicroscope.github.io/</a:t>
            </a:r>
          </a:p>
        </p:txBody>
      </p:sp>
    </p:spTree>
    <p:extLst>
      <p:ext uri="{BB962C8B-B14F-4D97-AF65-F5344CB8AC3E}">
        <p14:creationId xmlns:p14="http://schemas.microsoft.com/office/powerpoint/2010/main" val="209697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3"/>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sp>
        <p:nvSpPr>
          <p:cNvPr id="15" name="正方形/長方形 14">
            <a:extLst>
              <a:ext uri="{FF2B5EF4-FFF2-40B4-BE49-F238E27FC236}">
                <a16:creationId xmlns:a16="http://schemas.microsoft.com/office/drawing/2014/main" id="{3DC0663A-B09A-40E0-9114-BA09373C87AF}"/>
              </a:ext>
            </a:extLst>
          </p:cNvPr>
          <p:cNvSpPr/>
          <p:nvPr/>
        </p:nvSpPr>
        <p:spPr>
          <a:xfrm>
            <a:off x="1425402" y="33480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8AEE2002-1B68-4436-8E18-AB8FEAD161FF}"/>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3FD561CF-39CB-4E45-B6A4-D2C66640631E}"/>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nvGrpSpPr>
          <p:cNvPr id="22" name="グループ化 21">
            <a:extLst>
              <a:ext uri="{FF2B5EF4-FFF2-40B4-BE49-F238E27FC236}">
                <a16:creationId xmlns:a16="http://schemas.microsoft.com/office/drawing/2014/main" id="{404D6719-92F9-4CF5-9BF6-BA1662B68A9D}"/>
              </a:ext>
            </a:extLst>
          </p:cNvPr>
          <p:cNvGrpSpPr/>
          <p:nvPr/>
        </p:nvGrpSpPr>
        <p:grpSpPr>
          <a:xfrm>
            <a:off x="6639160" y="13434"/>
            <a:ext cx="5454824" cy="6272824"/>
            <a:chOff x="6639160" y="13434"/>
            <a:chExt cx="5454824" cy="6272824"/>
          </a:xfrm>
        </p:grpSpPr>
        <p:grpSp>
          <p:nvGrpSpPr>
            <p:cNvPr id="23" name="グループ化 22">
              <a:extLst>
                <a:ext uri="{FF2B5EF4-FFF2-40B4-BE49-F238E27FC236}">
                  <a16:creationId xmlns:a16="http://schemas.microsoft.com/office/drawing/2014/main" id="{B13C942D-5F93-427B-A911-3B5CD8174C63}"/>
                </a:ext>
              </a:extLst>
            </p:cNvPr>
            <p:cNvGrpSpPr/>
            <p:nvPr/>
          </p:nvGrpSpPr>
          <p:grpSpPr>
            <a:xfrm>
              <a:off x="6665315" y="906794"/>
              <a:ext cx="5428669" cy="5379464"/>
              <a:chOff x="6665315" y="1243114"/>
              <a:chExt cx="5428669" cy="5379464"/>
            </a:xfrm>
          </p:grpSpPr>
          <p:pic>
            <p:nvPicPr>
              <p:cNvPr id="25" name="図 24" descr="窓, 屋内, 飛行機, 部屋 が含まれている画像&#10;&#10;自動的に生成された説明">
                <a:extLst>
                  <a:ext uri="{FF2B5EF4-FFF2-40B4-BE49-F238E27FC236}">
                    <a16:creationId xmlns:a16="http://schemas.microsoft.com/office/drawing/2014/main" id="{70E4C446-141B-45D1-A4D5-AF6AAC42D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355" y="1243114"/>
                <a:ext cx="5350474" cy="5350474"/>
              </a:xfrm>
              <a:prstGeom prst="rect">
                <a:avLst/>
              </a:prstGeom>
            </p:spPr>
          </p:pic>
          <p:sp>
            <p:nvSpPr>
              <p:cNvPr id="26" name="正方形/長方形 25">
                <a:extLst>
                  <a:ext uri="{FF2B5EF4-FFF2-40B4-BE49-F238E27FC236}">
                    <a16:creationId xmlns:a16="http://schemas.microsoft.com/office/drawing/2014/main" id="{3F8FD094-66B3-4ED3-B585-85D96A77EF64}"/>
                  </a:ext>
                </a:extLst>
              </p:cNvPr>
              <p:cNvSpPr/>
              <p:nvPr/>
            </p:nvSpPr>
            <p:spPr>
              <a:xfrm>
                <a:off x="6665315" y="1272104"/>
                <a:ext cx="5428669" cy="53504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4" name="タイトル 1">
              <a:extLst>
                <a:ext uri="{FF2B5EF4-FFF2-40B4-BE49-F238E27FC236}">
                  <a16:creationId xmlns:a16="http://schemas.microsoft.com/office/drawing/2014/main" id="{907AAC2F-F61C-4B90-9EA6-F8B30717904F}"/>
                </a:ext>
              </a:extLst>
            </p:cNvPr>
            <p:cNvSpPr txBox="1">
              <a:spLocks/>
            </p:cNvSpPr>
            <p:nvPr/>
          </p:nvSpPr>
          <p:spPr>
            <a:xfrm>
              <a:off x="6639160" y="13434"/>
              <a:ext cx="5454824"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同位体イメージ</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7" name="テキスト ボックス 26">
            <a:extLst>
              <a:ext uri="{FF2B5EF4-FFF2-40B4-BE49-F238E27FC236}">
                <a16:creationId xmlns:a16="http://schemas.microsoft.com/office/drawing/2014/main" id="{A7EDAD96-67DC-45CB-B9D0-7EFDCFA8C230}"/>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Tree>
    <p:extLst>
      <p:ext uri="{BB962C8B-B14F-4D97-AF65-F5344CB8AC3E}">
        <p14:creationId xmlns:p14="http://schemas.microsoft.com/office/powerpoint/2010/main" val="3708932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4F31A2BA-C781-47D0-87BC-545D1A836D28}"/>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F4CB6D-35F1-43B8-9D58-9FF00CDC78E8}"/>
              </a:ext>
            </a:extLst>
          </p:cNvPr>
          <p:cNvPicPr>
            <a:picLocks noChangeAspect="1"/>
          </p:cNvPicPr>
          <p:nvPr/>
        </p:nvPicPr>
        <p:blipFill>
          <a:blip r:embed="rId3"/>
          <a:stretch>
            <a:fillRect/>
          </a:stretch>
        </p:blipFill>
        <p:spPr>
          <a:xfrm rot="5400000">
            <a:off x="222766" y="255869"/>
            <a:ext cx="6147654" cy="6593184"/>
          </a:xfrm>
          <a:prstGeom prst="rect">
            <a:avLst/>
          </a:prstGeom>
        </p:spPr>
      </p:pic>
      <p:sp>
        <p:nvSpPr>
          <p:cNvPr id="8" name="正方形/長方形 7">
            <a:extLst>
              <a:ext uri="{FF2B5EF4-FFF2-40B4-BE49-F238E27FC236}">
                <a16:creationId xmlns:a16="http://schemas.microsoft.com/office/drawing/2014/main" id="{CB166B10-9219-43CF-B4F9-B6ABDBC69FB4}"/>
              </a:ext>
            </a:extLst>
          </p:cNvPr>
          <p:cNvSpPr/>
          <p:nvPr/>
        </p:nvSpPr>
        <p:spPr>
          <a:xfrm>
            <a:off x="6184" y="5172075"/>
            <a:ext cx="2243138" cy="1685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0FDEE7DA-FCA2-4EB0-AE81-2188B9F9CE62}"/>
              </a:ext>
            </a:extLst>
          </p:cNvPr>
          <p:cNvSpPr txBox="1"/>
          <p:nvPr/>
        </p:nvSpPr>
        <p:spPr>
          <a:xfrm>
            <a:off x="135427" y="155467"/>
            <a:ext cx="2492990" cy="646331"/>
          </a:xfrm>
          <a:prstGeom prst="rect">
            <a:avLst/>
          </a:prstGeom>
          <a:noFill/>
        </p:spPr>
        <p:txBody>
          <a:bodyPr wrap="none" rtlCol="0">
            <a:spAutoFit/>
          </a:bodyPr>
          <a:lstStyle/>
          <a:p>
            <a:r>
              <a:rPr kumimoji="1" lang="ja-JP" altLang="en-US" b="1" dirty="0">
                <a:solidFill>
                  <a:schemeClr val="bg1"/>
                </a:solidFill>
              </a:rPr>
              <a:t>小惑星リュウグウ試料</a:t>
            </a:r>
            <a:endParaRPr lang="en-US" altLang="ja-JP" b="1" dirty="0">
              <a:solidFill>
                <a:schemeClr val="bg1"/>
              </a:solidFill>
            </a:endParaRPr>
          </a:p>
          <a:p>
            <a:r>
              <a:rPr kumimoji="1" lang="en-US" altLang="ja-JP" b="1" dirty="0">
                <a:solidFill>
                  <a:schemeClr val="bg1"/>
                </a:solidFill>
              </a:rPr>
              <a:t>C0002-C1001</a:t>
            </a:r>
            <a:endParaRPr kumimoji="1" lang="ja-JP" altLang="en-US" b="1" dirty="0">
              <a:solidFill>
                <a:schemeClr val="bg1"/>
              </a:solidFill>
            </a:endParaRPr>
          </a:p>
        </p:txBody>
      </p:sp>
      <p:sp>
        <p:nvSpPr>
          <p:cNvPr id="15" name="正方形/長方形 14">
            <a:extLst>
              <a:ext uri="{FF2B5EF4-FFF2-40B4-BE49-F238E27FC236}">
                <a16:creationId xmlns:a16="http://schemas.microsoft.com/office/drawing/2014/main" id="{3DC0663A-B09A-40E0-9114-BA09373C87AF}"/>
              </a:ext>
            </a:extLst>
          </p:cNvPr>
          <p:cNvSpPr/>
          <p:nvPr/>
        </p:nvSpPr>
        <p:spPr>
          <a:xfrm>
            <a:off x="1425402" y="3348025"/>
            <a:ext cx="885825" cy="885825"/>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コネクタ 23">
            <a:extLst>
              <a:ext uri="{FF2B5EF4-FFF2-40B4-BE49-F238E27FC236}">
                <a16:creationId xmlns:a16="http://schemas.microsoft.com/office/drawing/2014/main" id="{16638956-6BFE-457F-AC4B-CE198308B585}"/>
              </a:ext>
            </a:extLst>
          </p:cNvPr>
          <p:cNvCxnSpPr>
            <a:cxnSpLocks/>
          </p:cNvCxnSpPr>
          <p:nvPr/>
        </p:nvCxnSpPr>
        <p:spPr>
          <a:xfrm>
            <a:off x="135427" y="6702533"/>
            <a:ext cx="1137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17B6E488-EE5C-466C-AE30-BC26894C36FA}"/>
              </a:ext>
            </a:extLst>
          </p:cNvPr>
          <p:cNvSpPr txBox="1"/>
          <p:nvPr/>
        </p:nvSpPr>
        <p:spPr>
          <a:xfrm>
            <a:off x="140986" y="6238946"/>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500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E87E262E-5FBA-4606-BEFF-997BA9A534C2}"/>
              </a:ext>
            </a:extLst>
          </p:cNvPr>
          <p:cNvSpPr/>
          <p:nvPr/>
        </p:nvSpPr>
        <p:spPr>
          <a:xfrm>
            <a:off x="0" y="0"/>
            <a:ext cx="6628624" cy="685800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 name="グループ化 3">
            <a:extLst>
              <a:ext uri="{FF2B5EF4-FFF2-40B4-BE49-F238E27FC236}">
                <a16:creationId xmlns:a16="http://schemas.microsoft.com/office/drawing/2014/main" id="{51546C6C-944F-432A-958E-BBB88377E86C}"/>
              </a:ext>
            </a:extLst>
          </p:cNvPr>
          <p:cNvGrpSpPr/>
          <p:nvPr/>
        </p:nvGrpSpPr>
        <p:grpSpPr>
          <a:xfrm>
            <a:off x="911764" y="-23828"/>
            <a:ext cx="5411064" cy="6310086"/>
            <a:chOff x="692025" y="312492"/>
            <a:chExt cx="5411064" cy="6310086"/>
          </a:xfrm>
        </p:grpSpPr>
        <p:pic>
          <p:nvPicPr>
            <p:cNvPr id="19" name="図 18" descr="建物 が含まれている画像&#10;&#10;自動的に生成された説明">
              <a:extLst>
                <a:ext uri="{FF2B5EF4-FFF2-40B4-BE49-F238E27FC236}">
                  <a16:creationId xmlns:a16="http://schemas.microsoft.com/office/drawing/2014/main" id="{8E44BEB1-92A4-410F-BE90-BE301A2459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51" y="1291546"/>
              <a:ext cx="5313638" cy="5313638"/>
            </a:xfrm>
            <a:prstGeom prst="rect">
              <a:avLst/>
            </a:prstGeom>
          </p:spPr>
        </p:pic>
        <p:sp>
          <p:nvSpPr>
            <p:cNvPr id="20" name="正方形/長方形 19">
              <a:extLst>
                <a:ext uri="{FF2B5EF4-FFF2-40B4-BE49-F238E27FC236}">
                  <a16:creationId xmlns:a16="http://schemas.microsoft.com/office/drawing/2014/main" id="{80407166-BFFE-411B-841A-4BA33928A713}"/>
                </a:ext>
              </a:extLst>
            </p:cNvPr>
            <p:cNvSpPr/>
            <p:nvPr/>
          </p:nvSpPr>
          <p:spPr>
            <a:xfrm>
              <a:off x="692025" y="1272104"/>
              <a:ext cx="5411064" cy="53504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タイトル 1">
              <a:extLst>
                <a:ext uri="{FF2B5EF4-FFF2-40B4-BE49-F238E27FC236}">
                  <a16:creationId xmlns:a16="http://schemas.microsoft.com/office/drawing/2014/main" id="{B659252F-1F9A-4DB1-B2F1-2EA692D221C6}"/>
                </a:ext>
              </a:extLst>
            </p:cNvPr>
            <p:cNvSpPr txBox="1">
              <a:spLocks/>
            </p:cNvSpPr>
            <p:nvPr/>
          </p:nvSpPr>
          <p:spPr>
            <a:xfrm>
              <a:off x="1807535" y="312492"/>
              <a:ext cx="3005470" cy="922350"/>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dirty="0">
                  <a:solidFill>
                    <a:schemeClr val="bg1"/>
                  </a:solidFill>
                  <a:latin typeface="HGP創英角ｺﾞｼｯｸUB" panose="020B0900000000000000" pitchFamily="50" charset="-128"/>
                  <a:ea typeface="HGP創英角ｺﾞｼｯｸUB" panose="020B0900000000000000" pitchFamily="50" charset="-128"/>
                </a:rPr>
                <a:t>電子顕微鏡</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cxnSp>
          <p:nvCxnSpPr>
            <p:cNvPr id="22" name="直線コネクタ 21">
              <a:extLst>
                <a:ext uri="{FF2B5EF4-FFF2-40B4-BE49-F238E27FC236}">
                  <a16:creationId xmlns:a16="http://schemas.microsoft.com/office/drawing/2014/main" id="{B4BD8622-9DA1-4457-9262-A41A4865A2DD}"/>
                </a:ext>
              </a:extLst>
            </p:cNvPr>
            <p:cNvCxnSpPr>
              <a:cxnSpLocks/>
            </p:cNvCxnSpPr>
            <p:nvPr/>
          </p:nvCxnSpPr>
          <p:spPr>
            <a:xfrm>
              <a:off x="1032720" y="6325417"/>
              <a:ext cx="1093544"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6F15E469-FDD0-4F26-9F5E-7EADEB243549}"/>
                </a:ext>
              </a:extLst>
            </p:cNvPr>
            <p:cNvSpPr txBox="1"/>
            <p:nvPr/>
          </p:nvSpPr>
          <p:spPr>
            <a:xfrm>
              <a:off x="1032720" y="5826387"/>
              <a:ext cx="1132041" cy="430887"/>
            </a:xfrm>
            <a:prstGeom prst="rect">
              <a:avLst/>
            </a:prstGeom>
            <a:noFill/>
          </p:spPr>
          <p:txBody>
            <a:bodyPr wrap="none" rtlCol="0">
              <a:spAutoFit/>
            </a:bodyPr>
            <a:lstStyle/>
            <a:p>
              <a:r>
                <a:rPr kumimoji="1" lang="en-US" altLang="ja-JP" sz="2200" b="1" dirty="0">
                  <a:solidFill>
                    <a:schemeClr val="bg1"/>
                  </a:solidFill>
                  <a:latin typeface="Arial" panose="020B0604020202020204" pitchFamily="34" charset="0"/>
                  <a:cs typeface="Arial" panose="020B0604020202020204" pitchFamily="34" charset="0"/>
                </a:rPr>
                <a:t>100</a:t>
              </a:r>
              <a:r>
                <a:rPr kumimoji="1" lang="en-US" altLang="ja-JP" b="1" dirty="0">
                  <a:solidFill>
                    <a:schemeClr val="bg1"/>
                  </a:solidFill>
                  <a:latin typeface="Arial" panose="020B0604020202020204" pitchFamily="34" charset="0"/>
                  <a:cs typeface="Arial" panose="020B0604020202020204" pitchFamily="34" charset="0"/>
                </a:rPr>
                <a:t> </a:t>
              </a:r>
              <a:r>
                <a:rPr kumimoji="1" lang="en-US" altLang="ja-JP" sz="2200" b="1" dirty="0">
                  <a:solidFill>
                    <a:schemeClr val="bg1"/>
                  </a:solidFill>
                  <a:latin typeface="Arial" panose="020B0604020202020204" pitchFamily="34" charset="0"/>
                  <a:cs typeface="Arial" panose="020B0604020202020204" pitchFamily="34" charset="0"/>
                </a:rPr>
                <a:t>µm</a:t>
              </a:r>
              <a:endParaRPr kumimoji="1" lang="ja-JP" altLang="en-US" sz="2200" b="1" dirty="0">
                <a:solidFill>
                  <a:schemeClr val="bg1"/>
                </a:solidFill>
                <a:latin typeface="Arial" panose="020B0604020202020204" pitchFamily="34" charset="0"/>
                <a:cs typeface="Arial" panose="020B0604020202020204" pitchFamily="34" charset="0"/>
              </a:endParaRPr>
            </a:p>
          </p:txBody>
        </p:sp>
      </p:grpSp>
      <p:grpSp>
        <p:nvGrpSpPr>
          <p:cNvPr id="5" name="グループ化 4">
            <a:extLst>
              <a:ext uri="{FF2B5EF4-FFF2-40B4-BE49-F238E27FC236}">
                <a16:creationId xmlns:a16="http://schemas.microsoft.com/office/drawing/2014/main" id="{02C74ED5-E568-41F9-849A-113320865C6D}"/>
              </a:ext>
            </a:extLst>
          </p:cNvPr>
          <p:cNvGrpSpPr/>
          <p:nvPr/>
        </p:nvGrpSpPr>
        <p:grpSpPr>
          <a:xfrm>
            <a:off x="6639160" y="13434"/>
            <a:ext cx="5454824" cy="6272824"/>
            <a:chOff x="6639160" y="13434"/>
            <a:chExt cx="5454824" cy="6272824"/>
          </a:xfrm>
        </p:grpSpPr>
        <p:grpSp>
          <p:nvGrpSpPr>
            <p:cNvPr id="2" name="グループ化 1">
              <a:extLst>
                <a:ext uri="{FF2B5EF4-FFF2-40B4-BE49-F238E27FC236}">
                  <a16:creationId xmlns:a16="http://schemas.microsoft.com/office/drawing/2014/main" id="{548C606A-CC17-49E6-B4F4-D991A340EF93}"/>
                </a:ext>
              </a:extLst>
            </p:cNvPr>
            <p:cNvGrpSpPr/>
            <p:nvPr/>
          </p:nvGrpSpPr>
          <p:grpSpPr>
            <a:xfrm>
              <a:off x="6665315" y="906794"/>
              <a:ext cx="5428669" cy="5379464"/>
              <a:chOff x="6665315" y="1243114"/>
              <a:chExt cx="5428669" cy="5379464"/>
            </a:xfrm>
          </p:grpSpPr>
          <p:pic>
            <p:nvPicPr>
              <p:cNvPr id="16" name="図 15" descr="窓, 屋内, 飛行機, 部屋 が含まれている画像&#10;&#10;自動的に生成された説明">
                <a:extLst>
                  <a:ext uri="{FF2B5EF4-FFF2-40B4-BE49-F238E27FC236}">
                    <a16:creationId xmlns:a16="http://schemas.microsoft.com/office/drawing/2014/main" id="{D6F6557B-211B-4D61-BC0E-6556104E1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355" y="1243114"/>
                <a:ext cx="5350474" cy="5350474"/>
              </a:xfrm>
              <a:prstGeom prst="rect">
                <a:avLst/>
              </a:prstGeom>
            </p:spPr>
          </p:pic>
          <p:sp>
            <p:nvSpPr>
              <p:cNvPr id="17" name="正方形/長方形 16">
                <a:extLst>
                  <a:ext uri="{FF2B5EF4-FFF2-40B4-BE49-F238E27FC236}">
                    <a16:creationId xmlns:a16="http://schemas.microsoft.com/office/drawing/2014/main" id="{6F9C3BAF-36DC-4E09-82BB-A664140493D3}"/>
                  </a:ext>
                </a:extLst>
              </p:cNvPr>
              <p:cNvSpPr/>
              <p:nvPr/>
            </p:nvSpPr>
            <p:spPr>
              <a:xfrm>
                <a:off x="6665315" y="1272104"/>
                <a:ext cx="5428669" cy="53504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7" name="タイトル 1">
              <a:extLst>
                <a:ext uri="{FF2B5EF4-FFF2-40B4-BE49-F238E27FC236}">
                  <a16:creationId xmlns:a16="http://schemas.microsoft.com/office/drawing/2014/main" id="{ED1D263D-2E38-4DD8-A003-288A99A48F51}"/>
                </a:ext>
              </a:extLst>
            </p:cNvPr>
            <p:cNvSpPr txBox="1">
              <a:spLocks/>
            </p:cNvSpPr>
            <p:nvPr/>
          </p:nvSpPr>
          <p:spPr>
            <a:xfrm>
              <a:off x="6639160" y="13434"/>
              <a:ext cx="5454824" cy="92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baseline="30000" dirty="0">
                  <a:solidFill>
                    <a:schemeClr val="bg1"/>
                  </a:solidFill>
                  <a:latin typeface="HGP創英角ｺﾞｼｯｸUB" panose="020B0900000000000000" pitchFamily="50" charset="-128"/>
                  <a:ea typeface="HGP創英角ｺﾞｼｯｸUB" panose="020B0900000000000000" pitchFamily="50" charset="-128"/>
                </a:rPr>
                <a:t>12</a:t>
              </a:r>
              <a:r>
                <a:rPr lang="en-US" altLang="ja-JP" dirty="0">
                  <a:solidFill>
                    <a:schemeClr val="bg1"/>
                  </a:solidFill>
                  <a:latin typeface="HGP創英角ｺﾞｼｯｸUB" panose="020B0900000000000000" pitchFamily="50" charset="-128"/>
                  <a:ea typeface="HGP創英角ｺﾞｼｯｸUB" panose="020B0900000000000000" pitchFamily="50" charset="-128"/>
                </a:rPr>
                <a:t>C </a:t>
              </a:r>
              <a:r>
                <a:rPr lang="ja-JP" altLang="en-US" dirty="0">
                  <a:solidFill>
                    <a:schemeClr val="bg1"/>
                  </a:solidFill>
                  <a:latin typeface="HGP創英角ｺﾞｼｯｸUB" panose="020B0900000000000000" pitchFamily="50" charset="-128"/>
                  <a:ea typeface="HGP創英角ｺﾞｼｯｸUB" panose="020B0900000000000000" pitchFamily="50" charset="-128"/>
                </a:rPr>
                <a:t>同位体イメージ</a:t>
              </a:r>
              <a:endParaRPr lang="en-US" altLang="ja-JP" dirty="0">
                <a:solidFill>
                  <a:schemeClr val="bg1"/>
                </a:solidFill>
                <a:latin typeface="HGP創英角ｺﾞｼｯｸUB" panose="020B0900000000000000" pitchFamily="50" charset="-128"/>
                <a:ea typeface="HGP創英角ｺﾞｼｯｸUB" panose="020B0900000000000000" pitchFamily="50" charset="-128"/>
              </a:endParaRPr>
            </a:p>
          </p:txBody>
        </p:sp>
      </p:grpSp>
      <p:sp>
        <p:nvSpPr>
          <p:cNvPr id="29" name="テキスト ボックス 28">
            <a:extLst>
              <a:ext uri="{FF2B5EF4-FFF2-40B4-BE49-F238E27FC236}">
                <a16:creationId xmlns:a16="http://schemas.microsoft.com/office/drawing/2014/main" id="{FB74753D-1287-4C8E-810E-704ECA1D4DE9}"/>
              </a:ext>
            </a:extLst>
          </p:cNvPr>
          <p:cNvSpPr txBox="1"/>
          <p:nvPr/>
        </p:nvSpPr>
        <p:spPr>
          <a:xfrm>
            <a:off x="8077145" y="6502102"/>
            <a:ext cx="4115759" cy="369332"/>
          </a:xfrm>
          <a:prstGeom prst="rect">
            <a:avLst/>
          </a:prstGeom>
          <a:noFill/>
        </p:spPr>
        <p:txBody>
          <a:bodyPr wrap="square">
            <a:spAutoFit/>
          </a:bodyPr>
          <a:lstStyle/>
          <a:p>
            <a:r>
              <a:rPr lang="ja-JP" altLang="en-US" dirty="0">
                <a:solidFill>
                  <a:schemeClr val="bg1"/>
                </a:solidFill>
              </a:rPr>
              <a:t>https://isotopemicroscope.github.io/</a:t>
            </a:r>
          </a:p>
        </p:txBody>
      </p:sp>
    </p:spTree>
    <p:extLst>
      <p:ext uri="{BB962C8B-B14F-4D97-AF65-F5344CB8AC3E}">
        <p14:creationId xmlns:p14="http://schemas.microsoft.com/office/powerpoint/2010/main" val="381289069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10791</TotalTime>
  <Words>2828</Words>
  <Application>Microsoft Office PowerPoint</Application>
  <PresentationFormat>ワイド画面</PresentationFormat>
  <Paragraphs>489</Paragraphs>
  <Slides>24</Slides>
  <Notes>24</Notes>
  <HiddenSlides>0</HiddenSlides>
  <MMClips>0</MMClips>
  <ScaleCrop>false</ScaleCrop>
  <HeadingPairs>
    <vt:vector size="8" baseType="variant">
      <vt:variant>
        <vt:lpstr>使用されているフォント</vt:lpstr>
      </vt:variant>
      <vt:variant>
        <vt:i4>6</vt:i4>
      </vt:variant>
      <vt:variant>
        <vt:lpstr>テーマ</vt:lpstr>
      </vt:variant>
      <vt:variant>
        <vt:i4>1</vt:i4>
      </vt:variant>
      <vt:variant>
        <vt:lpstr>埋め込まれた OLE サーバー</vt:lpstr>
      </vt:variant>
      <vt:variant>
        <vt:i4>0</vt:i4>
      </vt:variant>
      <vt:variant>
        <vt:lpstr>スライド タイトル</vt:lpstr>
      </vt:variant>
      <vt:variant>
        <vt:i4>24</vt:i4>
      </vt:variant>
    </vt:vector>
  </HeadingPairs>
  <TitlesOfParts>
    <vt:vector size="31" baseType="lpstr">
      <vt:lpstr>HGP創英角ｺﾞｼｯｸUB</vt:lpstr>
      <vt:lpstr>游ゴシック</vt:lpstr>
      <vt:lpstr>游ゴシック Light</vt:lpstr>
      <vt:lpstr>Arial</vt:lpstr>
      <vt:lpstr>Symbol</vt:lpstr>
      <vt:lpstr>Times New Roman</vt:lpstr>
      <vt:lpstr>Office テーマ</vt:lpstr>
      <vt:lpstr>小惑星リュウグウ試料から見つかった 特異的な炭素質物質と同位元素分布</vt:lpstr>
      <vt:lpstr>PowerPoint プレゼンテーション</vt:lpstr>
      <vt:lpstr>はやぶさ</vt:lpstr>
      <vt:lpstr>はやぶさ</vt:lpstr>
      <vt:lpstr>はやぶさ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小惑星リュウグウ試料から見つかった特異物質と同位元素分布</dc:title>
  <dc:creator>坂本　直哉</dc:creator>
  <cp:lastModifiedBy>坂本 直哉</cp:lastModifiedBy>
  <cp:revision>1273</cp:revision>
  <cp:lastPrinted>2022-05-26T06:53:06Z</cp:lastPrinted>
  <dcterms:created xsi:type="dcterms:W3CDTF">2022-04-01T02:30:06Z</dcterms:created>
  <dcterms:modified xsi:type="dcterms:W3CDTF">2022-05-26T21:06:51Z</dcterms:modified>
</cp:coreProperties>
</file>