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1408" r:id="rId2"/>
    <p:sldId id="2664" r:id="rId3"/>
    <p:sldId id="2663" r:id="rId4"/>
    <p:sldId id="2679" r:id="rId5"/>
    <p:sldId id="441" r:id="rId6"/>
    <p:sldId id="439" r:id="rId7"/>
    <p:sldId id="2669" r:id="rId8"/>
    <p:sldId id="643" r:id="rId9"/>
    <p:sldId id="2686" r:id="rId10"/>
    <p:sldId id="587" r:id="rId11"/>
    <p:sldId id="2699" r:id="rId12"/>
    <p:sldId id="2700" r:id="rId13"/>
    <p:sldId id="2701" r:id="rId14"/>
    <p:sldId id="2702" r:id="rId15"/>
    <p:sldId id="2703" r:id="rId16"/>
    <p:sldId id="2704" r:id="rId17"/>
    <p:sldId id="2705" r:id="rId18"/>
    <p:sldId id="2706" r:id="rId19"/>
    <p:sldId id="2707" r:id="rId20"/>
    <p:sldId id="2708" r:id="rId21"/>
    <p:sldId id="2709" r:id="rId22"/>
    <p:sldId id="2710" r:id="rId23"/>
    <p:sldId id="2711" r:id="rId24"/>
    <p:sldId id="2712" r:id="rId25"/>
    <p:sldId id="2713" r:id="rId26"/>
    <p:sldId id="2714" r:id="rId27"/>
    <p:sldId id="2715" r:id="rId28"/>
    <p:sldId id="2716" r:id="rId29"/>
    <p:sldId id="2717" r:id="rId30"/>
    <p:sldId id="2719" r:id="rId31"/>
    <p:sldId id="2665" r:id="rId32"/>
    <p:sldId id="2697" r:id="rId33"/>
    <p:sldId id="2683" r:id="rId34"/>
    <p:sldId id="2684" r:id="rId35"/>
    <p:sldId id="2690" r:id="rId36"/>
    <p:sldId id="2691" r:id="rId37"/>
    <p:sldId id="2692" r:id="rId38"/>
    <p:sldId id="2694" r:id="rId39"/>
    <p:sldId id="2696" r:id="rId40"/>
    <p:sldId id="2591" r:id="rId41"/>
    <p:sldId id="2552" r:id="rId42"/>
    <p:sldId id="2593" r:id="rId43"/>
    <p:sldId id="1450" r:id="rId44"/>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FF"/>
    <a:srgbClr val="66FF33"/>
    <a:srgbClr val="00CC00"/>
    <a:srgbClr val="BFBFBF"/>
    <a:srgbClr val="252A34"/>
    <a:srgbClr val="EA4335"/>
    <a:srgbClr val="151B1B"/>
    <a:srgbClr val="0E0C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42303" autoAdjust="0"/>
  </p:normalViewPr>
  <p:slideViewPr>
    <p:cSldViewPr snapToGrid="0">
      <p:cViewPr varScale="1">
        <p:scale>
          <a:sx n="46" d="100"/>
          <a:sy n="46" d="100"/>
        </p:scale>
        <p:origin x="3066" y="60"/>
      </p:cViewPr>
      <p:guideLst/>
    </p:cSldViewPr>
  </p:slideViewPr>
  <p:notesTextViewPr>
    <p:cViewPr>
      <p:scale>
        <a:sx n="150" d="100"/>
        <a:sy n="150" d="100"/>
      </p:scale>
      <p:origin x="0" y="0"/>
    </p:cViewPr>
  </p:notesTextViewPr>
  <p:notesViewPr>
    <p:cSldViewPr snapToGrid="0">
      <p:cViewPr varScale="1">
        <p:scale>
          <a:sx n="177" d="100"/>
          <a:sy n="177" d="100"/>
        </p:scale>
        <p:origin x="7536" y="12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6363" cy="513508"/>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5" y="0"/>
            <a:ext cx="3076363" cy="513508"/>
          </a:xfrm>
          <a:prstGeom prst="rect">
            <a:avLst/>
          </a:prstGeom>
        </p:spPr>
        <p:txBody>
          <a:bodyPr vert="horz" lIns="99075" tIns="49538" rIns="99075" bIns="49538" rtlCol="0"/>
          <a:lstStyle>
            <a:lvl1pPr algn="r">
              <a:defRPr sz="1300"/>
            </a:lvl1pPr>
          </a:lstStyle>
          <a:p>
            <a:fld id="{5A060D53-A4B4-4CC0-ACFC-8646E86F6D90}" type="datetimeFigureOut">
              <a:rPr kumimoji="1" lang="ja-JP" altLang="en-US" smtClean="0"/>
              <a:t>2022/10/18</a:t>
            </a:fld>
            <a:endParaRPr kumimoji="1" lang="ja-JP" altLang="en-US"/>
          </a:p>
        </p:txBody>
      </p:sp>
      <p:sp>
        <p:nvSpPr>
          <p:cNvPr id="4" name="スライド イメージ プレースホルダー 3"/>
          <p:cNvSpPr>
            <a:spLocks noGrp="1" noRot="1" noChangeAspect="1"/>
          </p:cNvSpPr>
          <p:nvPr>
            <p:ph type="sldImg" idx="2"/>
          </p:nvPr>
        </p:nvSpPr>
        <p:spPr>
          <a:xfrm>
            <a:off x="1271588" y="657225"/>
            <a:ext cx="4540250" cy="2554288"/>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114223" y="3355127"/>
            <a:ext cx="6815328" cy="6222261"/>
          </a:xfrm>
          <a:prstGeom prst="rect">
            <a:avLst/>
          </a:prstGeom>
        </p:spPr>
        <p:txBody>
          <a:bodyPr vert="horz" lIns="99075" tIns="49538" rIns="99075" bIns="49538"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721108"/>
            <a:ext cx="3076363" cy="513507"/>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5" y="9721108"/>
            <a:ext cx="3076363" cy="513507"/>
          </a:xfrm>
          <a:prstGeom prst="rect">
            <a:avLst/>
          </a:prstGeom>
        </p:spPr>
        <p:txBody>
          <a:bodyPr vert="horz" lIns="99075" tIns="49538" rIns="99075" bIns="49538" rtlCol="0" anchor="b"/>
          <a:lstStyle>
            <a:lvl1pPr algn="r">
              <a:defRPr sz="1300"/>
            </a:lvl1pPr>
          </a:lstStyle>
          <a:p>
            <a:fld id="{0BA1D2A2-CAB0-4147-B9D4-FEC33C9C505E}" type="slidenum">
              <a:rPr kumimoji="1" lang="ja-JP" altLang="en-US" smtClean="0"/>
              <a:t>‹#›</a:t>
            </a:fld>
            <a:endParaRPr kumimoji="1" lang="ja-JP" altLang="en-US"/>
          </a:p>
        </p:txBody>
      </p:sp>
    </p:spTree>
    <p:extLst>
      <p:ext uri="{BB962C8B-B14F-4D97-AF65-F5344CB8AC3E}">
        <p14:creationId xmlns:p14="http://schemas.microsoft.com/office/powerpoint/2010/main" val="663085050"/>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50000"/>
      </a:lnSpc>
      <a:defRPr kumimoji="1" sz="2400" kern="1200">
        <a:solidFill>
          <a:schemeClr val="tx1"/>
        </a:solidFill>
        <a:latin typeface="+mn-lt"/>
        <a:ea typeface="+mn-ea"/>
        <a:cs typeface="+mn-cs"/>
      </a:defRPr>
    </a:lvl1pPr>
    <a:lvl2pPr marL="457200" algn="l" defTabSz="914400" rtl="0" eaLnBrk="1" latinLnBrk="0" hangingPunct="1">
      <a:lnSpc>
        <a:spcPct val="150000"/>
      </a:lnSpc>
      <a:defRPr kumimoji="1" sz="2400" kern="1200">
        <a:solidFill>
          <a:schemeClr val="tx1"/>
        </a:solidFill>
        <a:latin typeface="+mn-lt"/>
        <a:ea typeface="+mn-ea"/>
        <a:cs typeface="+mn-cs"/>
      </a:defRPr>
    </a:lvl2pPr>
    <a:lvl3pPr marL="914400" algn="l" defTabSz="914400" rtl="0" eaLnBrk="1" latinLnBrk="0" hangingPunct="1">
      <a:lnSpc>
        <a:spcPct val="150000"/>
      </a:lnSpc>
      <a:defRPr kumimoji="1" sz="2400" kern="1200">
        <a:solidFill>
          <a:schemeClr val="tx1"/>
        </a:solidFill>
        <a:latin typeface="+mn-lt"/>
        <a:ea typeface="+mn-ea"/>
        <a:cs typeface="+mn-cs"/>
      </a:defRPr>
    </a:lvl3pPr>
    <a:lvl4pPr marL="1371600" algn="l" defTabSz="914400" rtl="0" eaLnBrk="1" latinLnBrk="0" hangingPunct="1">
      <a:lnSpc>
        <a:spcPct val="150000"/>
      </a:lnSpc>
      <a:defRPr kumimoji="1" sz="2400" kern="1200">
        <a:solidFill>
          <a:schemeClr val="tx1"/>
        </a:solidFill>
        <a:latin typeface="+mn-lt"/>
        <a:ea typeface="+mn-ea"/>
        <a:cs typeface="+mn-cs"/>
      </a:defRPr>
    </a:lvl4pPr>
    <a:lvl5pPr marL="1828800" algn="l" defTabSz="914400" rtl="0" eaLnBrk="1" latinLnBrk="0" hangingPunct="1">
      <a:lnSpc>
        <a:spcPct val="150000"/>
      </a:lnSpc>
      <a:defRPr kumimoji="1" sz="24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I’m Naoya Sakamoto from Hokkaido University.</a:t>
            </a:r>
          </a:p>
          <a:p>
            <a:r>
              <a:rPr kumimoji="1" lang="en-US" altLang="ja-JP" dirty="0"/>
              <a:t>We developed a high dynamic range ion imaging system</a:t>
            </a:r>
          </a:p>
          <a:p>
            <a:r>
              <a:rPr kumimoji="1" lang="en-US" altLang="ja-JP" dirty="0"/>
              <a:t>(10^8</a:t>
            </a:r>
            <a:r>
              <a:rPr kumimoji="1" lang="ja-JP" altLang="en-US" dirty="0"/>
              <a:t>を指す</a:t>
            </a:r>
            <a:r>
              <a:rPr kumimoji="1" lang="en-US" altLang="ja-JP" dirty="0"/>
              <a:t>)</a:t>
            </a:r>
          </a:p>
          <a:p>
            <a:r>
              <a:rPr kumimoji="1" lang="en-US" altLang="ja-JP" dirty="0"/>
              <a:t>using a two-dimensional ion detector</a:t>
            </a:r>
          </a:p>
          <a:p>
            <a:r>
              <a:rPr kumimoji="1" lang="en-US" altLang="ja-JP" dirty="0"/>
              <a:t>(SCAPS</a:t>
            </a:r>
            <a:r>
              <a:rPr kumimoji="1" lang="ja-JP" altLang="en-US" dirty="0"/>
              <a:t>を指す</a:t>
            </a:r>
            <a:r>
              <a:rPr kumimoji="1" lang="en-US" altLang="ja-JP" dirty="0"/>
              <a:t>)</a:t>
            </a:r>
          </a:p>
          <a:p>
            <a:r>
              <a:rPr kumimoji="1" lang="en-US" altLang="ja-JP" dirty="0"/>
              <a:t>and a stigmatic SIMS.</a:t>
            </a:r>
          </a:p>
          <a:p>
            <a:r>
              <a:rPr kumimoji="1" lang="en-US" altLang="ja-JP" dirty="0"/>
              <a:t>(SIMS</a:t>
            </a:r>
            <a:r>
              <a:rPr kumimoji="1" lang="ja-JP" altLang="en-US" dirty="0"/>
              <a:t>を指す</a:t>
            </a:r>
            <a:r>
              <a:rPr kumimoji="1" lang="en-US" altLang="ja-JP" dirty="0"/>
              <a:t>)</a:t>
            </a:r>
          </a:p>
          <a:p>
            <a:endParaRPr kumimoji="1" lang="en-US" altLang="ja-JP" dirty="0"/>
          </a:p>
          <a:p>
            <a:r>
              <a:rPr kumimoji="1" lang="en-US" altLang="ja-JP" dirty="0"/>
              <a:t>At first, I will explain what kind of imaging we need.</a:t>
            </a:r>
            <a:endParaRPr kumimoji="1" lang="ja-JP" altLang="en-US" dirty="0"/>
          </a:p>
        </p:txBody>
      </p:sp>
      <p:sp>
        <p:nvSpPr>
          <p:cNvPr id="4" name="スライド番号プレースホルダー 3"/>
          <p:cNvSpPr>
            <a:spLocks noGrp="1"/>
          </p:cNvSpPr>
          <p:nvPr>
            <p:ph type="sldNum" sz="quarter" idx="5"/>
          </p:nvPr>
        </p:nvSpPr>
        <p:spPr/>
        <p:txBody>
          <a:bodyPr/>
          <a:lstStyle/>
          <a:p>
            <a:fld id="{11CCCE72-ABE9-4716-81B9-708EBFA56D0F}" type="slidenum">
              <a:rPr kumimoji="1" lang="ja-JP" altLang="en-US" smtClean="0"/>
              <a:t>1</a:t>
            </a:fld>
            <a:endParaRPr kumimoji="1" lang="ja-JP" altLang="en-US"/>
          </a:p>
        </p:txBody>
      </p:sp>
    </p:spTree>
    <p:extLst>
      <p:ext uri="{BB962C8B-B14F-4D97-AF65-F5344CB8AC3E}">
        <p14:creationId xmlns:p14="http://schemas.microsoft.com/office/powerpoint/2010/main" val="3820172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example of high precision isotope imaging for meteorite.</a:t>
            </a:r>
          </a:p>
          <a:p>
            <a:r>
              <a:rPr kumimoji="1" lang="en-US" altLang="ja-JP" dirty="0"/>
              <a:t>This is O-16 image, this is O-18 and isotope ratio.</a:t>
            </a:r>
          </a:p>
          <a:p>
            <a:r>
              <a:rPr kumimoji="1" lang="en-US" altLang="ja-JP" dirty="0"/>
              <a:t>Scale bar is 10um and color scale is -60 to 20 </a:t>
            </a:r>
            <a:r>
              <a:rPr kumimoji="1" lang="en-US" altLang="ja-JP" dirty="0" err="1"/>
              <a:t>permil</a:t>
            </a:r>
            <a:r>
              <a:rPr kumimoji="1" lang="en-US" altLang="ja-JP" dirty="0"/>
              <a:t>. </a:t>
            </a:r>
          </a:p>
          <a:p>
            <a:r>
              <a:rPr kumimoji="1" lang="en-US" altLang="ja-JP" dirty="0"/>
              <a:t>Compared to O-16, O-18 is less abundant.</a:t>
            </a:r>
          </a:p>
          <a:p>
            <a:r>
              <a:rPr kumimoji="1" lang="en-US" altLang="ja-JP" dirty="0"/>
              <a:t>Therefore the O-18 image is more rough.</a:t>
            </a:r>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10</a:t>
            </a:fld>
            <a:endParaRPr kumimoji="1" lang="ja-JP" altLang="en-US"/>
          </a:p>
        </p:txBody>
      </p:sp>
    </p:spTree>
    <p:extLst>
      <p:ext uri="{BB962C8B-B14F-4D97-AF65-F5344CB8AC3E}">
        <p14:creationId xmlns:p14="http://schemas.microsoft.com/office/powerpoint/2010/main" val="1935658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we have another images and integrate, the roughness of 18O decreases and you can recognize something by your mind’s eye.</a:t>
            </a:r>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11</a:t>
            </a:fld>
            <a:endParaRPr kumimoji="1" lang="ja-JP" altLang="en-US"/>
          </a:p>
        </p:txBody>
      </p:sp>
    </p:spTree>
    <p:extLst>
      <p:ext uri="{BB962C8B-B14F-4D97-AF65-F5344CB8AC3E}">
        <p14:creationId xmlns:p14="http://schemas.microsoft.com/office/powerpoint/2010/main" val="3831860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have to accumulate more to see something</a:t>
            </a:r>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12</a:t>
            </a:fld>
            <a:endParaRPr kumimoji="1" lang="ja-JP" altLang="en-US"/>
          </a:p>
        </p:txBody>
      </p:sp>
    </p:spTree>
    <p:extLst>
      <p:ext uri="{BB962C8B-B14F-4D97-AF65-F5344CB8AC3E}">
        <p14:creationId xmlns:p14="http://schemas.microsoft.com/office/powerpoint/2010/main" val="3115868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13</a:t>
            </a:fld>
            <a:endParaRPr kumimoji="1" lang="ja-JP" altLang="en-US"/>
          </a:p>
        </p:txBody>
      </p:sp>
    </p:spTree>
    <p:extLst>
      <p:ext uri="{BB962C8B-B14F-4D97-AF65-F5344CB8AC3E}">
        <p14:creationId xmlns:p14="http://schemas.microsoft.com/office/powerpoint/2010/main" val="2302510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14</a:t>
            </a:fld>
            <a:endParaRPr kumimoji="1" lang="ja-JP" altLang="en-US"/>
          </a:p>
        </p:txBody>
      </p:sp>
    </p:spTree>
    <p:extLst>
      <p:ext uri="{BB962C8B-B14F-4D97-AF65-F5344CB8AC3E}">
        <p14:creationId xmlns:p14="http://schemas.microsoft.com/office/powerpoint/2010/main" val="226296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15</a:t>
            </a:fld>
            <a:endParaRPr kumimoji="1" lang="ja-JP" altLang="en-US"/>
          </a:p>
        </p:txBody>
      </p:sp>
    </p:spTree>
    <p:extLst>
      <p:ext uri="{BB962C8B-B14F-4D97-AF65-F5344CB8AC3E}">
        <p14:creationId xmlns:p14="http://schemas.microsoft.com/office/powerpoint/2010/main" val="3762911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16</a:t>
            </a:fld>
            <a:endParaRPr kumimoji="1" lang="ja-JP" altLang="en-US"/>
          </a:p>
        </p:txBody>
      </p:sp>
    </p:spTree>
    <p:extLst>
      <p:ext uri="{BB962C8B-B14F-4D97-AF65-F5344CB8AC3E}">
        <p14:creationId xmlns:p14="http://schemas.microsoft.com/office/powerpoint/2010/main" val="2240793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17</a:t>
            </a:fld>
            <a:endParaRPr kumimoji="1" lang="ja-JP" altLang="en-US"/>
          </a:p>
        </p:txBody>
      </p:sp>
    </p:spTree>
    <p:extLst>
      <p:ext uri="{BB962C8B-B14F-4D97-AF65-F5344CB8AC3E}">
        <p14:creationId xmlns:p14="http://schemas.microsoft.com/office/powerpoint/2010/main" val="804599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18</a:t>
            </a:fld>
            <a:endParaRPr kumimoji="1" lang="ja-JP" altLang="en-US"/>
          </a:p>
        </p:txBody>
      </p:sp>
    </p:spTree>
    <p:extLst>
      <p:ext uri="{BB962C8B-B14F-4D97-AF65-F5344CB8AC3E}">
        <p14:creationId xmlns:p14="http://schemas.microsoft.com/office/powerpoint/2010/main" val="3170276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19</a:t>
            </a:fld>
            <a:endParaRPr kumimoji="1" lang="ja-JP" altLang="en-US"/>
          </a:p>
        </p:txBody>
      </p:sp>
    </p:spTree>
    <p:extLst>
      <p:ext uri="{BB962C8B-B14F-4D97-AF65-F5344CB8AC3E}">
        <p14:creationId xmlns:p14="http://schemas.microsoft.com/office/powerpoint/2010/main" val="120001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Fifteen years ago, isotopically anomalous material was accidentally discovered from a meteorite.</a:t>
            </a:r>
          </a:p>
          <a:p>
            <a:r>
              <a:rPr kumimoji="1" lang="en-US" altLang="ja-JP" dirty="0"/>
              <a:t>These are SEM images and oxygen isotope ratio images.</a:t>
            </a:r>
          </a:p>
          <a:p>
            <a:r>
              <a:rPr kumimoji="1" lang="en-US" altLang="ja-JP" dirty="0"/>
              <a:t>Scale bars are 5 micron.</a:t>
            </a:r>
          </a:p>
          <a:p>
            <a:r>
              <a:rPr kumimoji="1" lang="en-US" altLang="ja-JP" dirty="0"/>
              <a:t>This material was found to be oxidized by primordial water in the solar system having a heavy oxygen isotopic composition. </a:t>
            </a:r>
          </a:p>
          <a:p>
            <a:r>
              <a:rPr kumimoji="1" lang="en-US" altLang="ja-JP" dirty="0"/>
              <a:t>This discovery was entirely coincidental, but open the door to understanding our solar system formation.</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2</a:t>
            </a:fld>
            <a:endParaRPr kumimoji="1" lang="ja-JP" altLang="en-US"/>
          </a:p>
        </p:txBody>
      </p:sp>
    </p:spTree>
    <p:extLst>
      <p:ext uri="{BB962C8B-B14F-4D97-AF65-F5344CB8AC3E}">
        <p14:creationId xmlns:p14="http://schemas.microsoft.com/office/powerpoint/2010/main" val="2462024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20</a:t>
            </a:fld>
            <a:endParaRPr kumimoji="1" lang="ja-JP" altLang="en-US"/>
          </a:p>
        </p:txBody>
      </p:sp>
    </p:spTree>
    <p:extLst>
      <p:ext uri="{BB962C8B-B14F-4D97-AF65-F5344CB8AC3E}">
        <p14:creationId xmlns:p14="http://schemas.microsoft.com/office/powerpoint/2010/main" val="373960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21</a:t>
            </a:fld>
            <a:endParaRPr kumimoji="1" lang="ja-JP" altLang="en-US"/>
          </a:p>
        </p:txBody>
      </p:sp>
    </p:spTree>
    <p:extLst>
      <p:ext uri="{BB962C8B-B14F-4D97-AF65-F5344CB8AC3E}">
        <p14:creationId xmlns:p14="http://schemas.microsoft.com/office/powerpoint/2010/main" val="3917002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22</a:t>
            </a:fld>
            <a:endParaRPr kumimoji="1" lang="ja-JP" altLang="en-US"/>
          </a:p>
        </p:txBody>
      </p:sp>
    </p:spTree>
    <p:extLst>
      <p:ext uri="{BB962C8B-B14F-4D97-AF65-F5344CB8AC3E}">
        <p14:creationId xmlns:p14="http://schemas.microsoft.com/office/powerpoint/2010/main" val="3841132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23</a:t>
            </a:fld>
            <a:endParaRPr kumimoji="1" lang="ja-JP" altLang="en-US"/>
          </a:p>
        </p:txBody>
      </p:sp>
    </p:spTree>
    <p:extLst>
      <p:ext uri="{BB962C8B-B14F-4D97-AF65-F5344CB8AC3E}">
        <p14:creationId xmlns:p14="http://schemas.microsoft.com/office/powerpoint/2010/main" val="1110586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24</a:t>
            </a:fld>
            <a:endParaRPr kumimoji="1" lang="ja-JP" altLang="en-US"/>
          </a:p>
        </p:txBody>
      </p:sp>
    </p:spTree>
    <p:extLst>
      <p:ext uri="{BB962C8B-B14F-4D97-AF65-F5344CB8AC3E}">
        <p14:creationId xmlns:p14="http://schemas.microsoft.com/office/powerpoint/2010/main" val="1186555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25</a:t>
            </a:fld>
            <a:endParaRPr kumimoji="1" lang="ja-JP" altLang="en-US"/>
          </a:p>
        </p:txBody>
      </p:sp>
    </p:spTree>
    <p:extLst>
      <p:ext uri="{BB962C8B-B14F-4D97-AF65-F5344CB8AC3E}">
        <p14:creationId xmlns:p14="http://schemas.microsoft.com/office/powerpoint/2010/main" val="3709037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26</a:t>
            </a:fld>
            <a:endParaRPr kumimoji="1" lang="ja-JP" altLang="en-US"/>
          </a:p>
        </p:txBody>
      </p:sp>
    </p:spTree>
    <p:extLst>
      <p:ext uri="{BB962C8B-B14F-4D97-AF65-F5344CB8AC3E}">
        <p14:creationId xmlns:p14="http://schemas.microsoft.com/office/powerpoint/2010/main" val="500004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27</a:t>
            </a:fld>
            <a:endParaRPr kumimoji="1" lang="ja-JP" altLang="en-US"/>
          </a:p>
        </p:txBody>
      </p:sp>
    </p:spTree>
    <p:extLst>
      <p:ext uri="{BB962C8B-B14F-4D97-AF65-F5344CB8AC3E}">
        <p14:creationId xmlns:p14="http://schemas.microsoft.com/office/powerpoint/2010/main" val="19384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28</a:t>
            </a:fld>
            <a:endParaRPr kumimoji="1" lang="ja-JP" altLang="en-US"/>
          </a:p>
        </p:txBody>
      </p:sp>
    </p:spTree>
    <p:extLst>
      <p:ext uri="{BB962C8B-B14F-4D97-AF65-F5344CB8AC3E}">
        <p14:creationId xmlns:p14="http://schemas.microsoft.com/office/powerpoint/2010/main" val="478077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Finally, we can see clear distribution of isotopic composition differences.</a:t>
            </a:r>
          </a:p>
          <a:p>
            <a:endParaRPr lang="ja-JP" altLang="en-US"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29</a:t>
            </a:fld>
            <a:endParaRPr kumimoji="1" lang="ja-JP" altLang="en-US"/>
          </a:p>
        </p:txBody>
      </p:sp>
    </p:spTree>
    <p:extLst>
      <p:ext uri="{BB962C8B-B14F-4D97-AF65-F5344CB8AC3E}">
        <p14:creationId xmlns:p14="http://schemas.microsoft.com/office/powerpoint/2010/main" val="235461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One of the biggest mystery of our solar system is why solar system materials are plotted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(click)</a:t>
            </a:r>
          </a:p>
          <a:p>
            <a:r>
              <a:rPr kumimoji="1" lang="en-US" altLang="ja-JP" dirty="0"/>
              <a:t>not on the mass-dependent fractionation line,</a:t>
            </a:r>
          </a:p>
          <a:p>
            <a:r>
              <a:rPr kumimoji="1" lang="en-US" altLang="ja-JP" dirty="0"/>
              <a:t>(click)</a:t>
            </a:r>
          </a:p>
          <a:p>
            <a:r>
              <a:rPr kumimoji="1" lang="en-US" altLang="ja-JP" dirty="0"/>
              <a:t> but formed a simple strange line.</a:t>
            </a:r>
          </a:p>
          <a:p>
            <a:r>
              <a:rPr kumimoji="1" lang="en-US" altLang="ja-JP" dirty="0"/>
              <a:t>(click)</a:t>
            </a:r>
          </a:p>
          <a:p>
            <a:r>
              <a:rPr kumimoji="1" lang="en-US" altLang="ja-JP" dirty="0"/>
              <a:t>Asteroid Itokawa and</a:t>
            </a:r>
          </a:p>
          <a:p>
            <a:r>
              <a:rPr kumimoji="1" lang="en-US" altLang="ja-JP" dirty="0"/>
              <a:t>(click)</a:t>
            </a:r>
          </a:p>
          <a:p>
            <a:r>
              <a:rPr kumimoji="1" lang="en-US" altLang="ja-JP" dirty="0"/>
              <a:t>asteroid </a:t>
            </a:r>
            <a:r>
              <a:rPr kumimoji="1" lang="en-US" altLang="ja-JP" dirty="0" err="1"/>
              <a:t>Ryugu</a:t>
            </a:r>
            <a:r>
              <a:rPr kumimoji="1" lang="en-US" altLang="ja-JP" dirty="0"/>
              <a:t> are also plotted on here.</a:t>
            </a:r>
          </a:p>
          <a:p>
            <a:r>
              <a:rPr kumimoji="1" lang="en-US" altLang="ja-JP" dirty="0"/>
              <a:t>(click)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The</a:t>
            </a:r>
            <a:r>
              <a:rPr kumimoji="1" lang="ja-JP" altLang="en-US" dirty="0"/>
              <a:t> </a:t>
            </a:r>
            <a:r>
              <a:rPr kumimoji="1" lang="en-US" altLang="ja-JP" dirty="0"/>
              <a:t>primordial water is located on a heavy end member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(click)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 and the Sun is another.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(click)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Therefore, we understood this solar system line was formed by mixing of primordial water and the Sun.</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In order to trace the solar system evolution occurred in this range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(click)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Precision is required.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(click)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Therefore we need precise isotope imaging to find unknown keystones in somewhere not only high spatial resolution.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My job is to find something beyond human knowledge.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From</a:t>
            </a:r>
            <a:r>
              <a:rPr kumimoji="1" lang="ja-JP" altLang="en-US" dirty="0"/>
              <a:t> </a:t>
            </a:r>
            <a:r>
              <a:rPr kumimoji="1" lang="en-US" altLang="ja-JP" dirty="0"/>
              <a:t>the next slide, I will explain our strategy for the purpose.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t>２分３０秒</a:t>
            </a:r>
            <a:endParaRPr kumimoji="1"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a:t>
            </a:fld>
            <a:endParaRPr kumimoji="1" lang="ja-JP" altLang="en-US"/>
          </a:p>
        </p:txBody>
      </p:sp>
    </p:spTree>
    <p:extLst>
      <p:ext uri="{BB962C8B-B14F-4D97-AF65-F5344CB8AC3E}">
        <p14:creationId xmlns:p14="http://schemas.microsoft.com/office/powerpoint/2010/main" val="2909181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evaluate quantitatively.</a:t>
            </a:r>
          </a:p>
          <a:p>
            <a:r>
              <a:rPr kumimoji="1" lang="en-US" altLang="ja-JP" dirty="0"/>
              <a:t>(click)</a:t>
            </a:r>
          </a:p>
          <a:p>
            <a:r>
              <a:rPr kumimoji="1" lang="en-US" altLang="ja-JP" dirty="0"/>
              <a:t>If we calculate this 10 by 10 pixels, the standard deviation decreases as increasing the cumulative number.</a:t>
            </a:r>
          </a:p>
          <a:p>
            <a:r>
              <a:rPr kumimoji="1" lang="en-US" altLang="ja-JP" dirty="0"/>
              <a:t>When this 2-miron area is calculated as the standard error, the error reaches less than 1 </a:t>
            </a:r>
            <a:r>
              <a:rPr kumimoji="1" lang="en-US" altLang="ja-JP" dirty="0" err="1"/>
              <a:t>permil</a:t>
            </a:r>
            <a:r>
              <a:rPr kumimoji="1" lang="en-US" altLang="ja-JP" dirty="0"/>
              <a:t>.</a:t>
            </a:r>
          </a:p>
          <a:p>
            <a:r>
              <a:rPr kumimoji="1" lang="en-US" altLang="ja-JP" dirty="0"/>
              <a:t>(click)</a:t>
            </a:r>
          </a:p>
          <a:p>
            <a:r>
              <a:rPr kumimoji="1" lang="en-US" altLang="ja-JP" dirty="0"/>
              <a:t>The slope of 0.5 indicates the error is statistically decreasing.</a:t>
            </a:r>
          </a:p>
          <a:p>
            <a:r>
              <a:rPr kumimoji="1" lang="en-US" altLang="ja-JP" dirty="0"/>
              <a:t>(click), </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Therefore, high precision isotope imaging is possible less than 1 </a:t>
            </a:r>
            <a:r>
              <a:rPr kumimoji="1" lang="en-US" altLang="ja-JP" dirty="0" err="1"/>
              <a:t>permil</a:t>
            </a:r>
            <a:endParaRPr kumimoji="1" lang="en-US" altLang="ja-JP"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(click)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if the concentration is uniformly distributed.</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30</a:t>
            </a:fld>
            <a:endParaRPr kumimoji="1" lang="ja-JP" altLang="en-US"/>
          </a:p>
        </p:txBody>
      </p:sp>
    </p:spTree>
    <p:extLst>
      <p:ext uri="{BB962C8B-B14F-4D97-AF65-F5344CB8AC3E}">
        <p14:creationId xmlns:p14="http://schemas.microsoft.com/office/powerpoint/2010/main" val="556404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 about this case?</a:t>
            </a:r>
          </a:p>
          <a:p>
            <a:r>
              <a:rPr kumimoji="1" lang="en-US" altLang="ja-JP" dirty="0"/>
              <a:t>This is a moon rock brought back by apollo 11.</a:t>
            </a:r>
          </a:p>
          <a:p>
            <a:r>
              <a:rPr kumimoji="1" lang="en-US" altLang="ja-JP" dirty="0"/>
              <a:t>As you can see, we found that the lunar apatite crystals contain a small amount of water.</a:t>
            </a:r>
          </a:p>
          <a:p>
            <a:r>
              <a:rPr kumimoji="1" lang="en-US" altLang="ja-JP" dirty="0"/>
              <a:t>(click)</a:t>
            </a:r>
          </a:p>
          <a:p>
            <a:r>
              <a:rPr kumimoji="1" lang="en-US" altLang="ja-JP" dirty="0"/>
              <a:t>In the case of lunar water, the hydrogen concentration is very different among crystals.</a:t>
            </a:r>
          </a:p>
          <a:p>
            <a:r>
              <a:rPr kumimoji="1" lang="en-US" altLang="ja-JP" dirty="0"/>
              <a:t>Moreover, isotopic abundance ratios differ by four orders of magnitude.</a:t>
            </a:r>
          </a:p>
          <a:p>
            <a:r>
              <a:rPr kumimoji="1" lang="en-US" altLang="ja-JP" dirty="0"/>
              <a:t>(click)</a:t>
            </a:r>
          </a:p>
          <a:p>
            <a:r>
              <a:rPr kumimoji="1" lang="en-US" altLang="ja-JP" dirty="0"/>
              <a:t>For heterogeneous sample like water, we need high dynamic range for precise isotope imaging shown before.</a:t>
            </a:r>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31</a:t>
            </a:fld>
            <a:endParaRPr kumimoji="1" lang="ja-JP" altLang="en-US"/>
          </a:p>
        </p:txBody>
      </p:sp>
    </p:spTree>
    <p:extLst>
      <p:ext uri="{BB962C8B-B14F-4D97-AF65-F5344CB8AC3E}">
        <p14:creationId xmlns:p14="http://schemas.microsoft.com/office/powerpoint/2010/main" val="2836876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 concept of high dynamic range imaging by SCAPS ion detector.</a:t>
            </a:r>
          </a:p>
          <a:p>
            <a:r>
              <a:rPr kumimoji="1" lang="en-US" altLang="ja-JP" dirty="0"/>
              <a:t>Pixels with high ion count are reset periodically, while pixels with low ion count continue to accumulate to avoid reset switching noise.</a:t>
            </a:r>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32</a:t>
            </a:fld>
            <a:endParaRPr kumimoji="1" lang="ja-JP" altLang="en-US"/>
          </a:p>
        </p:txBody>
      </p:sp>
    </p:spTree>
    <p:extLst>
      <p:ext uri="{BB962C8B-B14F-4D97-AF65-F5344CB8AC3E}">
        <p14:creationId xmlns:p14="http://schemas.microsoft.com/office/powerpoint/2010/main" val="1111225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concept is realized by the pixel structure of SCAPS with separate reset and readout circuits</a:t>
            </a:r>
          </a:p>
          <a:p>
            <a:r>
              <a:rPr kumimoji="1" lang="en-US" altLang="ja-JP" dirty="0"/>
              <a:t>and individual pixel selection ability based on the XY addressing method.</a:t>
            </a:r>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33</a:t>
            </a:fld>
            <a:endParaRPr kumimoji="1" lang="ja-JP" altLang="en-US"/>
          </a:p>
        </p:txBody>
      </p:sp>
    </p:spTree>
    <p:extLst>
      <p:ext uri="{BB962C8B-B14F-4D97-AF65-F5344CB8AC3E}">
        <p14:creationId xmlns:p14="http://schemas.microsoft.com/office/powerpoint/2010/main" val="1542982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 pulse timing chart for one line.</a:t>
            </a:r>
          </a:p>
          <a:p>
            <a:r>
              <a:rPr kumimoji="1" lang="en-US" altLang="ja-JP" dirty="0"/>
              <a:t>Reset pixels can be selected individually using two reset pulses.</a:t>
            </a:r>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34</a:t>
            </a:fld>
            <a:endParaRPr kumimoji="1" lang="ja-JP" altLang="en-US"/>
          </a:p>
        </p:txBody>
      </p:sp>
    </p:spTree>
    <p:extLst>
      <p:ext uri="{BB962C8B-B14F-4D97-AF65-F5344CB8AC3E}">
        <p14:creationId xmlns:p14="http://schemas.microsoft.com/office/powerpoint/2010/main" val="1300914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 will explain how to make HDR image using a magnesium isotope map</a:t>
            </a:r>
            <a:r>
              <a:rPr kumimoji="1" lang="ja-JP" altLang="en-US" dirty="0"/>
              <a:t> </a:t>
            </a:r>
            <a:r>
              <a:rPr kumimoji="1" lang="en-US" altLang="ja-JP" dirty="0"/>
              <a:t>as</a:t>
            </a:r>
            <a:r>
              <a:rPr kumimoji="1" lang="ja-JP" altLang="en-US" dirty="0"/>
              <a:t> </a:t>
            </a:r>
            <a:r>
              <a:rPr kumimoji="1" lang="en-US" altLang="ja-JP" dirty="0"/>
              <a:t>an</a:t>
            </a:r>
            <a:r>
              <a:rPr kumimoji="1" lang="ja-JP" altLang="en-US" dirty="0"/>
              <a:t> </a:t>
            </a:r>
            <a:r>
              <a:rPr kumimoji="1" lang="en-US" altLang="ja-JP" dirty="0"/>
              <a:t>example.</a:t>
            </a:r>
          </a:p>
          <a:p>
            <a:r>
              <a:rPr kumimoji="1" lang="en-US" altLang="ja-JP" dirty="0"/>
              <a:t>Color scale is here.</a:t>
            </a:r>
          </a:p>
          <a:p>
            <a:r>
              <a:rPr kumimoji="1" lang="en-US" altLang="ja-JP" dirty="0"/>
              <a:t>(click)</a:t>
            </a:r>
          </a:p>
          <a:p>
            <a:r>
              <a:rPr kumimoji="1" lang="en-US" altLang="ja-JP" dirty="0"/>
              <a:t>White, back and gray colors are corresponding to these minerals.</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(click)</a:t>
            </a:r>
          </a:p>
          <a:p>
            <a:r>
              <a:rPr kumimoji="1" lang="en-US" altLang="ja-JP" dirty="0"/>
              <a:t>This is a intensity graph of this line.</a:t>
            </a:r>
          </a:p>
          <a:p>
            <a:r>
              <a:rPr kumimoji="1" lang="en-US" altLang="ja-JP" dirty="0"/>
              <a:t>(click)</a:t>
            </a:r>
          </a:p>
          <a:p>
            <a:r>
              <a:rPr kumimoji="1" lang="en-US" altLang="ja-JP" dirty="0"/>
              <a:t>Set a </a:t>
            </a:r>
            <a:r>
              <a:rPr kumimoji="1" lang="en-US" altLang="ja-JP" dirty="0" err="1"/>
              <a:t>threshhold</a:t>
            </a:r>
            <a:r>
              <a:rPr kumimoji="1" lang="en-US" altLang="ja-JP" dirty="0"/>
              <a:t> value for reset pixel and non-reset pixel.</a:t>
            </a:r>
          </a:p>
          <a:p>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35</a:t>
            </a:fld>
            <a:endParaRPr kumimoji="1" lang="ja-JP" altLang="en-US"/>
          </a:p>
        </p:txBody>
      </p:sp>
    </p:spTree>
    <p:extLst>
      <p:ext uri="{BB962C8B-B14F-4D97-AF65-F5344CB8AC3E}">
        <p14:creationId xmlns:p14="http://schemas.microsoft.com/office/powerpoint/2010/main" val="3498976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a reset pixel map.</a:t>
            </a:r>
          </a:p>
          <a:p>
            <a:r>
              <a:rPr kumimoji="1" lang="en-US" altLang="ja-JP" dirty="0"/>
              <a:t>FPGA code written by LabVIEW software dynamically generates drive pulses.</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36</a:t>
            </a:fld>
            <a:endParaRPr kumimoji="1" lang="ja-JP" altLang="en-US"/>
          </a:p>
        </p:txBody>
      </p:sp>
    </p:spTree>
    <p:extLst>
      <p:ext uri="{BB962C8B-B14F-4D97-AF65-F5344CB8AC3E}">
        <p14:creationId xmlns:p14="http://schemas.microsoft.com/office/powerpoint/2010/main" val="97031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we obtain 1000 image frames, the output signal from the reset pixel is constant and the output signal from the non-reset pixel increases linearly.</a:t>
            </a:r>
          </a:p>
          <a:p>
            <a:r>
              <a:rPr kumimoji="1" lang="en-US" altLang="ja-JP" dirty="0"/>
              <a:t>(click)</a:t>
            </a:r>
          </a:p>
          <a:p>
            <a:r>
              <a:rPr kumimoji="1" lang="en-US" altLang="ja-JP" dirty="0"/>
              <a:t>The final integrated signal is used for non-reset pixels, and the signal from reset pixels is multiplied by the number of frames.</a:t>
            </a:r>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37</a:t>
            </a:fld>
            <a:endParaRPr kumimoji="1" lang="ja-JP" altLang="en-US"/>
          </a:p>
        </p:txBody>
      </p:sp>
    </p:spTree>
    <p:extLst>
      <p:ext uri="{BB962C8B-B14F-4D97-AF65-F5344CB8AC3E}">
        <p14:creationId xmlns:p14="http://schemas.microsoft.com/office/powerpoint/2010/main" val="1051905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 composite image created in that way.</a:t>
            </a:r>
          </a:p>
          <a:p>
            <a:r>
              <a:rPr kumimoji="1" lang="en-US" altLang="ja-JP" dirty="0"/>
              <a:t>Color is a logarithmic scale from 10 to the minus 4 to 10 to the plus 4.</a:t>
            </a:r>
          </a:p>
          <a:p>
            <a:r>
              <a:rPr kumimoji="1" lang="en-US" altLang="ja-JP" dirty="0"/>
              <a:t>The signal difference of the squared areas is found to be six orders of magnitude, and even the lower intensity area has a signal of more than three orders of magnitude.</a:t>
            </a:r>
          </a:p>
          <a:p>
            <a:r>
              <a:rPr kumimoji="1" lang="en-US" altLang="ja-JP" dirty="0"/>
              <a:t>(click)</a:t>
            </a:r>
          </a:p>
          <a:p>
            <a:r>
              <a:rPr kumimoji="1" lang="en-US" altLang="ja-JP" dirty="0"/>
              <a:t>The high dynamic range ion imaging system allows us to have elemental and stable isotope ratio distributions for highly heterogeneous materials.</a:t>
            </a:r>
          </a:p>
          <a:p>
            <a:r>
              <a:rPr kumimoji="1" lang="en-US" altLang="ja-JP" dirty="0"/>
              <a:t>The wide range is also effective for precise age dating because the age is calculated by a slope.</a:t>
            </a:r>
          </a:p>
          <a:p>
            <a:r>
              <a:rPr kumimoji="1" lang="en-US" altLang="ja-JP" dirty="0"/>
              <a:t>This system is helpful for partition coefficient of high pressure materials and the water dynamics in geology and also biology by fully cryogenic dynamic SIMS system.</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38</a:t>
            </a:fld>
            <a:endParaRPr kumimoji="1" lang="ja-JP" altLang="en-US"/>
          </a:p>
        </p:txBody>
      </p:sp>
    </p:spTree>
    <p:extLst>
      <p:ext uri="{BB962C8B-B14F-4D97-AF65-F5344CB8AC3E}">
        <p14:creationId xmlns:p14="http://schemas.microsoft.com/office/powerpoint/2010/main" val="3921585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39</a:t>
            </a:fld>
            <a:endParaRPr kumimoji="1" lang="ja-JP" altLang="en-US"/>
          </a:p>
        </p:txBody>
      </p:sp>
    </p:spTree>
    <p:extLst>
      <p:ext uri="{BB962C8B-B14F-4D97-AF65-F5344CB8AC3E}">
        <p14:creationId xmlns:p14="http://schemas.microsoft.com/office/powerpoint/2010/main" val="2430030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2200" dirty="0"/>
              <a:t>SIMS is a powerful tool for isotope imaging.</a:t>
            </a:r>
          </a:p>
          <a:p>
            <a:r>
              <a:rPr kumimoji="1" lang="en-US" altLang="ja-JP" sz="2200" dirty="0"/>
              <a:t>(click)</a:t>
            </a:r>
          </a:p>
          <a:p>
            <a:r>
              <a:rPr kumimoji="1" lang="en-US" altLang="ja-JP" sz="2200" dirty="0"/>
              <a:t>Relative to the static mode,</a:t>
            </a:r>
            <a:r>
              <a:rPr kumimoji="1" lang="ja-JP" altLang="en-US" sz="2200" dirty="0"/>
              <a:t>　</a:t>
            </a:r>
            <a:r>
              <a:rPr kumimoji="1" lang="en-US" altLang="ja-JP" sz="2200" dirty="0"/>
              <a:t>dynamic SIMS continuously acquires signals at a high duty ratio by irradiating a high intense primary beam.</a:t>
            </a:r>
          </a:p>
          <a:p>
            <a:r>
              <a:rPr kumimoji="1" lang="en-US" altLang="ja-JP" sz="2200" dirty="0"/>
              <a:t>(click)</a:t>
            </a:r>
          </a:p>
          <a:p>
            <a:r>
              <a:rPr kumimoji="1" lang="en-US" altLang="ja-JP" sz="2200" dirty="0"/>
              <a:t>Therefore, dynamic SIMS is favorable for our purpose.</a:t>
            </a:r>
          </a:p>
          <a:p>
            <a:endParaRPr kumimoji="1" lang="en-US" altLang="ja-JP" sz="2200" dirty="0"/>
          </a:p>
          <a:p>
            <a:r>
              <a:rPr kumimoji="1" lang="ja-JP" altLang="en-US" sz="2200" dirty="0"/>
              <a:t>３０秒</a:t>
            </a:r>
            <a:endParaRPr kumimoji="1" lang="en-US" altLang="ja-JP" sz="2200" dirty="0"/>
          </a:p>
        </p:txBody>
      </p:sp>
      <p:sp>
        <p:nvSpPr>
          <p:cNvPr id="4" name="スライド番号プレースホルダー 3"/>
          <p:cNvSpPr>
            <a:spLocks noGrp="1"/>
          </p:cNvSpPr>
          <p:nvPr>
            <p:ph type="sldNum" sz="quarter" idx="5"/>
          </p:nvPr>
        </p:nvSpPr>
        <p:spPr/>
        <p:txBody>
          <a:bodyPr/>
          <a:lstStyle/>
          <a:p>
            <a:fld id="{64DEC644-3411-42AC-AA73-A9C4480F3992}" type="slidenum">
              <a:rPr kumimoji="1" lang="ja-JP" altLang="en-US" smtClean="0"/>
              <a:t>4</a:t>
            </a:fld>
            <a:endParaRPr kumimoji="1" lang="ja-JP" altLang="en-US"/>
          </a:p>
        </p:txBody>
      </p:sp>
    </p:spTree>
    <p:extLst>
      <p:ext uri="{BB962C8B-B14F-4D97-AF65-F5344CB8AC3E}">
        <p14:creationId xmlns:p14="http://schemas.microsoft.com/office/powerpoint/2010/main" val="249148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2200" dirty="0"/>
              <a:t>そこで、凍結試料を分析できるダイナミック</a:t>
            </a:r>
            <a:r>
              <a:rPr kumimoji="1" lang="en-US" altLang="ja-JP" sz="2200" dirty="0"/>
              <a:t>SIMS</a:t>
            </a:r>
            <a:r>
              <a:rPr kumimoji="1" lang="ja-JP" altLang="en-US" sz="2200" dirty="0"/>
              <a:t>であるクライオ同位体顕微鏡を開発しました。</a:t>
            </a:r>
            <a:endParaRPr kumimoji="1" lang="en-US" altLang="ja-JP" sz="2200" dirty="0"/>
          </a:p>
          <a:p>
            <a:r>
              <a:rPr kumimoji="1" lang="ja-JP" altLang="en-US" sz="2200" dirty="0"/>
              <a:t>前処理された試料を、クライオ搬送容器で運び、環境制御型エアロックを使って、超高真空の装置内部に導入し、クライオステージ上で分析します。</a:t>
            </a:r>
            <a:endParaRPr kumimoji="1" lang="en-US" altLang="ja-JP" sz="2200" dirty="0"/>
          </a:p>
          <a:p>
            <a:r>
              <a:rPr kumimoji="1" lang="ja-JP" altLang="en-US" sz="2200" dirty="0"/>
              <a:t>（試料ホルダを指す）</a:t>
            </a:r>
            <a:endParaRPr kumimoji="1" lang="en-US" altLang="ja-JP" sz="2200" dirty="0"/>
          </a:p>
          <a:p>
            <a:pPr marL="0" marR="0" lvl="0" indent="0" algn="l" defTabSz="914400" rtl="0" eaLnBrk="1" fontAlgn="auto" latinLnBrk="0" hangingPunct="1">
              <a:spcBef>
                <a:spcPts val="0"/>
              </a:spcBef>
              <a:spcAft>
                <a:spcPts val="0"/>
              </a:spcAft>
              <a:buClrTx/>
              <a:buSzTx/>
              <a:buFontTx/>
              <a:buNone/>
              <a:tabLst/>
              <a:defRPr/>
            </a:pPr>
            <a:r>
              <a:rPr kumimoji="1" lang="ja-JP" altLang="en-US" sz="2200" dirty="0"/>
              <a:t>最も難しいのは、全て凍結させたままで行う必要がある、試料の前処理です。</a:t>
            </a:r>
            <a:endParaRPr kumimoji="1" lang="en-US" altLang="ja-JP" sz="2200" dirty="0"/>
          </a:p>
          <a:p>
            <a:endParaRPr kumimoji="1" lang="en-US" altLang="ja-JP" sz="2200" dirty="0"/>
          </a:p>
        </p:txBody>
      </p:sp>
      <p:sp>
        <p:nvSpPr>
          <p:cNvPr id="4" name="スライド番号プレースホルダー 3"/>
          <p:cNvSpPr>
            <a:spLocks noGrp="1"/>
          </p:cNvSpPr>
          <p:nvPr>
            <p:ph type="sldNum" sz="quarter" idx="5"/>
          </p:nvPr>
        </p:nvSpPr>
        <p:spPr/>
        <p:txBody>
          <a:bodyPr/>
          <a:lstStyle/>
          <a:p>
            <a:fld id="{11CCCE72-ABE9-4716-81B9-708EBFA56D0F}" type="slidenum">
              <a:rPr kumimoji="1" lang="ja-JP" altLang="en-US" smtClean="0"/>
              <a:t>40</a:t>
            </a:fld>
            <a:endParaRPr kumimoji="1" lang="ja-JP" altLang="en-US"/>
          </a:p>
        </p:txBody>
      </p:sp>
    </p:spTree>
    <p:extLst>
      <p:ext uri="{BB962C8B-B14F-4D97-AF65-F5344CB8AC3E}">
        <p14:creationId xmlns:p14="http://schemas.microsoft.com/office/powerpoint/2010/main" val="35455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2200" dirty="0"/>
              <a:t>そのために、凍結したまま試料を前処理するシステムを着々と準備してまいりました。</a:t>
            </a:r>
            <a:endParaRPr kumimoji="1" lang="en-US" altLang="ja-JP" sz="2200" dirty="0"/>
          </a:p>
          <a:p>
            <a:r>
              <a:rPr kumimoji="1" lang="ja-JP" altLang="en-US" sz="2200" dirty="0"/>
              <a:t>生体や有機薄膜デバイス、</a:t>
            </a:r>
            <a:r>
              <a:rPr kumimoji="1" lang="en-US" altLang="ja-JP" sz="2200" dirty="0"/>
              <a:t>DAC</a:t>
            </a:r>
            <a:r>
              <a:rPr kumimoji="1" lang="ja-JP" altLang="en-US" sz="2200" dirty="0"/>
              <a:t>試料など、様々な試料に対応できるようになっています。</a:t>
            </a:r>
            <a:endParaRPr kumimoji="1" lang="en-US" altLang="ja-JP" sz="2200" dirty="0"/>
          </a:p>
          <a:p>
            <a:r>
              <a:rPr kumimoji="1" lang="ja-JP" altLang="en-US" sz="2200" dirty="0"/>
              <a:t>現在、固い岩石を、凍結したまま液体窒素の中で切断および研磨を行う装置を開発中で、研磨ブレードのテストをしている段階です。</a:t>
            </a:r>
            <a:endParaRPr kumimoji="1" lang="en-US" altLang="ja-JP" sz="2200" dirty="0"/>
          </a:p>
          <a:p>
            <a:r>
              <a:rPr kumimoji="1" lang="ja-JP" altLang="en-US" sz="2200" dirty="0"/>
              <a:t>（クリック）</a:t>
            </a:r>
            <a:endParaRPr kumimoji="1" lang="en-US" altLang="ja-JP" sz="2200" dirty="0"/>
          </a:p>
          <a:p>
            <a:r>
              <a:rPr kumimoji="1" lang="ja-JP" altLang="en-US" sz="2200" dirty="0"/>
              <a:t>液体窒素中では、試料を直接触ることはできませんので、この開発を通して得た経験は、月面での試料調整システムに応用していけるのではないか、と考えています。</a:t>
            </a:r>
            <a:endParaRPr kumimoji="1" lang="en-US" altLang="ja-JP" sz="2200" dirty="0"/>
          </a:p>
        </p:txBody>
      </p:sp>
      <p:sp>
        <p:nvSpPr>
          <p:cNvPr id="4" name="スライド番号プレースホルダー 3"/>
          <p:cNvSpPr>
            <a:spLocks noGrp="1"/>
          </p:cNvSpPr>
          <p:nvPr>
            <p:ph type="sldNum" sz="quarter" idx="5"/>
          </p:nvPr>
        </p:nvSpPr>
        <p:spPr/>
        <p:txBody>
          <a:bodyPr/>
          <a:lstStyle/>
          <a:p>
            <a:fld id="{4CF560B9-F877-4074-B3AF-B10DDBF882C0}" type="slidenum">
              <a:rPr kumimoji="1" lang="ja-JP" altLang="en-US" smtClean="0"/>
              <a:t>41</a:t>
            </a:fld>
            <a:endParaRPr kumimoji="1" lang="ja-JP" altLang="en-US"/>
          </a:p>
        </p:txBody>
      </p:sp>
    </p:spTree>
    <p:extLst>
      <p:ext uri="{BB962C8B-B14F-4D97-AF65-F5344CB8AC3E}">
        <p14:creationId xmlns:p14="http://schemas.microsoft.com/office/powerpoint/2010/main" val="30549308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2200" dirty="0"/>
              <a:t>クライオ分析の流れです。</a:t>
            </a:r>
            <a:endParaRPr kumimoji="1" lang="en-US" altLang="ja-JP" sz="2200" dirty="0"/>
          </a:p>
          <a:p>
            <a:r>
              <a:rPr kumimoji="1" lang="ja-JP" altLang="en-US" sz="2200" dirty="0"/>
              <a:t>まずクライオ環境下で表面出し、導電膜塗布を行った後、削り出しのクライオホルダーにセットします。</a:t>
            </a:r>
            <a:endParaRPr kumimoji="1" lang="en-US" altLang="ja-JP" sz="2200" dirty="0"/>
          </a:p>
          <a:p>
            <a:r>
              <a:rPr kumimoji="1" lang="ja-JP" altLang="en-US" sz="2200" dirty="0"/>
              <a:t>液体窒素で満たした容器で</a:t>
            </a:r>
            <a:r>
              <a:rPr kumimoji="1" lang="en-US" altLang="ja-JP" sz="2200" dirty="0"/>
              <a:t>SIMS</a:t>
            </a:r>
            <a:r>
              <a:rPr kumimoji="1" lang="ja-JP" altLang="en-US" sz="2200" dirty="0"/>
              <a:t>装置のそばまで運搬し、クライオエアロックに格納して</a:t>
            </a:r>
            <a:r>
              <a:rPr kumimoji="1" lang="en-US" altLang="ja-JP" sz="2200" dirty="0"/>
              <a:t>SIMS</a:t>
            </a:r>
            <a:r>
              <a:rPr kumimoji="1" lang="ja-JP" altLang="en-US" sz="2200" dirty="0"/>
              <a:t>のクライオステージに導入します。</a:t>
            </a:r>
            <a:endParaRPr kumimoji="1" lang="en-US" altLang="ja-JP" sz="2200" dirty="0"/>
          </a:p>
          <a:p>
            <a:r>
              <a:rPr kumimoji="1" lang="ja-JP" altLang="en-US" sz="2200" dirty="0"/>
              <a:t>あとは通常通りに分析することができます。</a:t>
            </a:r>
            <a:endParaRPr kumimoji="1" lang="en-US" altLang="ja-JP" sz="2200" dirty="0"/>
          </a:p>
          <a:p>
            <a:endParaRPr kumimoji="1" lang="en-US" altLang="ja-JP" sz="2200" dirty="0"/>
          </a:p>
        </p:txBody>
      </p:sp>
      <p:sp>
        <p:nvSpPr>
          <p:cNvPr id="4" name="スライド番号プレースホルダー 3"/>
          <p:cNvSpPr>
            <a:spLocks noGrp="1"/>
          </p:cNvSpPr>
          <p:nvPr>
            <p:ph type="sldNum" sz="quarter" idx="10"/>
          </p:nvPr>
        </p:nvSpPr>
        <p:spPr/>
        <p:txBody>
          <a:bodyPr/>
          <a:lstStyle/>
          <a:p>
            <a:fld id="{A1A07013-BD8F-424B-8A7A-55D4FBF27F13}" type="slidenum">
              <a:rPr kumimoji="1" lang="ja-JP" altLang="en-US" smtClean="0"/>
              <a:t>42</a:t>
            </a:fld>
            <a:endParaRPr kumimoji="1" lang="ja-JP" altLang="en-US"/>
          </a:p>
        </p:txBody>
      </p:sp>
    </p:spTree>
    <p:extLst>
      <p:ext uri="{BB962C8B-B14F-4D97-AF65-F5344CB8AC3E}">
        <p14:creationId xmlns:p14="http://schemas.microsoft.com/office/powerpoint/2010/main" val="2750326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79525" y="257175"/>
            <a:ext cx="4540250" cy="2554288"/>
          </a:xfrm>
        </p:spPr>
      </p:sp>
      <p:sp>
        <p:nvSpPr>
          <p:cNvPr id="3" name="ノート プレースホルダー 2"/>
          <p:cNvSpPr>
            <a:spLocks noGrp="1"/>
          </p:cNvSpPr>
          <p:nvPr>
            <p:ph type="body" idx="1"/>
          </p:nvPr>
        </p:nvSpPr>
        <p:spPr>
          <a:xfrm>
            <a:off x="141986" y="2998024"/>
            <a:ext cx="6815328" cy="6222261"/>
          </a:xfrm>
        </p:spPr>
        <p:txBody>
          <a:bodyPr/>
          <a:lstStyle/>
          <a:p>
            <a:r>
              <a:rPr kumimoji="1" lang="ja-JP" altLang="en-US" sz="2200" dirty="0"/>
              <a:t>こちらは凍結した肝臓の</a:t>
            </a:r>
            <a:r>
              <a:rPr kumimoji="1" lang="en-US" altLang="ja-JP" sz="2200" dirty="0"/>
              <a:t>16O</a:t>
            </a:r>
            <a:r>
              <a:rPr kumimoji="1" lang="ja-JP" altLang="en-US" sz="2200" dirty="0"/>
              <a:t>、</a:t>
            </a:r>
            <a:r>
              <a:rPr kumimoji="1" lang="en-US" altLang="ja-JP" sz="2200" dirty="0"/>
              <a:t>18O</a:t>
            </a:r>
            <a:r>
              <a:rPr kumimoji="1" lang="ja-JP" altLang="en-US" sz="2200" dirty="0"/>
              <a:t>、およびそれらの比をとった同位体比のイメージです。</a:t>
            </a:r>
            <a:endParaRPr kumimoji="1" lang="en-US" altLang="ja-JP" sz="2200" dirty="0"/>
          </a:p>
          <a:p>
            <a:r>
              <a:rPr kumimoji="1" lang="ja-JP" altLang="en-US" sz="2200" dirty="0"/>
              <a:t>スケールは１００ミクロンです。</a:t>
            </a:r>
            <a:endParaRPr kumimoji="1" lang="en-US" altLang="ja-JP" sz="2200" dirty="0"/>
          </a:p>
          <a:p>
            <a:r>
              <a:rPr kumimoji="1" lang="ja-JP" altLang="en-US" sz="2200" dirty="0"/>
              <a:t>こちらの絵で、赤いほど注入した</a:t>
            </a:r>
            <a:r>
              <a:rPr kumimoji="1" lang="en-US" altLang="ja-JP" sz="2200" dirty="0"/>
              <a:t>18O</a:t>
            </a:r>
            <a:r>
              <a:rPr kumimoji="1" lang="ja-JP" altLang="en-US" sz="2200" dirty="0"/>
              <a:t>が多く、真っ赤なものは</a:t>
            </a:r>
            <a:r>
              <a:rPr kumimoji="1" lang="en-US" altLang="ja-JP" sz="2200" dirty="0"/>
              <a:t>18O</a:t>
            </a:r>
            <a:r>
              <a:rPr kumimoji="1" lang="ja-JP" altLang="en-US" sz="2200" dirty="0"/>
              <a:t>水がたくさん通った血管の断面と思われます。</a:t>
            </a:r>
            <a:endParaRPr kumimoji="1" lang="en-US" altLang="ja-JP" sz="2200" dirty="0"/>
          </a:p>
          <a:p>
            <a:r>
              <a:rPr kumimoji="1" lang="ja-JP" altLang="en-US" sz="2200" dirty="0"/>
              <a:t>また、こちらの大きめの血管から、中心静脈に向かって流れていき、静脈の周りで濃く集まっていくグラデーションも読み取れます。</a:t>
            </a:r>
            <a:endParaRPr kumimoji="1" lang="en-US" altLang="ja-JP" sz="2200" dirty="0"/>
          </a:p>
          <a:p>
            <a:r>
              <a:rPr kumimoji="1" lang="ja-JP" altLang="en-US" sz="2200" dirty="0"/>
              <a:t>このように、クライオ化に成功したことで、水などの揮発成分を、真空でも逃がさずに同位体分析を行うことができるようになりました。</a:t>
            </a:r>
            <a:endParaRPr kumimoji="1" lang="en-US" altLang="ja-JP" sz="220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dirty="0"/>
              <a:t>８分（１５分）</a:t>
            </a:r>
          </a:p>
          <a:p>
            <a:endParaRPr kumimoji="1" lang="en-US" altLang="ja-JP" sz="2200" dirty="0"/>
          </a:p>
        </p:txBody>
      </p:sp>
      <p:sp>
        <p:nvSpPr>
          <p:cNvPr id="4" name="スライド番号プレースホルダー 3"/>
          <p:cNvSpPr>
            <a:spLocks noGrp="1"/>
          </p:cNvSpPr>
          <p:nvPr>
            <p:ph type="sldNum" sz="quarter" idx="5"/>
          </p:nvPr>
        </p:nvSpPr>
        <p:spPr/>
        <p:txBody>
          <a:bodyPr/>
          <a:lstStyle/>
          <a:p>
            <a:fld id="{11CCCE72-ABE9-4716-81B9-708EBFA56D0F}" type="slidenum">
              <a:rPr kumimoji="1" lang="ja-JP" altLang="en-US" smtClean="0"/>
              <a:t>43</a:t>
            </a:fld>
            <a:endParaRPr kumimoji="1" lang="ja-JP" altLang="en-US"/>
          </a:p>
        </p:txBody>
      </p:sp>
    </p:spTree>
    <p:extLst>
      <p:ext uri="{BB962C8B-B14F-4D97-AF65-F5344CB8AC3E}">
        <p14:creationId xmlns:p14="http://schemas.microsoft.com/office/powerpoint/2010/main" val="401457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In terms of imaging method, </a:t>
            </a:r>
          </a:p>
          <a:p>
            <a:r>
              <a:rPr lang="en-US" altLang="ja-JP" dirty="0"/>
              <a:t>The spatial resolution of scanning type is pretty good now, less than 10nm.</a:t>
            </a:r>
          </a:p>
          <a:p>
            <a:r>
              <a:rPr lang="en-US" altLang="ja-JP" dirty="0"/>
              <a:t>But we have to find unknown something that requires precision.</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ja-JP" dirty="0"/>
              <a:t>(click)</a:t>
            </a:r>
            <a:endParaRPr lang="en-US" altLang="ja-JP" baseline="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altLang="ja-JP" baseline="0" dirty="0"/>
              <a:t>The stigmatic </a:t>
            </a:r>
            <a:r>
              <a:rPr lang="en-US" altLang="ja-JP" dirty="0"/>
              <a:t>method</a:t>
            </a:r>
            <a:r>
              <a:rPr lang="en-US" altLang="ja-JP" baseline="0" dirty="0"/>
              <a:t> has</a:t>
            </a:r>
            <a:r>
              <a:rPr lang="en-US" altLang="ja-JP" dirty="0"/>
              <a:t> a possibility to make precise</a:t>
            </a:r>
            <a:r>
              <a:rPr lang="en-US" altLang="ja-JP" baseline="0" dirty="0"/>
              <a:t> isotope analysis for wide area with stigmatic ion optics if we have a good 2-dimentional ion detector.</a:t>
            </a:r>
          </a:p>
          <a:p>
            <a:endParaRPr lang="en-US" altLang="ja-JP" baseline="0"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dirty="0"/>
              <a:t>３０秒</a:t>
            </a:r>
            <a:endParaRPr kumimoji="1" lang="en-US" altLang="ja-JP" sz="2400" dirty="0"/>
          </a:p>
          <a:p>
            <a:endParaRPr lang="en-US" altLang="ja-JP" baseline="0" dirty="0"/>
          </a:p>
        </p:txBody>
      </p:sp>
      <p:sp>
        <p:nvSpPr>
          <p:cNvPr id="4" name="スライド番号プレースホルダ 3"/>
          <p:cNvSpPr>
            <a:spLocks noGrp="1"/>
          </p:cNvSpPr>
          <p:nvPr>
            <p:ph type="sldNum" sz="quarter" idx="10"/>
          </p:nvPr>
        </p:nvSpPr>
        <p:spPr/>
        <p:txBody>
          <a:bodyPr/>
          <a:lstStyle/>
          <a:p>
            <a:fld id="{61C7E2FE-EE21-7846-A12C-61410D432EF4}" type="slidenum">
              <a:rPr lang="ja-JP" altLang="en-US" smtClean="0"/>
              <a:pPr/>
              <a:t>5</a:t>
            </a:fld>
            <a:endParaRPr lang="ja-JP" altLang="en-US"/>
          </a:p>
        </p:txBody>
      </p:sp>
    </p:spTree>
    <p:extLst>
      <p:ext uri="{BB962C8B-B14F-4D97-AF65-F5344CB8AC3E}">
        <p14:creationId xmlns:p14="http://schemas.microsoft.com/office/powerpoint/2010/main" val="39911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a:t>Prof. </a:t>
            </a:r>
            <a:r>
              <a:rPr lang="en-US" altLang="ja-JP" dirty="0" err="1"/>
              <a:t>yurimoto</a:t>
            </a:r>
            <a:r>
              <a:rPr lang="en-US" altLang="ja-JP" dirty="0"/>
              <a:t> and co-workers proposed a 2-dimentional ion imager SCAPS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dirty="0"/>
              <a:t>(click)</a:t>
            </a:r>
          </a:p>
          <a:p>
            <a:r>
              <a:rPr lang="en-US" altLang="ja-JP" dirty="0"/>
              <a:t>having good properties for isotope imaging.</a:t>
            </a:r>
          </a:p>
          <a:p>
            <a:endParaRPr lang="en-US" altLang="ja-JP" dirty="0"/>
          </a:p>
          <a:p>
            <a:r>
              <a:rPr lang="ja-JP" altLang="en-US" dirty="0"/>
              <a:t>４分</a:t>
            </a:r>
            <a:endParaRPr lang="en-US" altLang="ja-JP" dirty="0"/>
          </a:p>
        </p:txBody>
      </p:sp>
      <p:sp>
        <p:nvSpPr>
          <p:cNvPr id="4" name="スライド番号プレースホルダ 3"/>
          <p:cNvSpPr>
            <a:spLocks noGrp="1"/>
          </p:cNvSpPr>
          <p:nvPr>
            <p:ph type="sldNum" sz="quarter" idx="10"/>
          </p:nvPr>
        </p:nvSpPr>
        <p:spPr/>
        <p:txBody>
          <a:bodyPr/>
          <a:lstStyle/>
          <a:p>
            <a:fld id="{61C7E2FE-EE21-7846-A12C-61410D432EF4}" type="slidenum">
              <a:rPr lang="ja-JP" altLang="en-US" smtClean="0"/>
              <a:pPr/>
              <a:t>6</a:t>
            </a:fld>
            <a:endParaRPr lang="ja-JP" altLang="en-US"/>
          </a:p>
        </p:txBody>
      </p:sp>
    </p:spTree>
    <p:extLst>
      <p:ext uri="{BB962C8B-B14F-4D97-AF65-F5344CB8AC3E}">
        <p14:creationId xmlns:p14="http://schemas.microsoft.com/office/powerpoint/2010/main" val="3692889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SCAPS is a solid state 2 dimensional CMOS type ion detector.</a:t>
            </a:r>
          </a:p>
          <a:p>
            <a:r>
              <a:rPr lang="en-US" altLang="ja-JP" dirty="0"/>
              <a:t>This detector has a pixel electrode in each pixel for direct detection of ions.</a:t>
            </a:r>
          </a:p>
          <a:p>
            <a:r>
              <a:rPr lang="en-US" altLang="ja-JP" dirty="0"/>
              <a:t>This is an output characteristics of a pixel.</a:t>
            </a:r>
          </a:p>
          <a:p>
            <a:r>
              <a:rPr lang="en-US" altLang="ja-JP" dirty="0"/>
              <a:t>You can see this detector has a dynamic range of 4 to 5 order of </a:t>
            </a:r>
            <a:r>
              <a:rPr lang="en-US" altLang="ja-JP" dirty="0" err="1"/>
              <a:t>magnitute</a:t>
            </a:r>
            <a:r>
              <a:rPr lang="en-US" altLang="ja-JP" dirty="0"/>
              <a:t> for each pixel with good linearity.</a:t>
            </a:r>
          </a:p>
          <a:p>
            <a:endParaRPr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7</a:t>
            </a:fld>
            <a:endParaRPr kumimoji="1" lang="ja-JP" altLang="en-US"/>
          </a:p>
        </p:txBody>
      </p:sp>
    </p:spTree>
    <p:extLst>
      <p:ext uri="{BB962C8B-B14F-4D97-AF65-F5344CB8AC3E}">
        <p14:creationId xmlns:p14="http://schemas.microsoft.com/office/powerpoint/2010/main" val="254807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dirty="0"/>
              <a:t>Combination of these elements realized precise isotope imaging.</a:t>
            </a:r>
          </a:p>
          <a:p>
            <a:r>
              <a:rPr kumimoji="1" lang="en-US" altLang="ja-JP" dirty="0"/>
              <a:t>The primary ion beam is irradiated through the aperture to the sample surface by Kohler illumination.</a:t>
            </a:r>
          </a:p>
          <a:p>
            <a:r>
              <a:rPr kumimoji="1" lang="en-US" altLang="ja-JP" dirty="0"/>
              <a:t>Secondary ions are separated with magnet and transferred by stigmatic ion optics to SCAPS ion imager.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8</a:t>
            </a:fld>
            <a:endParaRPr kumimoji="1" lang="ja-JP" altLang="en-US"/>
          </a:p>
        </p:txBody>
      </p:sp>
    </p:spTree>
    <p:extLst>
      <p:ext uri="{BB962C8B-B14F-4D97-AF65-F5344CB8AC3E}">
        <p14:creationId xmlns:p14="http://schemas.microsoft.com/office/powerpoint/2010/main" val="3881027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example of stigmatic isotope imaging.</a:t>
            </a:r>
          </a:p>
          <a:p>
            <a:r>
              <a:rPr kumimoji="1" lang="en-US" altLang="ja-JP" dirty="0"/>
              <a:t>This is a silicon isotope image with 4nA primary intensity.</a:t>
            </a:r>
          </a:p>
          <a:p>
            <a:r>
              <a:rPr kumimoji="1" lang="en-US" altLang="ja-JP" dirty="0"/>
              <a:t>The line width of 3 is 3 microns, 2 is 2 microns.</a:t>
            </a:r>
          </a:p>
          <a:p>
            <a:r>
              <a:rPr kumimoji="1" lang="en-US" altLang="ja-JP" dirty="0"/>
              <a:t>You can see the beam shape is that of the aperture shape.</a:t>
            </a:r>
          </a:p>
          <a:p>
            <a:r>
              <a:rPr kumimoji="1" lang="en-US" altLang="ja-JP" dirty="0"/>
              <a:t>This is an image taken by 40 </a:t>
            </a:r>
            <a:r>
              <a:rPr kumimoji="1" lang="en-US" altLang="ja-JP" dirty="0" err="1"/>
              <a:t>nA</a:t>
            </a:r>
            <a:r>
              <a:rPr kumimoji="1" lang="en-US" altLang="ja-JP" dirty="0"/>
              <a:t> primary beam.</a:t>
            </a:r>
          </a:p>
          <a:p>
            <a:r>
              <a:rPr kumimoji="1" lang="en-US" altLang="ja-JP" dirty="0"/>
              <a:t>Although the Kohler illumination is disturbed, we can see that the spatial resolution is almost the same even 10 times higher beam intensity.</a:t>
            </a:r>
          </a:p>
          <a:p>
            <a:r>
              <a:rPr kumimoji="1" lang="en-US" altLang="ja-JP" dirty="0"/>
              <a:t>(click)</a:t>
            </a:r>
          </a:p>
          <a:p>
            <a:r>
              <a:rPr kumimoji="1" lang="en-US" altLang="ja-JP" dirty="0"/>
              <a:t>If we enlarge the 40nA image,</a:t>
            </a:r>
          </a:p>
          <a:p>
            <a:r>
              <a:rPr kumimoji="1" lang="en-US" altLang="ja-JP" dirty="0"/>
              <a:t>You can also recognize 1 micron bars and small scratches.</a:t>
            </a:r>
          </a:p>
          <a:p>
            <a:r>
              <a:rPr kumimoji="1" lang="en-US" altLang="ja-JP" dirty="0"/>
              <a:t>(click)</a:t>
            </a:r>
          </a:p>
          <a:p>
            <a:r>
              <a:rPr kumimoji="1" lang="en-US" altLang="ja-JP" dirty="0"/>
              <a:t>This combination allows the use of a strong primary beam while maintaining submicron resolution.</a:t>
            </a:r>
          </a:p>
          <a:p>
            <a:endParaRPr kumimoji="1" lang="en-US" altLang="ja-JP" dirty="0"/>
          </a:p>
          <a:p>
            <a:r>
              <a:rPr kumimoji="1" lang="ja-JP" altLang="en-US" dirty="0"/>
              <a:t>６分</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C7627D7C-663C-4474-9996-F137B0220AA4}" type="slidenum">
              <a:rPr kumimoji="1" lang="ja-JP" altLang="en-US" smtClean="0"/>
              <a:t>9</a:t>
            </a:fld>
            <a:endParaRPr kumimoji="1" lang="ja-JP" altLang="en-US"/>
          </a:p>
        </p:txBody>
      </p:sp>
    </p:spTree>
    <p:extLst>
      <p:ext uri="{BB962C8B-B14F-4D97-AF65-F5344CB8AC3E}">
        <p14:creationId xmlns:p14="http://schemas.microsoft.com/office/powerpoint/2010/main" val="1174237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07D604-CDAC-4135-9649-67E847A41E8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EDBF1D4-9566-41D9-9C93-85384CE04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FAE8CB6-DB9D-4793-A53B-C468F8F2D2F4}"/>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5" name="フッター プレースホルダー 4">
            <a:extLst>
              <a:ext uri="{FF2B5EF4-FFF2-40B4-BE49-F238E27FC236}">
                <a16:creationId xmlns:a16="http://schemas.microsoft.com/office/drawing/2014/main" id="{3748930E-D4B4-4070-9681-C679B63224C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B77FFAC-8F39-496C-BC93-06A3A7C818F4}"/>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352274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B5CF9A-EEBE-4FFA-A903-EDFB478D588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47F0EC-0B6C-4107-B12A-A9685779B92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B12DCE8-7A72-46F4-80CA-2EB6EFF1F3C5}"/>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5" name="フッター プレースホルダー 4">
            <a:extLst>
              <a:ext uri="{FF2B5EF4-FFF2-40B4-BE49-F238E27FC236}">
                <a16:creationId xmlns:a16="http://schemas.microsoft.com/office/drawing/2014/main" id="{004A4C0E-3CCE-4ACD-B4FE-0995BC5B70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8675E0-FACD-4074-90AB-825AD96A762A}"/>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428468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75E4FC7-68C4-443E-B36D-3F666C1E47C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3A2E18-4762-4D69-B7EC-521324E4761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416644-56A6-4882-9ADD-B5F681B4769F}"/>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5" name="フッター プレースホルダー 4">
            <a:extLst>
              <a:ext uri="{FF2B5EF4-FFF2-40B4-BE49-F238E27FC236}">
                <a16:creationId xmlns:a16="http://schemas.microsoft.com/office/drawing/2014/main" id="{FFAB0BD7-2366-40F4-8603-26D46E85013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543FB-16DA-4956-9843-9F7B1EAE2035}"/>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397093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ACAEBE-3C99-472F-B5CB-726CEFBD264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B1B7C53-AF0B-4ABD-9133-3C03154B4BB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6329276-6574-497C-89A0-344AA8DAB78D}"/>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5" name="フッター プレースホルダー 4">
            <a:extLst>
              <a:ext uri="{FF2B5EF4-FFF2-40B4-BE49-F238E27FC236}">
                <a16:creationId xmlns:a16="http://schemas.microsoft.com/office/drawing/2014/main" id="{FFEB5CCF-4EB8-4B6D-ADBC-D97F9F0F39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821F99-83EF-4E48-B9A7-83DE855571BA}"/>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3488237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5976EC-F17F-427E-AD9E-D54B7F3C45F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6D88B7-43B9-4609-8347-52DEA3B3B0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2C26FB5-484A-45F5-9CBB-0930806BABFC}"/>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5" name="フッター プレースホルダー 4">
            <a:extLst>
              <a:ext uri="{FF2B5EF4-FFF2-40B4-BE49-F238E27FC236}">
                <a16:creationId xmlns:a16="http://schemas.microsoft.com/office/drawing/2014/main" id="{2B3D0777-CF02-4E75-B2F1-A73F6A9889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62D35C-AF1A-48C8-AB98-44866BA41F94}"/>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2947151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F90750-0877-49B1-B7E2-C0559856F14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355A4D8-D1FA-45F1-A637-1D7122230BE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84DD6A5-790D-4FA8-B744-8EC01D640F5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242B1B1-197A-419A-824C-FA39659F0EB8}"/>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6" name="フッター プレースホルダー 5">
            <a:extLst>
              <a:ext uri="{FF2B5EF4-FFF2-40B4-BE49-F238E27FC236}">
                <a16:creationId xmlns:a16="http://schemas.microsoft.com/office/drawing/2014/main" id="{04EA1CA7-502F-485A-9BEF-BFB61BF0FBD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C83DF6-7CDD-4E01-97B6-E1016548840C}"/>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2017165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37F05E-104A-4908-9FEF-55B69563B70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77C8EC6-D66C-4686-95BE-E291C13F0B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80F2C06-CE61-48B0-AD58-CBE039ACCDD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20DC272-86F6-4035-B5BD-232FEF890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5053239-BA9C-46D1-BF00-30B673F01FD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551EBF2-100B-423A-9036-EEDD008175C0}"/>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8" name="フッター プレースホルダー 7">
            <a:extLst>
              <a:ext uri="{FF2B5EF4-FFF2-40B4-BE49-F238E27FC236}">
                <a16:creationId xmlns:a16="http://schemas.microsoft.com/office/drawing/2014/main" id="{B15CBC14-44AE-4B63-8BD6-09D26141B94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030EB97-C68D-4D51-B288-AE3858A43100}"/>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288766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DEA8A4-3F4C-4DE1-9B21-572B872C8C9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A4657C6-E465-41A1-8414-6B39B4B598CF}"/>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4" name="フッター プレースホルダー 3">
            <a:extLst>
              <a:ext uri="{FF2B5EF4-FFF2-40B4-BE49-F238E27FC236}">
                <a16:creationId xmlns:a16="http://schemas.microsoft.com/office/drawing/2014/main" id="{D24220FB-1139-4C16-8C0D-E10C1E8EAE9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9E23808-5648-4E36-8EA3-8383E6C36BD6}"/>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79531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216C46B-60A1-4E0B-9060-FD60376D8532}"/>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3" name="フッター プレースホルダー 2">
            <a:extLst>
              <a:ext uri="{FF2B5EF4-FFF2-40B4-BE49-F238E27FC236}">
                <a16:creationId xmlns:a16="http://schemas.microsoft.com/office/drawing/2014/main" id="{5A813FD9-EFCF-45F0-8A07-4C6B3387980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D12CEAE-6E72-4E2B-9C73-3D43D0CC15DE}"/>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102950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5AEC27-F605-436B-9A59-E364EF21EA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866B4D-8612-4CA9-A691-AEEE58ECE8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E45DD9F-06C3-42BB-8E46-A3D55AC8C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D0A8A6E-8672-42CE-94B0-7516F1699C59}"/>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6" name="フッター プレースホルダー 5">
            <a:extLst>
              <a:ext uri="{FF2B5EF4-FFF2-40B4-BE49-F238E27FC236}">
                <a16:creationId xmlns:a16="http://schemas.microsoft.com/office/drawing/2014/main" id="{1B2D6A52-C246-4A98-92BB-946ADBC6CFD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FE2F8CA-31B8-4C74-892F-0DD22FE5067E}"/>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251664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182255-BE12-4F07-B502-C064FC23F0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F96DBD4-8657-432D-9CE7-7C2591A943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9AAE06-ED09-4D18-8C77-6C47845FC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768D6C0-5F53-4D47-88C2-26113156F4F8}"/>
              </a:ext>
            </a:extLst>
          </p:cNvPr>
          <p:cNvSpPr>
            <a:spLocks noGrp="1"/>
          </p:cNvSpPr>
          <p:nvPr>
            <p:ph type="dt" sz="half" idx="10"/>
          </p:nvPr>
        </p:nvSpPr>
        <p:spPr/>
        <p:txBody>
          <a:bodyPr/>
          <a:lstStyle/>
          <a:p>
            <a:fld id="{C492ED0A-0343-45D5-A2F0-492B14AE804E}" type="datetimeFigureOut">
              <a:rPr kumimoji="1" lang="ja-JP" altLang="en-US" smtClean="0"/>
              <a:t>2022/10/18</a:t>
            </a:fld>
            <a:endParaRPr kumimoji="1" lang="ja-JP" altLang="en-US"/>
          </a:p>
        </p:txBody>
      </p:sp>
      <p:sp>
        <p:nvSpPr>
          <p:cNvPr id="6" name="フッター プレースホルダー 5">
            <a:extLst>
              <a:ext uri="{FF2B5EF4-FFF2-40B4-BE49-F238E27FC236}">
                <a16:creationId xmlns:a16="http://schemas.microsoft.com/office/drawing/2014/main" id="{BCEF9EEC-01CE-4F35-A252-513E0DF22FF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62A808-82F0-4AC4-9F09-6F54DDE3F612}"/>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177911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C9A560A-D9DF-40B7-AF46-6A4CD4020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B26AC3A-00CF-49D1-B3E8-5E211E758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C085B5-FCAD-4EDD-B5E0-704668DDE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2ED0A-0343-45D5-A2F0-492B14AE804E}" type="datetimeFigureOut">
              <a:rPr kumimoji="1" lang="ja-JP" altLang="en-US" smtClean="0"/>
              <a:t>2022/10/18</a:t>
            </a:fld>
            <a:endParaRPr kumimoji="1" lang="ja-JP" altLang="en-US"/>
          </a:p>
        </p:txBody>
      </p:sp>
      <p:sp>
        <p:nvSpPr>
          <p:cNvPr id="5" name="フッター プレースホルダー 4">
            <a:extLst>
              <a:ext uri="{FF2B5EF4-FFF2-40B4-BE49-F238E27FC236}">
                <a16:creationId xmlns:a16="http://schemas.microsoft.com/office/drawing/2014/main" id="{A4930504-0C52-421A-8699-8216DABD6C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6E2BF75-5ABE-44C6-8C27-931261964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234822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31.png"/><Relationship Id="rId18" Type="http://schemas.openxmlformats.org/officeDocument/2006/relationships/image" Target="../media/image29.png"/><Relationship Id="rId3" Type="http://schemas.openxmlformats.org/officeDocument/2006/relationships/image" Target="../media/image72.png"/><Relationship Id="rId21" Type="http://schemas.openxmlformats.org/officeDocument/2006/relationships/image" Target="../media/image88.png"/><Relationship Id="rId7" Type="http://schemas.openxmlformats.org/officeDocument/2006/relationships/image" Target="../media/image49.png"/><Relationship Id="rId12" Type="http://schemas.openxmlformats.org/officeDocument/2006/relationships/image" Target="../media/image30.png"/><Relationship Id="rId17" Type="http://schemas.openxmlformats.org/officeDocument/2006/relationships/image" Target="../media/image26.png"/><Relationship Id="rId2" Type="http://schemas.openxmlformats.org/officeDocument/2006/relationships/notesSlide" Target="../notesSlides/notesSlide30.xml"/><Relationship Id="rId16" Type="http://schemas.openxmlformats.org/officeDocument/2006/relationships/image" Target="../media/image27.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38.png"/><Relationship Id="rId5" Type="http://schemas.openxmlformats.org/officeDocument/2006/relationships/image" Target="../media/image74.png"/><Relationship Id="rId15" Type="http://schemas.openxmlformats.org/officeDocument/2006/relationships/image" Target="../media/image28.png"/><Relationship Id="rId10" Type="http://schemas.openxmlformats.org/officeDocument/2006/relationships/image" Target="../media/image37.png"/><Relationship Id="rId19" Type="http://schemas.openxmlformats.org/officeDocument/2006/relationships/image" Target="../media/image84.png"/><Relationship Id="rId4" Type="http://schemas.openxmlformats.org/officeDocument/2006/relationships/image" Target="../media/image73.png"/><Relationship Id="rId9" Type="http://schemas.openxmlformats.org/officeDocument/2006/relationships/image" Target="../media/image36.png"/><Relationship Id="rId14" Type="http://schemas.openxmlformats.org/officeDocument/2006/relationships/image" Target="../media/image32.png"/><Relationship Id="rId22"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100.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wmf"/></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notesSlide" Target="../notesSlides/notesSlide41.xml"/><Relationship Id="rId7" Type="http://schemas.openxmlformats.org/officeDocument/2006/relationships/image" Target="../media/image113.jp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8" Type="http://schemas.openxmlformats.org/officeDocument/2006/relationships/image" Target="../media/image120.jp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8.JPG"/><Relationship Id="rId5" Type="http://schemas.openxmlformats.org/officeDocument/2006/relationships/image" Target="../media/image117.png"/><Relationship Id="rId10" Type="http://schemas.openxmlformats.org/officeDocument/2006/relationships/image" Target="../media/image122.jpg"/><Relationship Id="rId4" Type="http://schemas.openxmlformats.org/officeDocument/2006/relationships/image" Target="../media/image116.JPG"/><Relationship Id="rId9" Type="http://schemas.openxmlformats.org/officeDocument/2006/relationships/image" Target="../media/image121.jp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7DF36339-A83D-481E-B27F-52DB540E13DE}"/>
              </a:ext>
            </a:extLst>
          </p:cNvPr>
          <p:cNvSpPr>
            <a:spLocks noGrp="1"/>
          </p:cNvSpPr>
          <p:nvPr>
            <p:ph type="ctrTitle"/>
          </p:nvPr>
        </p:nvSpPr>
        <p:spPr>
          <a:xfrm>
            <a:off x="0" y="737649"/>
            <a:ext cx="12192000" cy="1470708"/>
          </a:xfrm>
        </p:spPr>
        <p:txBody>
          <a:bodyPr anchor="ctr">
            <a:noAutofit/>
          </a:bodyPr>
          <a:lstStyle/>
          <a:p>
            <a:r>
              <a:rPr lang="en-US" altLang="ja-JP" sz="4500" b="1" dirty="0">
                <a:latin typeface="Arial" panose="020B0604020202020204" pitchFamily="34" charset="0"/>
                <a:ea typeface="HGPSoeiKakugothicUB" panose="020B0900000000000000" pitchFamily="34" charset="-128"/>
                <a:cs typeface="Arial" panose="020B0604020202020204" pitchFamily="34" charset="0"/>
              </a:rPr>
              <a:t>High dynamic range ion imaging using individual pixel reset of SCAPS detector</a:t>
            </a:r>
            <a:endParaRPr kumimoji="1" lang="ja-JP" altLang="en-US" sz="4500" b="1" dirty="0">
              <a:latin typeface="Arial" panose="020B0604020202020204" pitchFamily="34" charset="0"/>
              <a:ea typeface="HGPSoeiKakugothicUB" panose="020B0900000000000000" pitchFamily="34" charset="-128"/>
              <a:cs typeface="Arial" panose="020B0604020202020204" pitchFamily="34" charset="0"/>
            </a:endParaRPr>
          </a:p>
        </p:txBody>
      </p:sp>
      <p:sp>
        <p:nvSpPr>
          <p:cNvPr id="14" name="テキスト ボックス 11">
            <a:extLst>
              <a:ext uri="{FF2B5EF4-FFF2-40B4-BE49-F238E27FC236}">
                <a16:creationId xmlns:a16="http://schemas.microsoft.com/office/drawing/2014/main" id="{4FE75FDB-6D82-466B-93F7-957EAF316EB7}"/>
              </a:ext>
            </a:extLst>
          </p:cNvPr>
          <p:cNvSpPr txBox="1">
            <a:spLocks noChangeArrowheads="1"/>
          </p:cNvSpPr>
          <p:nvPr/>
        </p:nvSpPr>
        <p:spPr bwMode="auto">
          <a:xfrm>
            <a:off x="194227" y="145902"/>
            <a:ext cx="4488729" cy="400110"/>
          </a:xfrm>
          <a:prstGeom prst="rect">
            <a:avLst/>
          </a:prstGeom>
          <a:noFill/>
          <a:ln w="9525">
            <a:noFill/>
            <a:miter lim="800000"/>
            <a:headEnd/>
            <a:tailEnd/>
          </a:ln>
        </p:spPr>
        <p:txBody>
          <a:bodyPr wrap="none">
            <a:prstTxWarp prst="textNoShape">
              <a:avLst/>
            </a:prstTxWarp>
            <a:spAutoFit/>
          </a:bodyPr>
          <a:lstStyle/>
          <a:p>
            <a:r>
              <a:rPr lang="en-US" altLang="ja-JP" sz="2000" u="sng" dirty="0">
                <a:solidFill>
                  <a:srgbClr val="008000"/>
                </a:solidFill>
                <a:latin typeface="Arial" panose="020B0604020202020204" pitchFamily="34" charset="0"/>
                <a:cs typeface="Arial" panose="020B0604020202020204" pitchFamily="34" charset="0"/>
              </a:rPr>
              <a:t>ALC’22 Imaging Microscope 19a-3-3</a:t>
            </a:r>
            <a:endParaRPr lang="ja-JP" altLang="en-US" sz="2000" u="sng" dirty="0">
              <a:solidFill>
                <a:srgbClr val="008000"/>
              </a:solidFill>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CADDEFC1-F1CE-4B64-AA8F-268EECFEAF90}"/>
              </a:ext>
            </a:extLst>
          </p:cNvPr>
          <p:cNvSpPr txBox="1"/>
          <p:nvPr/>
        </p:nvSpPr>
        <p:spPr>
          <a:xfrm>
            <a:off x="4761081" y="6304623"/>
            <a:ext cx="2816797" cy="461665"/>
          </a:xfrm>
          <a:prstGeom prst="rect">
            <a:avLst/>
          </a:prstGeom>
          <a:solidFill>
            <a:schemeClr val="bg1"/>
          </a:solidFill>
        </p:spPr>
        <p:txBody>
          <a:bodyPr wrap="none" rtlCol="0">
            <a:spAutoFit/>
          </a:bodyPr>
          <a:lstStyle/>
          <a:p>
            <a:pPr algn="ctr"/>
            <a:r>
              <a:rPr kumimoji="1" lang="en-US" altLang="ja-JP" sz="2400" b="1" dirty="0">
                <a:latin typeface="Arial" panose="020B0604020202020204" pitchFamily="34" charset="0"/>
                <a:cs typeface="Arial" panose="020B0604020202020204" pitchFamily="34" charset="0"/>
              </a:rPr>
              <a:t>Stigmatic D-SIMS </a:t>
            </a:r>
            <a:endParaRPr kumimoji="1" lang="ja-JP" altLang="en-US" sz="2400" b="1"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93B72500-9211-4B16-B8AE-983F5BD0C3CA}"/>
              </a:ext>
            </a:extLst>
          </p:cNvPr>
          <p:cNvSpPr txBox="1"/>
          <p:nvPr/>
        </p:nvSpPr>
        <p:spPr>
          <a:xfrm>
            <a:off x="3122269" y="2225031"/>
            <a:ext cx="5947462" cy="584775"/>
          </a:xfrm>
          <a:prstGeom prst="rect">
            <a:avLst/>
          </a:prstGeom>
          <a:noFill/>
        </p:spPr>
        <p:txBody>
          <a:bodyPr wrap="none" rtlCol="0">
            <a:spAutoFit/>
          </a:bodyPr>
          <a:lstStyle/>
          <a:p>
            <a:r>
              <a:rPr kumimoji="1" lang="en-US" altLang="ja-JP" sz="3200" dirty="0">
                <a:solidFill>
                  <a:srgbClr val="0432FF"/>
                </a:solidFill>
                <a:latin typeface="Arial" panose="020B0604020202020204" pitchFamily="34" charset="0"/>
                <a:cs typeface="Arial" panose="020B0604020202020204" pitchFamily="34" charset="0"/>
              </a:rPr>
              <a:t>Naoya Sakamoto (Hokkaido U.)</a:t>
            </a:r>
            <a:endParaRPr kumimoji="1" lang="ja-JP" altLang="en-US" sz="3200" dirty="0">
              <a:solidFill>
                <a:srgbClr val="0432FF"/>
              </a:solidFill>
              <a:latin typeface="Arial" panose="020B0604020202020204" pitchFamily="34" charset="0"/>
              <a:cs typeface="Arial" panose="020B0604020202020204" pitchFamily="34" charset="0"/>
            </a:endParaRPr>
          </a:p>
        </p:txBody>
      </p:sp>
      <p:pic>
        <p:nvPicPr>
          <p:cNvPr id="18" name="図 17" descr="デスクの上のパソコン機材&#10;&#10;低い精度で自動的に生成された説明">
            <a:extLst>
              <a:ext uri="{FF2B5EF4-FFF2-40B4-BE49-F238E27FC236}">
                <a16:creationId xmlns:a16="http://schemas.microsoft.com/office/drawing/2014/main" id="{E3C20E44-0174-4291-AE61-2B6E1CD7E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732" y="3152933"/>
            <a:ext cx="4667495" cy="3106800"/>
          </a:xfrm>
          <a:prstGeom prst="rect">
            <a:avLst/>
          </a:prstGeom>
        </p:spPr>
      </p:pic>
      <p:pic>
        <p:nvPicPr>
          <p:cNvPr id="12" name="Picture 9" descr="SCAPS">
            <a:extLst>
              <a:ext uri="{FF2B5EF4-FFF2-40B4-BE49-F238E27FC236}">
                <a16:creationId xmlns:a16="http://schemas.microsoft.com/office/drawing/2014/main" id="{5E25C697-88C5-461B-9004-B80072A7C475}"/>
              </a:ext>
            </a:extLst>
          </p:cNvPr>
          <p:cNvPicPr preferRelativeResize="0">
            <a:picLocks noChangeAspect="1" noChangeArrowheads="1"/>
          </p:cNvPicPr>
          <p:nvPr/>
        </p:nvPicPr>
        <p:blipFill>
          <a:blip r:embed="rId4"/>
          <a:srcRect/>
          <a:stretch>
            <a:fillRect/>
          </a:stretch>
        </p:blipFill>
        <p:spPr bwMode="auto">
          <a:xfrm>
            <a:off x="452329" y="3162205"/>
            <a:ext cx="3088255" cy="3088255"/>
          </a:xfrm>
          <a:prstGeom prst="rect">
            <a:avLst/>
          </a:prstGeom>
          <a:noFill/>
          <a:ln w="9525">
            <a:noFill/>
            <a:miter lim="800000"/>
            <a:headEnd/>
            <a:tailEnd/>
          </a:ln>
        </p:spPr>
      </p:pic>
      <p:sp>
        <p:nvSpPr>
          <p:cNvPr id="23" name="テキスト ボックス 22">
            <a:extLst>
              <a:ext uri="{FF2B5EF4-FFF2-40B4-BE49-F238E27FC236}">
                <a16:creationId xmlns:a16="http://schemas.microsoft.com/office/drawing/2014/main" id="{05005C2D-03C6-4C3B-B414-32285BAAF74A}"/>
              </a:ext>
            </a:extLst>
          </p:cNvPr>
          <p:cNvSpPr txBox="1"/>
          <p:nvPr/>
        </p:nvSpPr>
        <p:spPr>
          <a:xfrm>
            <a:off x="452329" y="6304623"/>
            <a:ext cx="3223234" cy="461665"/>
          </a:xfrm>
          <a:prstGeom prst="rect">
            <a:avLst/>
          </a:prstGeom>
          <a:noFill/>
        </p:spPr>
        <p:txBody>
          <a:bodyPr wrap="square">
            <a:spAutoFit/>
          </a:bodyPr>
          <a:lstStyle/>
          <a:p>
            <a:pPr algn="ctr"/>
            <a:r>
              <a:rPr kumimoji="1" lang="en-US" altLang="ja-JP" sz="2400" b="1" dirty="0">
                <a:latin typeface="Arial" panose="020B0604020202020204" pitchFamily="34" charset="0"/>
                <a:ea typeface="HGP創英角ｺﾞｼｯｸUB" panose="020B0900000000000000" pitchFamily="50" charset="-128"/>
                <a:cs typeface="Arial" panose="020B0604020202020204" pitchFamily="34" charset="0"/>
              </a:rPr>
              <a:t>SCAPS ion </a:t>
            </a:r>
            <a:r>
              <a:rPr lang="en-US" altLang="ja-JP" sz="2400" b="1" dirty="0">
                <a:latin typeface="Arial" panose="020B0604020202020204" pitchFamily="34" charset="0"/>
                <a:ea typeface="HGP創英角ｺﾞｼｯｸUB" panose="020B0900000000000000" pitchFamily="50" charset="-128"/>
                <a:cs typeface="Arial" panose="020B0604020202020204" pitchFamily="34" charset="0"/>
              </a:rPr>
              <a:t>detector</a:t>
            </a:r>
            <a:endParaRPr lang="ja-JP" altLang="en-US" sz="2400" b="1" dirty="0">
              <a:latin typeface="Arial" panose="020B0604020202020204" pitchFamily="34" charset="0"/>
              <a:cs typeface="Arial" panose="020B0604020202020204" pitchFamily="34" charset="0"/>
            </a:endParaRPr>
          </a:p>
        </p:txBody>
      </p:sp>
      <p:pic>
        <p:nvPicPr>
          <p:cNvPr id="24" name="図 23">
            <a:extLst>
              <a:ext uri="{FF2B5EF4-FFF2-40B4-BE49-F238E27FC236}">
                <a16:creationId xmlns:a16="http://schemas.microsoft.com/office/drawing/2014/main" id="{2ABC73C4-CC1E-44E6-9ED1-FC4B21ED8D92}"/>
              </a:ext>
            </a:extLst>
          </p:cNvPr>
          <p:cNvPicPr>
            <a:picLocks noChangeAspect="1"/>
          </p:cNvPicPr>
          <p:nvPr/>
        </p:nvPicPr>
        <p:blipFill>
          <a:blip r:embed="rId5"/>
          <a:stretch>
            <a:fillRect/>
          </a:stretch>
        </p:blipFill>
        <p:spPr>
          <a:xfrm>
            <a:off x="8642303" y="3120955"/>
            <a:ext cx="3356318" cy="3637967"/>
          </a:xfrm>
          <a:prstGeom prst="rect">
            <a:avLst/>
          </a:prstGeom>
        </p:spPr>
      </p:pic>
      <p:sp>
        <p:nvSpPr>
          <p:cNvPr id="25" name="テキスト ボックス 24">
            <a:extLst>
              <a:ext uri="{FF2B5EF4-FFF2-40B4-BE49-F238E27FC236}">
                <a16:creationId xmlns:a16="http://schemas.microsoft.com/office/drawing/2014/main" id="{EB9FA154-9E79-4082-949C-86EB07391DBC}"/>
              </a:ext>
            </a:extLst>
          </p:cNvPr>
          <p:cNvSpPr txBox="1"/>
          <p:nvPr/>
        </p:nvSpPr>
        <p:spPr>
          <a:xfrm>
            <a:off x="11053090" y="3169473"/>
            <a:ext cx="846471" cy="400110"/>
          </a:xfrm>
          <a:prstGeom prst="rect">
            <a:avLst/>
          </a:prstGeom>
          <a:noFill/>
        </p:spPr>
        <p:txBody>
          <a:bodyPr wrap="square">
            <a:spAutoFit/>
          </a:bodyPr>
          <a:lstStyle/>
          <a:p>
            <a:pPr algn="ctr"/>
            <a:r>
              <a:rPr kumimoji="1" lang="en-US" altLang="ja-JP" sz="2000" b="1" baseline="30000" dirty="0">
                <a:latin typeface="Arial" panose="020B0604020202020204" pitchFamily="34" charset="0"/>
                <a:ea typeface="HGP創英角ｺﾞｼｯｸUB" panose="020B0900000000000000" pitchFamily="50" charset="-128"/>
                <a:cs typeface="Arial" panose="020B0604020202020204" pitchFamily="34" charset="0"/>
              </a:rPr>
              <a:t>24</a:t>
            </a:r>
            <a:r>
              <a:rPr kumimoji="1" lang="en-US" altLang="ja-JP" sz="2000" b="1" dirty="0">
                <a:latin typeface="Arial" panose="020B0604020202020204" pitchFamily="34" charset="0"/>
                <a:ea typeface="HGP創英角ｺﾞｼｯｸUB" panose="020B0900000000000000" pitchFamily="50" charset="-128"/>
                <a:cs typeface="Arial" panose="020B0604020202020204" pitchFamily="34" charset="0"/>
              </a:rPr>
              <a:t>Mg</a:t>
            </a:r>
            <a:r>
              <a:rPr kumimoji="1" lang="en-US" altLang="ja-JP" sz="2000" b="1" baseline="30000" dirty="0">
                <a:latin typeface="Arial" panose="020B0604020202020204" pitchFamily="34" charset="0"/>
                <a:ea typeface="HGP創英角ｺﾞｼｯｸUB" panose="020B0900000000000000" pitchFamily="50" charset="-128"/>
                <a:cs typeface="Arial" panose="020B0604020202020204" pitchFamily="34" charset="0"/>
              </a:rPr>
              <a:t>+</a:t>
            </a:r>
            <a:endParaRPr lang="ja-JP" altLang="en-US" sz="2000" b="1" baseline="30000" dirty="0">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9A772D86-7757-46E4-BC6B-8E0A9389F9EA}"/>
              </a:ext>
            </a:extLst>
          </p:cNvPr>
          <p:cNvSpPr txBox="1"/>
          <p:nvPr/>
        </p:nvSpPr>
        <p:spPr>
          <a:xfrm>
            <a:off x="9696893" y="5186391"/>
            <a:ext cx="1526679" cy="830997"/>
          </a:xfrm>
          <a:prstGeom prst="rect">
            <a:avLst/>
          </a:prstGeom>
          <a:solidFill>
            <a:schemeClr val="bg1"/>
          </a:solidFill>
        </p:spPr>
        <p:txBody>
          <a:bodyPr wrap="square">
            <a:spAutoFit/>
          </a:bodyPr>
          <a:lstStyle/>
          <a:p>
            <a:pPr algn="ctr"/>
            <a:r>
              <a:rPr kumimoji="1" lang="en-US" altLang="ja-JP" sz="2800" b="1" dirty="0">
                <a:latin typeface="Arial" panose="020B0604020202020204" pitchFamily="34" charset="0"/>
                <a:ea typeface="HGP創英角ｺﾞｼｯｸUB" panose="020B0900000000000000" pitchFamily="50" charset="-128"/>
                <a:cs typeface="Arial" panose="020B0604020202020204" pitchFamily="34" charset="0"/>
              </a:rPr>
              <a:t>10</a:t>
            </a:r>
            <a:r>
              <a:rPr kumimoji="1" lang="en-US" altLang="ja-JP" sz="2800" b="1" baseline="30000" dirty="0">
                <a:latin typeface="Arial" panose="020B0604020202020204" pitchFamily="34" charset="0"/>
                <a:ea typeface="HGP創英角ｺﾞｼｯｸUB" panose="020B0900000000000000" pitchFamily="50" charset="-128"/>
                <a:cs typeface="Arial" panose="020B0604020202020204" pitchFamily="34" charset="0"/>
              </a:rPr>
              <a:t>8</a:t>
            </a:r>
            <a:endParaRPr lang="en-US" altLang="ja-JP" sz="2800" b="1" baseline="30000" dirty="0">
              <a:latin typeface="Arial" panose="020B0604020202020204" pitchFamily="34" charset="0"/>
              <a:ea typeface="HGP創英角ｺﾞｼｯｸUB" panose="020B0900000000000000" pitchFamily="50" charset="-128"/>
              <a:cs typeface="Arial" panose="020B0604020202020204" pitchFamily="34" charset="0"/>
            </a:endParaRPr>
          </a:p>
          <a:p>
            <a:pPr algn="ctr"/>
            <a:r>
              <a:rPr kumimoji="1" lang="en-US" altLang="ja-JP" sz="2000" b="1" dirty="0">
                <a:latin typeface="Arial" panose="020B0604020202020204" pitchFamily="34" charset="0"/>
                <a:ea typeface="HGP創英角ｺﾞｼｯｸUB" panose="020B0900000000000000" pitchFamily="50" charset="-128"/>
                <a:cs typeface="Arial" panose="020B0604020202020204" pitchFamily="34" charset="0"/>
              </a:rPr>
              <a:t>ions</a:t>
            </a:r>
            <a:r>
              <a:rPr kumimoji="1" lang="ja-JP" altLang="en-US" sz="500" b="1" dirty="0">
                <a:latin typeface="Arial" panose="020B0604020202020204" pitchFamily="34" charset="0"/>
                <a:ea typeface="HGP創英角ｺﾞｼｯｸUB" panose="020B0900000000000000" pitchFamily="50" charset="-128"/>
                <a:cs typeface="Arial" panose="020B0604020202020204" pitchFamily="34" charset="0"/>
              </a:rPr>
              <a:t>　</a:t>
            </a:r>
            <a:r>
              <a:rPr kumimoji="1" lang="en-US" altLang="ja-JP" sz="2000" b="1" dirty="0">
                <a:latin typeface="Arial" panose="020B0604020202020204" pitchFamily="34" charset="0"/>
                <a:ea typeface="HGP創英角ｺﾞｼｯｸUB" panose="020B0900000000000000" pitchFamily="50" charset="-128"/>
                <a:cs typeface="Arial" panose="020B0604020202020204" pitchFamily="34" charset="0"/>
              </a:rPr>
              <a:t>/</a:t>
            </a:r>
            <a:r>
              <a:rPr kumimoji="1" lang="ja-JP" altLang="en-US" sz="800" b="1" dirty="0">
                <a:latin typeface="Arial" panose="020B0604020202020204" pitchFamily="34" charset="0"/>
                <a:ea typeface="HGP創英角ｺﾞｼｯｸUB" panose="020B0900000000000000" pitchFamily="50" charset="-128"/>
                <a:cs typeface="Arial" panose="020B0604020202020204" pitchFamily="34" charset="0"/>
              </a:rPr>
              <a:t>　</a:t>
            </a:r>
            <a:r>
              <a:rPr kumimoji="1" lang="en-US" altLang="ja-JP" sz="2000" b="1" dirty="0">
                <a:latin typeface="Arial" panose="020B0604020202020204" pitchFamily="34" charset="0"/>
                <a:ea typeface="HGP創英角ｺﾞｼｯｸUB" panose="020B0900000000000000" pitchFamily="50" charset="-128"/>
                <a:cs typeface="Arial" panose="020B0604020202020204" pitchFamily="34" charset="0"/>
              </a:rPr>
              <a:t>pixel</a:t>
            </a:r>
            <a:endParaRPr lang="ja-JP"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95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pic>
        <p:nvPicPr>
          <p:cNvPr id="16" name="図 15" descr="座る, 写真, カップ, テーブル が含まれている画像&#10;&#10;自動的に生成された説明">
            <a:extLst>
              <a:ext uri="{FF2B5EF4-FFF2-40B4-BE49-F238E27FC236}">
                <a16:creationId xmlns:a16="http://schemas.microsoft.com/office/drawing/2014/main" id="{467880C2-8230-45D3-BC14-8B490AECF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pic>
        <p:nvPicPr>
          <p:cNvPr id="18" name="図 17" descr="写真, 座る, 暗い, 光 が含まれている画像&#10;&#10;自動的に生成された説明">
            <a:extLst>
              <a:ext uri="{FF2B5EF4-FFF2-40B4-BE49-F238E27FC236}">
                <a16:creationId xmlns:a16="http://schemas.microsoft.com/office/drawing/2014/main" id="{9E4E8749-2399-4058-B35E-EE76AD234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pic>
        <p:nvPicPr>
          <p:cNvPr id="14" name="図 13">
            <a:extLst>
              <a:ext uri="{FF2B5EF4-FFF2-40B4-BE49-F238E27FC236}">
                <a16:creationId xmlns:a16="http://schemas.microsoft.com/office/drawing/2014/main" id="{20251E97-C6B5-402A-8C2B-755C72D7B6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
        <p:nvSpPr>
          <p:cNvPr id="2" name="テキスト ボックス 1">
            <a:extLst>
              <a:ext uri="{FF2B5EF4-FFF2-40B4-BE49-F238E27FC236}">
                <a16:creationId xmlns:a16="http://schemas.microsoft.com/office/drawing/2014/main" id="{6B4AA74A-F58F-59B9-6D7F-4AEFE86B19D9}"/>
              </a:ext>
            </a:extLst>
          </p:cNvPr>
          <p:cNvSpPr txBox="1"/>
          <p:nvPr/>
        </p:nvSpPr>
        <p:spPr>
          <a:xfrm>
            <a:off x="2037335" y="5621183"/>
            <a:ext cx="6075457" cy="584775"/>
          </a:xfrm>
          <a:prstGeom prst="rect">
            <a:avLst/>
          </a:prstGeom>
          <a:noFill/>
        </p:spPr>
        <p:txBody>
          <a:bodyPr wrap="square" rtlCol="0">
            <a:spAutoFit/>
          </a:bodyPr>
          <a:lstStyle/>
          <a:p>
            <a:r>
              <a:rPr kumimoji="1" lang="en-US" altLang="ja-JP" sz="3200" baseline="30000" dirty="0">
                <a:solidFill>
                  <a:schemeClr val="bg1"/>
                </a:solidFill>
                <a:latin typeface="Arial" panose="020B0604020202020204" pitchFamily="34" charset="0"/>
                <a:cs typeface="Arial" panose="020B0604020202020204" pitchFamily="34" charset="0"/>
              </a:rPr>
              <a:t>16</a:t>
            </a:r>
            <a:r>
              <a:rPr kumimoji="1" lang="en-US" altLang="ja-JP" sz="3200" dirty="0">
                <a:solidFill>
                  <a:schemeClr val="bg1"/>
                </a:solidFill>
                <a:latin typeface="Arial" panose="020B0604020202020204" pitchFamily="34" charset="0"/>
                <a:cs typeface="Arial" panose="020B0604020202020204" pitchFamily="34" charset="0"/>
              </a:rPr>
              <a:t>O</a:t>
            </a:r>
            <a:r>
              <a:rPr kumimoji="1" lang="en-US" altLang="ja-JP" sz="2000" dirty="0">
                <a:solidFill>
                  <a:schemeClr val="bg1"/>
                </a:solidFill>
                <a:latin typeface="Arial" panose="020B0604020202020204" pitchFamily="34" charset="0"/>
                <a:cs typeface="Arial" panose="020B0604020202020204" pitchFamily="34" charset="0"/>
              </a:rPr>
              <a:t> </a:t>
            </a:r>
            <a:r>
              <a:rPr kumimoji="1" lang="en-US" altLang="ja-JP" sz="3200" dirty="0">
                <a:solidFill>
                  <a:schemeClr val="bg1"/>
                </a:solidFill>
                <a:latin typeface="Arial" panose="020B0604020202020204" pitchFamily="34" charset="0"/>
                <a:cs typeface="Arial" panose="020B0604020202020204" pitchFamily="34" charset="0"/>
              </a:rPr>
              <a:t>: 99.757</a:t>
            </a:r>
            <a:r>
              <a:rPr kumimoji="1" lang="ja-JP" altLang="en-US" sz="3200" dirty="0">
                <a:solidFill>
                  <a:schemeClr val="bg1"/>
                </a:solidFill>
                <a:latin typeface="Arial" panose="020B0604020202020204" pitchFamily="34" charset="0"/>
                <a:cs typeface="Arial" panose="020B0604020202020204" pitchFamily="34" charset="0"/>
              </a:rPr>
              <a:t>　　　</a:t>
            </a:r>
            <a:r>
              <a:rPr kumimoji="1" lang="en-US" altLang="ja-JP" sz="3200" baseline="30000" dirty="0">
                <a:solidFill>
                  <a:schemeClr val="bg1"/>
                </a:solidFill>
                <a:latin typeface="Arial" panose="020B0604020202020204" pitchFamily="34" charset="0"/>
                <a:cs typeface="Arial" panose="020B0604020202020204" pitchFamily="34" charset="0"/>
              </a:rPr>
              <a:t>18</a:t>
            </a:r>
            <a:r>
              <a:rPr kumimoji="1" lang="en-US" altLang="ja-JP" sz="3200" dirty="0">
                <a:solidFill>
                  <a:schemeClr val="bg1"/>
                </a:solidFill>
                <a:latin typeface="Arial" panose="020B0604020202020204" pitchFamily="34" charset="0"/>
                <a:cs typeface="Arial" panose="020B0604020202020204" pitchFamily="34" charset="0"/>
              </a:rPr>
              <a:t>O</a:t>
            </a:r>
            <a:r>
              <a:rPr lang="en-US" altLang="ja-JP" sz="2000" dirty="0">
                <a:solidFill>
                  <a:schemeClr val="bg1"/>
                </a:solidFill>
                <a:latin typeface="Arial" panose="020B0604020202020204" pitchFamily="34" charset="0"/>
                <a:cs typeface="Arial" panose="020B0604020202020204" pitchFamily="34" charset="0"/>
              </a:rPr>
              <a:t> </a:t>
            </a:r>
            <a:r>
              <a:rPr kumimoji="1" lang="en-US" altLang="ja-JP" sz="3200" dirty="0">
                <a:solidFill>
                  <a:schemeClr val="bg1"/>
                </a:solidFill>
                <a:latin typeface="Arial" panose="020B0604020202020204" pitchFamily="34" charset="0"/>
                <a:cs typeface="Arial" panose="020B0604020202020204" pitchFamily="34" charset="0"/>
              </a:rPr>
              <a:t>: </a:t>
            </a:r>
            <a:r>
              <a:rPr lang="en-US" altLang="ja-JP" sz="3200" b="1" dirty="0">
                <a:solidFill>
                  <a:schemeClr val="bg1"/>
                </a:solidFill>
                <a:latin typeface="Arial" panose="020B0604020202020204" pitchFamily="34" charset="0"/>
                <a:cs typeface="Arial" panose="020B0604020202020204" pitchFamily="34" charset="0"/>
              </a:rPr>
              <a:t> </a:t>
            </a:r>
            <a:r>
              <a:rPr kumimoji="1" lang="en-US" altLang="ja-JP" sz="3200" dirty="0">
                <a:solidFill>
                  <a:schemeClr val="bg1"/>
                </a:solidFill>
                <a:latin typeface="Arial" panose="020B0604020202020204" pitchFamily="34" charset="0"/>
                <a:cs typeface="Arial" panose="020B0604020202020204" pitchFamily="34" charset="0"/>
              </a:rPr>
              <a:t>0.205</a:t>
            </a:r>
          </a:p>
        </p:txBody>
      </p:sp>
    </p:spTree>
    <p:extLst>
      <p:ext uri="{BB962C8B-B14F-4D97-AF65-F5344CB8AC3E}">
        <p14:creationId xmlns:p14="http://schemas.microsoft.com/office/powerpoint/2010/main" val="73159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2" name="図 21" descr="ブルー, 座る, オレンジ, 大きい が含まれている画像&#10;&#10;自動的に生成された説明">
            <a:extLst>
              <a:ext uri="{FF2B5EF4-FFF2-40B4-BE49-F238E27FC236}">
                <a16:creationId xmlns:a16="http://schemas.microsoft.com/office/drawing/2014/main" id="{DB189CF7-55DB-4DB4-87D9-D8800B7A4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3" name="図 22" descr="写真, 座る, 暗い, テーブル が含まれている画像&#10;&#10;自動的に生成された説明">
            <a:extLst>
              <a:ext uri="{FF2B5EF4-FFF2-40B4-BE49-F238E27FC236}">
                <a16:creationId xmlns:a16="http://schemas.microsoft.com/office/drawing/2014/main" id="{975E0921-02DA-4201-BF48-C1BB3D52A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5" name="図 24" descr="写真, 座る, テーブル, 暗い が含まれている画像&#10;&#10;自動的に生成された説明">
            <a:extLst>
              <a:ext uri="{FF2B5EF4-FFF2-40B4-BE49-F238E27FC236}">
                <a16:creationId xmlns:a16="http://schemas.microsoft.com/office/drawing/2014/main" id="{FC947375-4427-4C8F-91D2-F3E73A8E4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1431032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6" name="図 25" descr="光, オレンジ, ブルー が含まれている画像&#10;&#10;自動的に生成された説明">
            <a:extLst>
              <a:ext uri="{FF2B5EF4-FFF2-40B4-BE49-F238E27FC236}">
                <a16:creationId xmlns:a16="http://schemas.microsoft.com/office/drawing/2014/main" id="{1F8C5468-85E4-4230-8BDB-0DC3C7103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7" name="図 26" descr="暗い背景に浮かぶ月&#10;&#10;自動的に生成された説明">
            <a:extLst>
              <a:ext uri="{FF2B5EF4-FFF2-40B4-BE49-F238E27FC236}">
                <a16:creationId xmlns:a16="http://schemas.microsoft.com/office/drawing/2014/main" id="{B8CC0703-30B8-45E3-A736-F5B7247EC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8" name="図 27" descr="写真, 座る, テーブル, 暗い が含まれている画像&#10;&#10;自動的に生成された説明">
            <a:extLst>
              <a:ext uri="{FF2B5EF4-FFF2-40B4-BE49-F238E27FC236}">
                <a16:creationId xmlns:a16="http://schemas.microsoft.com/office/drawing/2014/main" id="{B60F3454-6529-4D52-9FDA-7E50074D4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1236789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2" name="図 21" descr="座る, ブルー, オレンジ, 光 が含まれている画像&#10;&#10;自動的に生成された説明">
            <a:extLst>
              <a:ext uri="{FF2B5EF4-FFF2-40B4-BE49-F238E27FC236}">
                <a16:creationId xmlns:a16="http://schemas.microsoft.com/office/drawing/2014/main" id="{C2802EA2-CAA0-4E18-9CC3-08B1399DA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3" name="図 22" descr="座る, 写真, 暗い, テーブル が含まれている画像&#10;&#10;自動的に生成された説明">
            <a:extLst>
              <a:ext uri="{FF2B5EF4-FFF2-40B4-BE49-F238E27FC236}">
                <a16:creationId xmlns:a16="http://schemas.microsoft.com/office/drawing/2014/main" id="{1EB5D98F-8BC3-468F-BC30-9D8B9734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5" name="図 24" descr="写真, 座る, テーブル, 暗い が含まれている画像&#10;&#10;自動的に生成された説明">
            <a:extLst>
              <a:ext uri="{FF2B5EF4-FFF2-40B4-BE49-F238E27FC236}">
                <a16:creationId xmlns:a16="http://schemas.microsoft.com/office/drawing/2014/main" id="{2F681B2C-C5EE-480C-9B46-40A80013E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171010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6" name="図 25" descr="ブルー, オレンジ, 光 が含まれている画像&#10;&#10;自動的に生成された説明">
            <a:extLst>
              <a:ext uri="{FF2B5EF4-FFF2-40B4-BE49-F238E27FC236}">
                <a16:creationId xmlns:a16="http://schemas.microsoft.com/office/drawing/2014/main" id="{B056380E-711C-4849-8611-B956D68C2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7" name="図 26" descr="暗い背景に浮かぶ月&#10;&#10;自動的に生成された説明">
            <a:extLst>
              <a:ext uri="{FF2B5EF4-FFF2-40B4-BE49-F238E27FC236}">
                <a16:creationId xmlns:a16="http://schemas.microsoft.com/office/drawing/2014/main" id="{C27B9351-F846-43F3-9662-B187D6B3F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8" name="図 27" descr="写真, 座る, テーブル, 暗い が含まれている画像&#10;&#10;自動的に生成された説明">
            <a:extLst>
              <a:ext uri="{FF2B5EF4-FFF2-40B4-BE49-F238E27FC236}">
                <a16:creationId xmlns:a16="http://schemas.microsoft.com/office/drawing/2014/main" id="{31AD31F3-A3D4-4761-A124-A937CFFD42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3371549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2" name="図 21" descr="ブルー, 座る, 光, オレンジ が含まれている画像&#10;&#10;自動的に生成された説明">
            <a:extLst>
              <a:ext uri="{FF2B5EF4-FFF2-40B4-BE49-F238E27FC236}">
                <a16:creationId xmlns:a16="http://schemas.microsoft.com/office/drawing/2014/main" id="{D365FCAC-95C3-4CD2-A61A-149FA5EF2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3" name="図 22" descr="写真, 座る, 暗い, テーブル が含まれている画像&#10;&#10;自動的に生成された説明">
            <a:extLst>
              <a:ext uri="{FF2B5EF4-FFF2-40B4-BE49-F238E27FC236}">
                <a16:creationId xmlns:a16="http://schemas.microsoft.com/office/drawing/2014/main" id="{9961E981-8E1A-40BD-A90C-63E9DA688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5" name="図 24" descr="座る, 写真, テーブル, 暗い が含まれている画像&#10;&#10;自動的に生成された説明">
            <a:extLst>
              <a:ext uri="{FF2B5EF4-FFF2-40B4-BE49-F238E27FC236}">
                <a16:creationId xmlns:a16="http://schemas.microsoft.com/office/drawing/2014/main" id="{D7318D42-D861-4C04-B233-BF026B9C8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2593353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6" name="図 25" descr="ブルー, 座る, 光, 明るい が含まれている画像&#10;&#10;自動的に生成された説明">
            <a:extLst>
              <a:ext uri="{FF2B5EF4-FFF2-40B4-BE49-F238E27FC236}">
                <a16:creationId xmlns:a16="http://schemas.microsoft.com/office/drawing/2014/main" id="{E71375CD-7112-41BC-96FE-FC54850CB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7" name="図 26" descr="写真, 座る, 暗い, テーブル が含まれている画像&#10;&#10;自動的に生成された説明">
            <a:extLst>
              <a:ext uri="{FF2B5EF4-FFF2-40B4-BE49-F238E27FC236}">
                <a16:creationId xmlns:a16="http://schemas.microsoft.com/office/drawing/2014/main" id="{4816C532-CF66-4F47-BEEC-E7E92D891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8" name="図 27" descr="座る, 写真, テーブル, 光 が含まれている画像&#10;&#10;自動的に生成された説明">
            <a:extLst>
              <a:ext uri="{FF2B5EF4-FFF2-40B4-BE49-F238E27FC236}">
                <a16:creationId xmlns:a16="http://schemas.microsoft.com/office/drawing/2014/main" id="{E4694FB6-71C2-4777-9924-B626B4110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2126844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2" name="図 21" descr="ブルー, 明るい, 座る, 光 が含まれている画像&#10;&#10;自動的に生成された説明">
            <a:extLst>
              <a:ext uri="{FF2B5EF4-FFF2-40B4-BE49-F238E27FC236}">
                <a16:creationId xmlns:a16="http://schemas.microsoft.com/office/drawing/2014/main" id="{F07DBAC1-14EC-4FC3-8B4C-F9067BA090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3" name="図 22" descr="写真, 座る, 暗い, テーブル が含まれている画像&#10;&#10;自動的に生成された説明">
            <a:extLst>
              <a:ext uri="{FF2B5EF4-FFF2-40B4-BE49-F238E27FC236}">
                <a16:creationId xmlns:a16="http://schemas.microsoft.com/office/drawing/2014/main" id="{F5E63893-DBEE-484D-81CD-E53662258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5" name="図 24" descr="座る, 写真, テーブル, 光 が含まれている画像&#10;&#10;自動的に生成された説明">
            <a:extLst>
              <a:ext uri="{FF2B5EF4-FFF2-40B4-BE49-F238E27FC236}">
                <a16:creationId xmlns:a16="http://schemas.microsoft.com/office/drawing/2014/main" id="{6FB82D5F-8C11-414C-9ED9-48D6FD785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713358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6" name="図 25" descr="ブルー, 明るい, 座る, 光 が含まれている画像&#10;&#10;自動的に生成された説明">
            <a:extLst>
              <a:ext uri="{FF2B5EF4-FFF2-40B4-BE49-F238E27FC236}">
                <a16:creationId xmlns:a16="http://schemas.microsoft.com/office/drawing/2014/main" id="{1CF57053-504D-45CA-9388-0F2A7F307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7" name="図 26" descr="座る, 写真, 暗い, テーブル が含まれている画像&#10;&#10;自動的に生成された説明">
            <a:extLst>
              <a:ext uri="{FF2B5EF4-FFF2-40B4-BE49-F238E27FC236}">
                <a16:creationId xmlns:a16="http://schemas.microsoft.com/office/drawing/2014/main" id="{CF96B8A3-EE16-4196-9E6C-6A1E96094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8" name="図 27" descr="座る, 写真, テーブル, 光 が含まれている画像&#10;&#10;自動的に生成された説明">
            <a:extLst>
              <a:ext uri="{FF2B5EF4-FFF2-40B4-BE49-F238E27FC236}">
                <a16:creationId xmlns:a16="http://schemas.microsoft.com/office/drawing/2014/main" id="{F7F099A1-39A3-4DD4-9278-074EAC869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14674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2" name="図 21" descr="ブルー, 座る, 明るい, 光 が含まれている画像&#10;&#10;自動的に生成された説明">
            <a:extLst>
              <a:ext uri="{FF2B5EF4-FFF2-40B4-BE49-F238E27FC236}">
                <a16:creationId xmlns:a16="http://schemas.microsoft.com/office/drawing/2014/main" id="{0EFF365E-3472-494E-A47C-5829EEF39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3" name="図 22" descr="写真, 座る, テーブル, 暗い が含まれている画像&#10;&#10;自動的に生成された説明">
            <a:extLst>
              <a:ext uri="{FF2B5EF4-FFF2-40B4-BE49-F238E27FC236}">
                <a16:creationId xmlns:a16="http://schemas.microsoft.com/office/drawing/2014/main" id="{98A1016C-6D6D-4152-9B55-18F718382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5" name="図 24" descr="座る, 写真, テーブル, 光 が含まれている画像&#10;&#10;自動的に生成された説明">
            <a:extLst>
              <a:ext uri="{FF2B5EF4-FFF2-40B4-BE49-F238E27FC236}">
                <a16:creationId xmlns:a16="http://schemas.microsoft.com/office/drawing/2014/main" id="{474EF5E9-98E2-4AD5-8007-39873B70F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3816086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79B4B9C-D709-4AC0-893F-5307D293F22F}"/>
              </a:ext>
            </a:extLst>
          </p:cNvPr>
          <p:cNvPicPr>
            <a:picLocks noChangeAspect="1"/>
          </p:cNvPicPr>
          <p:nvPr/>
        </p:nvPicPr>
        <p:blipFill>
          <a:blip r:embed="rId3"/>
          <a:stretch>
            <a:fillRect/>
          </a:stretch>
        </p:blipFill>
        <p:spPr>
          <a:xfrm>
            <a:off x="5348219" y="0"/>
            <a:ext cx="6843782" cy="6195899"/>
          </a:xfrm>
          <a:prstGeom prst="rect">
            <a:avLst/>
          </a:prstGeom>
        </p:spPr>
      </p:pic>
      <p:sp>
        <p:nvSpPr>
          <p:cNvPr id="5" name="テキスト ボックス 7">
            <a:extLst>
              <a:ext uri="{FF2B5EF4-FFF2-40B4-BE49-F238E27FC236}">
                <a16:creationId xmlns:a16="http://schemas.microsoft.com/office/drawing/2014/main" id="{2F3793A0-7F32-4EDF-9DF4-A589F1FBFD54}"/>
              </a:ext>
            </a:extLst>
          </p:cNvPr>
          <p:cNvSpPr txBox="1">
            <a:spLocks noChangeArrowheads="1"/>
          </p:cNvSpPr>
          <p:nvPr/>
        </p:nvSpPr>
        <p:spPr bwMode="auto">
          <a:xfrm>
            <a:off x="1156154" y="6367623"/>
            <a:ext cx="3545834" cy="369332"/>
          </a:xfrm>
          <a:prstGeom prst="rect">
            <a:avLst/>
          </a:prstGeom>
          <a:noFill/>
          <a:ln w="9525">
            <a:noFill/>
            <a:miter lim="800000"/>
            <a:headEnd/>
            <a:tailEnd/>
          </a:ln>
        </p:spPr>
        <p:txBody>
          <a:bodyPr wrap="square">
            <a:prstTxWarp prst="textNoShape">
              <a:avLst/>
            </a:prstTxWarp>
            <a:spAutoFit/>
          </a:bodyPr>
          <a:lstStyle/>
          <a:p>
            <a:r>
              <a:rPr lang="en-US" altLang="ja-JP" b="1" i="1" u="sng" dirty="0">
                <a:solidFill>
                  <a:srgbClr val="0432FF"/>
                </a:solidFill>
                <a:latin typeface="Arial" panose="020B0604020202020204" pitchFamily="34" charset="0"/>
                <a:cs typeface="Arial" panose="020B0604020202020204" pitchFamily="34" charset="0"/>
              </a:rPr>
              <a:t>Sakamoto</a:t>
            </a:r>
            <a:r>
              <a:rPr lang="en-US" altLang="ja-JP" b="1" i="1" dirty="0">
                <a:solidFill>
                  <a:srgbClr val="0432FF"/>
                </a:solidFill>
                <a:latin typeface="Arial" panose="020B0604020202020204" pitchFamily="34" charset="0"/>
                <a:cs typeface="Arial" panose="020B0604020202020204" pitchFamily="34" charset="0"/>
              </a:rPr>
              <a:t> et al. 2007 Science</a:t>
            </a:r>
            <a:endParaRPr lang="ja-JP" altLang="en-US" b="1" i="1" dirty="0">
              <a:solidFill>
                <a:srgbClr val="0432FF"/>
              </a:solidFill>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CFEEB99F-0895-4CF2-A677-17B0C81D2D23}"/>
              </a:ext>
            </a:extLst>
          </p:cNvPr>
          <p:cNvSpPr>
            <a:spLocks noChangeArrowheads="1"/>
          </p:cNvSpPr>
          <p:nvPr/>
        </p:nvSpPr>
        <p:spPr bwMode="auto">
          <a:xfrm>
            <a:off x="-23832" y="198184"/>
            <a:ext cx="5426412" cy="1384988"/>
          </a:xfrm>
          <a:prstGeom prst="rect">
            <a:avLst/>
          </a:prstGeom>
          <a:noFill/>
          <a:ln w="9525">
            <a:noFill/>
            <a:miter lim="800000"/>
            <a:headEnd/>
            <a:tailEnd/>
          </a:ln>
          <a:effectLst>
            <a:outerShdw blurRad="63500" dist="38099" dir="2700000" algn="ctr" rotWithShape="0">
              <a:srgbClr val="CCCCCC">
                <a:alpha val="74998"/>
              </a:srgbClr>
            </a:outerShdw>
          </a:effectLst>
        </p:spPr>
        <p:txBody>
          <a:bodyPr wrap="square" lIns="91435" tIns="45717" rIns="91435" bIns="45717">
            <a:prstTxWarp prst="textNoShape">
              <a:avLst/>
            </a:prstTxWarp>
            <a:spAutoFit/>
          </a:bodyPr>
          <a:lstStyle/>
          <a:p>
            <a:pPr algn="ctr">
              <a:defRPr/>
            </a:pPr>
            <a:r>
              <a:rPr lang="en-US" altLang="ja-JP" sz="4400" b="1" dirty="0">
                <a:latin typeface="Arial" panose="020B0604020202020204" pitchFamily="34" charset="0"/>
                <a:ea typeface="HGPSoeiKakugothicUB" panose="020B0900000000000000" pitchFamily="34" charset="-128"/>
                <a:cs typeface="Arial" panose="020B0604020202020204" pitchFamily="34" charset="0"/>
              </a:rPr>
              <a:t>Primordial Water</a:t>
            </a:r>
          </a:p>
          <a:p>
            <a:pPr algn="ctr">
              <a:defRPr/>
            </a:pPr>
            <a:r>
              <a:rPr lang="en-US" altLang="ja-JP" sz="4000" b="1" dirty="0">
                <a:latin typeface="Arial" panose="020B0604020202020204" pitchFamily="34" charset="0"/>
                <a:ea typeface="HGPSoeiKakugothicUB" panose="020B0900000000000000" pitchFamily="34" charset="-128"/>
                <a:cs typeface="Arial" panose="020B0604020202020204" pitchFamily="34" charset="0"/>
              </a:rPr>
              <a:t>in the Solar System</a:t>
            </a:r>
          </a:p>
        </p:txBody>
      </p:sp>
      <p:pic>
        <p:nvPicPr>
          <p:cNvPr id="8" name="図 7">
            <a:extLst>
              <a:ext uri="{FF2B5EF4-FFF2-40B4-BE49-F238E27FC236}">
                <a16:creationId xmlns:a16="http://schemas.microsoft.com/office/drawing/2014/main" id="{ED7FD5BA-2446-44CA-9F59-DFE816BEEB09}"/>
              </a:ext>
            </a:extLst>
          </p:cNvPr>
          <p:cNvPicPr>
            <a:picLocks noChangeAspect="1"/>
          </p:cNvPicPr>
          <p:nvPr/>
        </p:nvPicPr>
        <p:blipFill>
          <a:blip r:embed="rId4"/>
          <a:stretch>
            <a:fillRect/>
          </a:stretch>
        </p:blipFill>
        <p:spPr>
          <a:xfrm>
            <a:off x="332509" y="2891607"/>
            <a:ext cx="4816054" cy="3320671"/>
          </a:xfrm>
          <a:prstGeom prst="rect">
            <a:avLst/>
          </a:prstGeom>
        </p:spPr>
      </p:pic>
      <p:sp>
        <p:nvSpPr>
          <p:cNvPr id="9" name="正方形/長方形 4">
            <a:extLst>
              <a:ext uri="{FF2B5EF4-FFF2-40B4-BE49-F238E27FC236}">
                <a16:creationId xmlns:a16="http://schemas.microsoft.com/office/drawing/2014/main" id="{2E58B973-8B11-4213-BFD1-A0A9A077AD45}"/>
              </a:ext>
            </a:extLst>
          </p:cNvPr>
          <p:cNvSpPr>
            <a:spLocks noChangeArrowheads="1"/>
          </p:cNvSpPr>
          <p:nvPr/>
        </p:nvSpPr>
        <p:spPr bwMode="auto">
          <a:xfrm>
            <a:off x="2520514" y="1891901"/>
            <a:ext cx="2754489" cy="646331"/>
          </a:xfrm>
          <a:prstGeom prst="rect">
            <a:avLst/>
          </a:prstGeom>
          <a:noFill/>
          <a:ln w="9525">
            <a:noFill/>
            <a:miter lim="800000"/>
            <a:headEnd/>
            <a:tailEnd/>
          </a:ln>
        </p:spPr>
        <p:txBody>
          <a:bodyPr wrap="square">
            <a:prstTxWarp prst="textNoShape">
              <a:avLst/>
            </a:prstTxWarp>
            <a:spAutoFit/>
          </a:bodyPr>
          <a:lstStyle/>
          <a:p>
            <a:pPr algn="ctr"/>
            <a:r>
              <a:rPr lang="en-US" altLang="ja-JP" b="1" dirty="0">
                <a:latin typeface="Arial" panose="020B0604020202020204" pitchFamily="34" charset="0"/>
                <a:ea typeface="Hiragino Kaku Gothic Pro W3" panose="020B0300000000000000" pitchFamily="34" charset="-128"/>
                <a:cs typeface="Arial" panose="020B0604020202020204" pitchFamily="34" charset="0"/>
              </a:rPr>
              <a:t>Cosmic Symplectite</a:t>
            </a:r>
            <a:r>
              <a:rPr lang="ja-JP" altLang="en-US" b="1" dirty="0">
                <a:latin typeface="Arial" panose="020B0604020202020204" pitchFamily="34" charset="0"/>
                <a:ea typeface="Hiragino Kaku Gothic Pro W3" panose="020B0300000000000000" pitchFamily="34" charset="-128"/>
                <a:cs typeface="Arial" panose="020B0604020202020204" pitchFamily="34" charset="0"/>
              </a:rPr>
              <a:t>（</a:t>
            </a:r>
            <a:r>
              <a:rPr lang="en-US" altLang="ja-JP" b="1" dirty="0">
                <a:latin typeface="Arial" panose="020B0604020202020204" pitchFamily="34" charset="0"/>
                <a:ea typeface="Hiragino Kaku Gothic Pro W3" panose="020B0300000000000000" pitchFamily="34" charset="-128"/>
                <a:cs typeface="Arial" panose="020B0604020202020204" pitchFamily="34" charset="0"/>
              </a:rPr>
              <a:t>Fe</a:t>
            </a:r>
            <a:r>
              <a:rPr lang="en-US" altLang="ja-JP" b="1" baseline="-25000" dirty="0">
                <a:latin typeface="Arial" panose="020B0604020202020204" pitchFamily="34" charset="0"/>
                <a:ea typeface="Hiragino Kaku Gothic Pro W3" panose="020B0300000000000000" pitchFamily="34" charset="-128"/>
                <a:cs typeface="Arial" panose="020B0604020202020204" pitchFamily="34" charset="0"/>
              </a:rPr>
              <a:t>3</a:t>
            </a:r>
            <a:r>
              <a:rPr lang="en-US" altLang="ja-JP" b="1" dirty="0">
                <a:latin typeface="Arial" panose="020B0604020202020204" pitchFamily="34" charset="0"/>
                <a:ea typeface="Hiragino Kaku Gothic Pro W3" panose="020B0300000000000000" pitchFamily="34" charset="-128"/>
                <a:cs typeface="Arial" panose="020B0604020202020204" pitchFamily="34" charset="0"/>
              </a:rPr>
              <a:t>O</a:t>
            </a:r>
            <a:r>
              <a:rPr lang="en-US" altLang="ja-JP" b="1" baseline="-25000" dirty="0">
                <a:latin typeface="Arial" panose="020B0604020202020204" pitchFamily="34" charset="0"/>
                <a:ea typeface="Hiragino Kaku Gothic Pro W3" panose="020B0300000000000000" pitchFamily="34" charset="-128"/>
                <a:cs typeface="Arial" panose="020B0604020202020204" pitchFamily="34" charset="0"/>
              </a:rPr>
              <a:t>4</a:t>
            </a:r>
            <a:r>
              <a:rPr lang="ja-JP" altLang="en-US" b="1" dirty="0">
                <a:latin typeface="Arial" panose="020B0604020202020204" pitchFamily="34" charset="0"/>
                <a:ea typeface="Hiragino Kaku Gothic Pro W3" panose="020B0300000000000000" pitchFamily="34" charset="-128"/>
                <a:cs typeface="Arial" panose="020B0604020202020204" pitchFamily="34" charset="0"/>
              </a:rPr>
              <a:t>＋</a:t>
            </a:r>
            <a:r>
              <a:rPr lang="en-US" altLang="ja-JP" b="1" dirty="0">
                <a:latin typeface="Arial" panose="020B0604020202020204" pitchFamily="34" charset="0"/>
                <a:ea typeface="Hiragino Kaku Gothic Pro W3" panose="020B0300000000000000" pitchFamily="34" charset="-128"/>
                <a:cs typeface="Arial" panose="020B0604020202020204" pitchFamily="34" charset="0"/>
              </a:rPr>
              <a:t>FeS</a:t>
            </a:r>
            <a:r>
              <a:rPr lang="ja-JP" altLang="en-US" b="1" dirty="0">
                <a:latin typeface="Arial" panose="020B0604020202020204" pitchFamily="34" charset="0"/>
                <a:ea typeface="Hiragino Kaku Gothic Pro W3" panose="020B0300000000000000" pitchFamily="34" charset="-128"/>
                <a:cs typeface="Arial" panose="020B0604020202020204" pitchFamily="34" charset="0"/>
              </a:rPr>
              <a:t>）</a:t>
            </a:r>
            <a:endParaRPr lang="en-US" altLang="ja-JP" b="1" dirty="0">
              <a:latin typeface="Arial" panose="020B0604020202020204" pitchFamily="34" charset="0"/>
              <a:ea typeface="Hiragino Kaku Gothic Pro W3" panose="020B0300000000000000" pitchFamily="34" charset="-128"/>
              <a:cs typeface="Arial" panose="020B0604020202020204" pitchFamily="34" charset="0"/>
            </a:endParaRPr>
          </a:p>
        </p:txBody>
      </p:sp>
      <p:sp>
        <p:nvSpPr>
          <p:cNvPr id="10" name="角丸四角形 1">
            <a:extLst>
              <a:ext uri="{FF2B5EF4-FFF2-40B4-BE49-F238E27FC236}">
                <a16:creationId xmlns:a16="http://schemas.microsoft.com/office/drawing/2014/main" id="{B69857B6-4A81-4199-93EF-9F51F92513CE}"/>
              </a:ext>
            </a:extLst>
          </p:cNvPr>
          <p:cNvSpPr/>
          <p:nvPr/>
        </p:nvSpPr>
        <p:spPr>
          <a:xfrm>
            <a:off x="134679" y="1744129"/>
            <a:ext cx="2565991" cy="893504"/>
          </a:xfrm>
          <a:prstGeom prst="roundRect">
            <a:avLst/>
          </a:prstGeom>
        </p:spPr>
        <p:style>
          <a:lnRef idx="1">
            <a:schemeClr val="accent4"/>
          </a:lnRef>
          <a:fillRef idx="2">
            <a:schemeClr val="accent4"/>
          </a:fillRef>
          <a:effectRef idx="1">
            <a:schemeClr val="accent4"/>
          </a:effectRef>
          <a:fontRef idx="minor">
            <a:schemeClr val="dk1"/>
          </a:fontRef>
        </p:style>
        <p:txBody>
          <a:bodyPr anchor="ctr">
            <a:prstTxWarp prst="textNoShape">
              <a:avLst/>
            </a:prstTxWarp>
          </a:bodyPr>
          <a:lstStyle/>
          <a:p>
            <a:pPr algn="ctr">
              <a:defRPr/>
            </a:pPr>
            <a:r>
              <a:rPr lang="en-US" altLang="ja-JP" dirty="0">
                <a:solidFill>
                  <a:srgbClr val="000000"/>
                </a:solidFill>
                <a:latin typeface="Arial" panose="020B0604020202020204" pitchFamily="34" charset="0"/>
                <a:ea typeface="Hiragino Kaku Gothic Pro W3" panose="020B0300000000000000" pitchFamily="34" charset="-128"/>
                <a:cs typeface="Arial" panose="020B0604020202020204" pitchFamily="34" charset="0"/>
              </a:rPr>
              <a:t>Heaviest oxygen isotopic composition</a:t>
            </a:r>
          </a:p>
        </p:txBody>
      </p:sp>
      <p:sp>
        <p:nvSpPr>
          <p:cNvPr id="11" name="テキスト ボックス 10">
            <a:extLst>
              <a:ext uri="{FF2B5EF4-FFF2-40B4-BE49-F238E27FC236}">
                <a16:creationId xmlns:a16="http://schemas.microsoft.com/office/drawing/2014/main" id="{46E972B6-AE9C-4063-B1FB-EC391FEEBE4C}"/>
              </a:ext>
            </a:extLst>
          </p:cNvPr>
          <p:cNvSpPr txBox="1"/>
          <p:nvPr/>
        </p:nvSpPr>
        <p:spPr>
          <a:xfrm>
            <a:off x="6840467" y="6260226"/>
            <a:ext cx="3966150" cy="523220"/>
          </a:xfrm>
          <a:prstGeom prst="rect">
            <a:avLst/>
          </a:prstGeom>
          <a:noFill/>
        </p:spPr>
        <p:txBody>
          <a:bodyPr wrap="none" rtlCol="0">
            <a:spAutoFit/>
          </a:bodyPr>
          <a:lstStyle/>
          <a:p>
            <a:r>
              <a:rPr kumimoji="1" lang="en-US" altLang="ja-JP" sz="2800" b="1" dirty="0">
                <a:latin typeface="Arial" panose="020B0604020202020204" pitchFamily="34" charset="0"/>
                <a:cs typeface="Arial" panose="020B0604020202020204" pitchFamily="34" charset="0"/>
              </a:rPr>
              <a:t>Fe/FeS + </a:t>
            </a:r>
            <a:r>
              <a:rPr kumimoji="1" lang="en-US" altLang="ja-JP" sz="2800" b="1" dirty="0">
                <a:solidFill>
                  <a:srgbClr val="0000FF"/>
                </a:solidFill>
                <a:latin typeface="Arial" panose="020B0604020202020204" pitchFamily="34" charset="0"/>
                <a:cs typeface="Arial" panose="020B0604020202020204" pitchFamily="34" charset="0"/>
              </a:rPr>
              <a:t>H</a:t>
            </a:r>
            <a:r>
              <a:rPr kumimoji="1" lang="en-US" altLang="ja-JP" sz="2800" b="1" baseline="-25000" dirty="0">
                <a:solidFill>
                  <a:srgbClr val="0000FF"/>
                </a:solidFill>
                <a:latin typeface="Arial" panose="020B0604020202020204" pitchFamily="34" charset="0"/>
                <a:cs typeface="Arial" panose="020B0604020202020204" pitchFamily="34" charset="0"/>
              </a:rPr>
              <a:t>2</a:t>
            </a:r>
            <a:r>
              <a:rPr kumimoji="1" lang="en-US" altLang="ja-JP" sz="2800" b="1" dirty="0">
                <a:solidFill>
                  <a:srgbClr val="0000FF"/>
                </a:solidFill>
                <a:latin typeface="Arial" panose="020B0604020202020204" pitchFamily="34" charset="0"/>
                <a:cs typeface="Arial" panose="020B0604020202020204" pitchFamily="34" charset="0"/>
              </a:rPr>
              <a:t>O</a:t>
            </a:r>
            <a:r>
              <a:rPr kumimoji="1" lang="en-US" altLang="ja-JP" sz="2800" b="1" dirty="0">
                <a:latin typeface="Arial" panose="020B0604020202020204" pitchFamily="34" charset="0"/>
                <a:cs typeface="Arial" panose="020B0604020202020204" pitchFamily="34" charset="0"/>
              </a:rPr>
              <a:t> </a:t>
            </a:r>
            <a:r>
              <a:rPr kumimoji="1" lang="ja-JP" altLang="en-US" sz="2800" b="1" dirty="0">
                <a:latin typeface="Arial" panose="020B0604020202020204" pitchFamily="34" charset="0"/>
                <a:cs typeface="Arial" panose="020B0604020202020204" pitchFamily="34" charset="0"/>
              </a:rPr>
              <a:t>→ </a:t>
            </a:r>
            <a:r>
              <a:rPr kumimoji="1" lang="en-US" altLang="ja-JP" sz="2800" b="1" dirty="0">
                <a:latin typeface="Arial" panose="020B0604020202020204" pitchFamily="34" charset="0"/>
                <a:cs typeface="Arial" panose="020B0604020202020204" pitchFamily="34" charset="0"/>
              </a:rPr>
              <a:t>Fe</a:t>
            </a:r>
            <a:r>
              <a:rPr kumimoji="1" lang="en-US" altLang="ja-JP" sz="2800" b="1" baseline="-25000" dirty="0">
                <a:latin typeface="Arial" panose="020B0604020202020204" pitchFamily="34" charset="0"/>
                <a:cs typeface="Arial" panose="020B0604020202020204" pitchFamily="34" charset="0"/>
              </a:rPr>
              <a:t>3</a:t>
            </a:r>
            <a:r>
              <a:rPr kumimoji="1" lang="en-US" altLang="ja-JP" sz="2800" b="1" dirty="0">
                <a:latin typeface="Arial" panose="020B0604020202020204" pitchFamily="34" charset="0"/>
                <a:cs typeface="Arial" panose="020B0604020202020204" pitchFamily="34" charset="0"/>
              </a:rPr>
              <a:t>O</a:t>
            </a:r>
            <a:r>
              <a:rPr kumimoji="1" lang="en-US" altLang="ja-JP" sz="2800" b="1" baseline="-25000" dirty="0">
                <a:latin typeface="Arial" panose="020B0604020202020204" pitchFamily="34" charset="0"/>
                <a:cs typeface="Arial" panose="020B0604020202020204" pitchFamily="34" charset="0"/>
              </a:rPr>
              <a:t>4</a:t>
            </a:r>
            <a:endParaRPr kumimoji="1" lang="ja-JP" altLang="en-US" sz="2800" b="1"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088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6" name="図 25" descr="座る, ブルー, 光, 明るい が含まれている画像&#10;&#10;自動的に生成された説明">
            <a:extLst>
              <a:ext uri="{FF2B5EF4-FFF2-40B4-BE49-F238E27FC236}">
                <a16:creationId xmlns:a16="http://schemas.microsoft.com/office/drawing/2014/main" id="{0701AFC5-AEF2-4433-93B0-55238750D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7" name="図 26" descr="写真, 座る, テーブル, 暗い が含まれている画像&#10;&#10;自動的に生成された説明">
            <a:extLst>
              <a:ext uri="{FF2B5EF4-FFF2-40B4-BE49-F238E27FC236}">
                <a16:creationId xmlns:a16="http://schemas.microsoft.com/office/drawing/2014/main" id="{77D4809F-02C2-4280-A44E-38626911F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8" name="図 27" descr="座る, 写真, テーブル, 光 が含まれている画像&#10;&#10;自動的に生成された説明">
            <a:extLst>
              <a:ext uri="{FF2B5EF4-FFF2-40B4-BE49-F238E27FC236}">
                <a16:creationId xmlns:a16="http://schemas.microsoft.com/office/drawing/2014/main" id="{E35837B2-E04B-4C2F-A739-0D3E58105B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2240517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9" name="図 28" descr="座る, ブルー, 光, 透明 が含まれている画像&#10;&#10;自動的に生成された説明">
            <a:extLst>
              <a:ext uri="{FF2B5EF4-FFF2-40B4-BE49-F238E27FC236}">
                <a16:creationId xmlns:a16="http://schemas.microsoft.com/office/drawing/2014/main" id="{96DBDE41-E893-48C0-8D8E-B11D2B929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30" name="図 29" descr="写真, 座る, テーブル, 暗い が含まれている画像&#10;&#10;自動的に生成された説明">
            <a:extLst>
              <a:ext uri="{FF2B5EF4-FFF2-40B4-BE49-F238E27FC236}">
                <a16:creationId xmlns:a16="http://schemas.microsoft.com/office/drawing/2014/main" id="{66BF3D72-D397-4E0A-A388-9C8507F01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31" name="図 30" descr="座る, 写真, テーブル, 光 が含まれている画像&#10;&#10;自動的に生成された説明">
            <a:extLst>
              <a:ext uri="{FF2B5EF4-FFF2-40B4-BE49-F238E27FC236}">
                <a16:creationId xmlns:a16="http://schemas.microsoft.com/office/drawing/2014/main" id="{60821733-20B5-4F4B-8459-F549A388B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2954064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6" name="図 25" descr="ブルー, 座る, 明るい, 光 が含まれている画像&#10;&#10;自動的に生成された説明">
            <a:extLst>
              <a:ext uri="{FF2B5EF4-FFF2-40B4-BE49-F238E27FC236}">
                <a16:creationId xmlns:a16="http://schemas.microsoft.com/office/drawing/2014/main" id="{609FF0EE-F777-4729-BA86-7B08D6D71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7" name="図 26" descr="写真, 座る, テーブル, 暗い が含まれている画像&#10;&#10;自動的に生成された説明">
            <a:extLst>
              <a:ext uri="{FF2B5EF4-FFF2-40B4-BE49-F238E27FC236}">
                <a16:creationId xmlns:a16="http://schemas.microsoft.com/office/drawing/2014/main" id="{2FC6EE8D-31EB-4635-BDEB-B3723B5A2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8" name="図 27" descr="座る, 写真, テーブル, 光 が含まれている画像&#10;&#10;自動的に生成された説明">
            <a:extLst>
              <a:ext uri="{FF2B5EF4-FFF2-40B4-BE49-F238E27FC236}">
                <a16:creationId xmlns:a16="http://schemas.microsoft.com/office/drawing/2014/main" id="{41716427-5C0D-4853-BCDA-BC5C4C92F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3461342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2" name="図 21" descr="ブルー, ホイール, 座る, 光 が含まれている画像&#10;&#10;自動的に生成された説明">
            <a:extLst>
              <a:ext uri="{FF2B5EF4-FFF2-40B4-BE49-F238E27FC236}">
                <a16:creationId xmlns:a16="http://schemas.microsoft.com/office/drawing/2014/main" id="{FE8606F5-299F-41F9-807B-66F042276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3" name="図 22" descr="座る, 写真, テーブル, 暗い が含まれている画像&#10;&#10;自動的に生成された説明">
            <a:extLst>
              <a:ext uri="{FF2B5EF4-FFF2-40B4-BE49-F238E27FC236}">
                <a16:creationId xmlns:a16="http://schemas.microsoft.com/office/drawing/2014/main" id="{CBFB16EE-39AC-473E-8FB8-A2EC790F5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5" name="図 24" descr="座る, 写真, テーブル, 暗い が含まれている画像&#10;&#10;自動的に生成された説明">
            <a:extLst>
              <a:ext uri="{FF2B5EF4-FFF2-40B4-BE49-F238E27FC236}">
                <a16:creationId xmlns:a16="http://schemas.microsoft.com/office/drawing/2014/main" id="{05FDAA40-9A74-4690-808F-191BD65D1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279405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6" name="図 25" descr="ホイール, ブルー, 光 が含まれている画像&#10;&#10;自動的に生成された説明">
            <a:extLst>
              <a:ext uri="{FF2B5EF4-FFF2-40B4-BE49-F238E27FC236}">
                <a16:creationId xmlns:a16="http://schemas.microsoft.com/office/drawing/2014/main" id="{79D24DED-5481-485B-949C-2259F1B37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7" name="図 26" descr="座る, 写真, テーブル, 暗い が含まれている画像&#10;&#10;自動的に生成された説明">
            <a:extLst>
              <a:ext uri="{FF2B5EF4-FFF2-40B4-BE49-F238E27FC236}">
                <a16:creationId xmlns:a16="http://schemas.microsoft.com/office/drawing/2014/main" id="{B7714CE2-4933-4B7C-8E6D-8FE0DFD55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8" name="図 27" descr="座る, 写真, テーブル, 暗い が含まれている画像&#10;&#10;自動的に生成された説明">
            <a:extLst>
              <a:ext uri="{FF2B5EF4-FFF2-40B4-BE49-F238E27FC236}">
                <a16:creationId xmlns:a16="http://schemas.microsoft.com/office/drawing/2014/main" id="{543986FB-B4BB-40F2-BA8F-0567643E2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2295723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2" name="図 21" descr="ブルー, 座る, 光, オレンジ が含まれている画像&#10;&#10;自動的に生成された説明">
            <a:extLst>
              <a:ext uri="{FF2B5EF4-FFF2-40B4-BE49-F238E27FC236}">
                <a16:creationId xmlns:a16="http://schemas.microsoft.com/office/drawing/2014/main" id="{669A5B99-EA89-441E-BB99-8FB4DC097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3" name="図 22" descr="写真, 座る, テーブル, 暗い が含まれている画像&#10;&#10;自動的に生成された説明">
            <a:extLst>
              <a:ext uri="{FF2B5EF4-FFF2-40B4-BE49-F238E27FC236}">
                <a16:creationId xmlns:a16="http://schemas.microsoft.com/office/drawing/2014/main" id="{9C8BE3A7-A385-4C59-8B9E-AA8FEF7E1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5" name="図 24" descr="座る, 写真, テーブル, 暗い が含まれている画像&#10;&#10;自動的に生成された説明">
            <a:extLst>
              <a:ext uri="{FF2B5EF4-FFF2-40B4-BE49-F238E27FC236}">
                <a16:creationId xmlns:a16="http://schemas.microsoft.com/office/drawing/2014/main" id="{FC3CC172-B950-4A44-AFEE-C72D99AFB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1046511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6" name="図 25" descr="ブルー, 座る, 光, オレンジ が含まれている画像&#10;&#10;自動的に生成された説明">
            <a:extLst>
              <a:ext uri="{FF2B5EF4-FFF2-40B4-BE49-F238E27FC236}">
                <a16:creationId xmlns:a16="http://schemas.microsoft.com/office/drawing/2014/main" id="{94880030-99A3-4C18-9D57-540FE0064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7" name="図 26" descr="写真, 座る, テーブル, 暗い が含まれている画像&#10;&#10;自動的に生成された説明">
            <a:extLst>
              <a:ext uri="{FF2B5EF4-FFF2-40B4-BE49-F238E27FC236}">
                <a16:creationId xmlns:a16="http://schemas.microsoft.com/office/drawing/2014/main" id="{63E634C5-007E-4A81-98C7-36E48BF7B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8" name="図 27" descr="座る, 写真, テーブル, 暗い が含まれている画像&#10;&#10;自動的に生成された説明">
            <a:extLst>
              <a:ext uri="{FF2B5EF4-FFF2-40B4-BE49-F238E27FC236}">
                <a16:creationId xmlns:a16="http://schemas.microsoft.com/office/drawing/2014/main" id="{4997AF11-BC48-4031-B833-56E184784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3289526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2" name="図 21" descr="ブルー, 光, 座る, オレンジ が含まれている画像&#10;&#10;自動的に生成された説明">
            <a:extLst>
              <a:ext uri="{FF2B5EF4-FFF2-40B4-BE49-F238E27FC236}">
                <a16:creationId xmlns:a16="http://schemas.microsoft.com/office/drawing/2014/main" id="{EA8B2C50-AC8D-48B7-8FD9-A56FEF78E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3" name="図 22" descr="写真, 座る, テーブル, 暗い が含まれている画像&#10;&#10;自動的に生成された説明">
            <a:extLst>
              <a:ext uri="{FF2B5EF4-FFF2-40B4-BE49-F238E27FC236}">
                <a16:creationId xmlns:a16="http://schemas.microsoft.com/office/drawing/2014/main" id="{F9FFFCAE-C0CF-475C-A0A3-72A296E35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5" name="図 24" descr="座る, 写真, テーブル, 暗い が含まれている画像&#10;&#10;自動的に生成された説明">
            <a:extLst>
              <a:ext uri="{FF2B5EF4-FFF2-40B4-BE49-F238E27FC236}">
                <a16:creationId xmlns:a16="http://schemas.microsoft.com/office/drawing/2014/main" id="{6FF4FEAE-AB3C-406C-BAC0-518661B3D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2023484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9" name="図 28" descr="ブルー, 光, 座る, オレンジ が含まれている画像&#10;&#10;自動的に生成された説明">
            <a:extLst>
              <a:ext uri="{FF2B5EF4-FFF2-40B4-BE49-F238E27FC236}">
                <a16:creationId xmlns:a16="http://schemas.microsoft.com/office/drawing/2014/main" id="{9C3EA33D-5D11-4B95-9069-BAB4EE03A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30" name="図 29" descr="座る, 写真, テーブル, 暗い が含まれている画像&#10;&#10;自動的に生成された説明">
            <a:extLst>
              <a:ext uri="{FF2B5EF4-FFF2-40B4-BE49-F238E27FC236}">
                <a16:creationId xmlns:a16="http://schemas.microsoft.com/office/drawing/2014/main" id="{35A618E6-BB4D-4D6C-B862-738CC28DB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31" name="図 30" descr="座る, 写真, テーブル, 光 が含まれている画像&#10;&#10;自動的に生成された説明">
            <a:extLst>
              <a:ext uri="{FF2B5EF4-FFF2-40B4-BE49-F238E27FC236}">
                <a16:creationId xmlns:a16="http://schemas.microsoft.com/office/drawing/2014/main" id="{76CFA83A-8AFD-47DE-826C-FCAF88EAD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16</a:t>
            </a:r>
            <a:r>
              <a:rPr lang="en-US" altLang="ja-JP" dirty="0">
                <a:solidFill>
                  <a:schemeClr val="bg1">
                    <a:lumMod val="50000"/>
                  </a:schemeClr>
                </a:solidFill>
                <a:latin typeface="Arial" panose="020B0604020202020204" pitchFamily="34" charset="0"/>
                <a:cs typeface="Arial" panose="020B0604020202020204" pitchFamily="34" charset="0"/>
              </a:rPr>
              <a:t>O</a:t>
            </a:r>
          </a:p>
          <a:p>
            <a:r>
              <a:rPr lang="en-US" altLang="ja-JP" baseline="30000" dirty="0">
                <a:solidFill>
                  <a:schemeClr val="bg1">
                    <a:lumMod val="50000"/>
                  </a:schemeClr>
                </a:solidFill>
                <a:latin typeface="Arial" panose="020B0604020202020204" pitchFamily="34" charset="0"/>
                <a:cs typeface="Arial" panose="020B0604020202020204" pitchFamily="34" charset="0"/>
              </a:rPr>
              <a:t>18</a:t>
            </a:r>
            <a:r>
              <a:rPr lang="en-US" altLang="ja-JP" dirty="0">
                <a:solidFill>
                  <a:schemeClr val="bg1">
                    <a:lumMod val="50000"/>
                  </a:schemeClr>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3284141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E3CAB40B-1848-47EA-B6C9-192CED17558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2" name="図 21" descr="ブルー, 座る, 光, オレンジ が含まれている画像&#10;&#10;自動的に生成された説明">
            <a:extLst>
              <a:ext uri="{FF2B5EF4-FFF2-40B4-BE49-F238E27FC236}">
                <a16:creationId xmlns:a16="http://schemas.microsoft.com/office/drawing/2014/main" id="{51D1F958-31DA-4BD2-A978-DF0128709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3679" y="2095757"/>
            <a:ext cx="3240000" cy="3240000"/>
          </a:xfrm>
          <a:prstGeom prst="rect">
            <a:avLst/>
          </a:prstGeom>
        </p:spPr>
      </p:pic>
      <p:pic>
        <p:nvPicPr>
          <p:cNvPr id="23" name="図 22" descr="座る, 写真, テーブル, ウニ が含まれている画像&#10;&#10;自動的に生成された説明">
            <a:extLst>
              <a:ext uri="{FF2B5EF4-FFF2-40B4-BE49-F238E27FC236}">
                <a16:creationId xmlns:a16="http://schemas.microsoft.com/office/drawing/2014/main" id="{9EEC39F6-71B3-45AE-B944-9154CDB08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495" y="2095757"/>
            <a:ext cx="3240000" cy="3240000"/>
          </a:xfrm>
          <a:prstGeom prst="rect">
            <a:avLst/>
          </a:prstGeom>
        </p:spPr>
      </p:pic>
      <p:pic>
        <p:nvPicPr>
          <p:cNvPr id="25" name="図 24" descr="座る, 写真, テーブル, 光 が含まれている画像&#10;&#10;自動的に生成された説明">
            <a:extLst>
              <a:ext uri="{FF2B5EF4-FFF2-40B4-BE49-F238E27FC236}">
                <a16:creationId xmlns:a16="http://schemas.microsoft.com/office/drawing/2014/main" id="{EC0C03E7-7DE3-4181-98D5-8A4086ADA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310" y="2095757"/>
            <a:ext cx="3240000" cy="3240000"/>
          </a:xfrm>
          <a:prstGeom prst="rect">
            <a:avLst/>
          </a:prstGeom>
        </p:spPr>
      </p:pic>
      <p:sp>
        <p:nvSpPr>
          <p:cNvPr id="38" name="テキスト ボックス 37">
            <a:extLst>
              <a:ext uri="{FF2B5EF4-FFF2-40B4-BE49-F238E27FC236}">
                <a16:creationId xmlns:a16="http://schemas.microsoft.com/office/drawing/2014/main" id="{33A4CA91-DA1D-44E2-BE00-FF18AA39FB5E}"/>
              </a:ext>
            </a:extLst>
          </p:cNvPr>
          <p:cNvSpPr txBox="1"/>
          <p:nvPr/>
        </p:nvSpPr>
        <p:spPr>
          <a:xfrm>
            <a:off x="365446"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98" name="テキスト ボックス 97">
            <a:extLst>
              <a:ext uri="{FF2B5EF4-FFF2-40B4-BE49-F238E27FC236}">
                <a16:creationId xmlns:a16="http://schemas.microsoft.com/office/drawing/2014/main" id="{D1402350-E689-4F71-AE9D-538AD67F5303}"/>
              </a:ext>
            </a:extLst>
          </p:cNvPr>
          <p:cNvSpPr txBox="1"/>
          <p:nvPr/>
        </p:nvSpPr>
        <p:spPr>
          <a:xfrm>
            <a:off x="2698467"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cxnSp>
        <p:nvCxnSpPr>
          <p:cNvPr id="33" name="直線コネクタ 32">
            <a:extLst>
              <a:ext uri="{FF2B5EF4-FFF2-40B4-BE49-F238E27FC236}">
                <a16:creationId xmlns:a16="http://schemas.microsoft.com/office/drawing/2014/main" id="{7AD55978-D126-4790-BBB0-A7651E8D26D2}"/>
              </a:ext>
            </a:extLst>
          </p:cNvPr>
          <p:cNvCxnSpPr>
            <a:cxnSpLocks/>
          </p:cNvCxnSpPr>
          <p:nvPr/>
        </p:nvCxnSpPr>
        <p:spPr>
          <a:xfrm>
            <a:off x="4137160" y="5046312"/>
            <a:ext cx="35795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79C6DC92-B53E-4969-BF08-28A4E19DE74D}"/>
              </a:ext>
            </a:extLst>
          </p:cNvPr>
          <p:cNvSpPr/>
          <p:nvPr/>
        </p:nvSpPr>
        <p:spPr>
          <a:xfrm>
            <a:off x="4001860" y="4730475"/>
            <a:ext cx="654346" cy="307777"/>
          </a:xfrm>
          <a:prstGeom prst="rect">
            <a:avLst/>
          </a:prstGeom>
        </p:spPr>
        <p:txBody>
          <a:bodyPr wrap="none">
            <a:spAutoFit/>
          </a:bodyPr>
          <a:lstStyle/>
          <a:p>
            <a:r>
              <a:rPr lang="en-US" altLang="ja-JP" sz="1400" b="1" dirty="0">
                <a:solidFill>
                  <a:schemeClr val="bg1"/>
                </a:solidFill>
                <a:latin typeface="Arial" panose="020B0604020202020204" pitchFamily="34" charset="0"/>
                <a:cs typeface="Arial" panose="020B0604020202020204" pitchFamily="34" charset="0"/>
              </a:rPr>
              <a:t>10μm</a:t>
            </a:r>
            <a:endParaRPr lang="ja-JP" altLang="en-US" sz="1400" b="1" dirty="0">
              <a:solidFill>
                <a:schemeClr val="bg1"/>
              </a:solidFill>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986BFAF5-8D6F-4764-B944-14081E77C096}"/>
              </a:ext>
            </a:extLst>
          </p:cNvPr>
          <p:cNvSpPr txBox="1"/>
          <p:nvPr/>
        </p:nvSpPr>
        <p:spPr>
          <a:xfrm>
            <a:off x="6073651" y="1836159"/>
            <a:ext cx="729687"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AFABE270-30F5-470B-B02A-52E6546D50E3}"/>
              </a:ext>
            </a:extLst>
          </p:cNvPr>
          <p:cNvSpPr txBox="1"/>
          <p:nvPr/>
        </p:nvSpPr>
        <p:spPr>
          <a:xfrm>
            <a:off x="9126632" y="1836159"/>
            <a:ext cx="1374094" cy="523220"/>
          </a:xfrm>
          <a:prstGeom prst="rect">
            <a:avLst/>
          </a:prstGeom>
          <a:noFill/>
        </p:spPr>
        <p:txBody>
          <a:bodyPr wrap="none" rtlCol="0">
            <a:spAutoFit/>
          </a:bodyPr>
          <a:lstStyle/>
          <a:p>
            <a:r>
              <a:rPr lang="en-US" altLang="ja-JP" sz="2800" b="1" baseline="30000" dirty="0">
                <a:solidFill>
                  <a:schemeClr val="bg1"/>
                </a:solidFill>
                <a:latin typeface="Arial" panose="020B0604020202020204" pitchFamily="34" charset="0"/>
                <a:cs typeface="Arial" panose="020B0604020202020204" pitchFamily="34" charset="0"/>
              </a:rPr>
              <a:t>18</a:t>
            </a:r>
            <a:r>
              <a:rPr lang="en-US" altLang="ja-JP" sz="2800" b="1" dirty="0">
                <a:solidFill>
                  <a:schemeClr val="bg1"/>
                </a:solidFill>
                <a:latin typeface="Arial" panose="020B0604020202020204" pitchFamily="34" charset="0"/>
                <a:cs typeface="Arial" panose="020B0604020202020204" pitchFamily="34" charset="0"/>
              </a:rPr>
              <a:t>O/</a:t>
            </a:r>
            <a:r>
              <a:rPr lang="en-US" altLang="ja-JP" sz="2800" b="1" baseline="30000" dirty="0">
                <a:solidFill>
                  <a:schemeClr val="bg1"/>
                </a:solidFill>
                <a:latin typeface="Arial" panose="020B0604020202020204" pitchFamily="34" charset="0"/>
                <a:cs typeface="Arial" panose="020B0604020202020204" pitchFamily="34" charset="0"/>
              </a:rPr>
              <a:t>16</a:t>
            </a:r>
            <a:r>
              <a:rPr lang="en-US" altLang="ja-JP" sz="2800" b="1" dirty="0">
                <a:solidFill>
                  <a:schemeClr val="bg1"/>
                </a:solidFill>
                <a:latin typeface="Arial" panose="020B0604020202020204" pitchFamily="34" charset="0"/>
                <a:cs typeface="Arial" panose="020B0604020202020204" pitchFamily="34" charset="0"/>
              </a:rPr>
              <a:t>O</a:t>
            </a:r>
            <a:endParaRPr lang="ja-JP" altLang="en-US" sz="2800" b="1" dirty="0">
              <a:solidFill>
                <a:schemeClr val="bg1"/>
              </a:solidFill>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CC2FB8CB-4BDE-4945-BA65-2E82C3E750B4}"/>
              </a:ext>
            </a:extLst>
          </p:cNvPr>
          <p:cNvSpPr txBox="1"/>
          <p:nvPr/>
        </p:nvSpPr>
        <p:spPr>
          <a:xfrm>
            <a:off x="252127" y="180294"/>
            <a:ext cx="1184940" cy="646331"/>
          </a:xfrm>
          <a:prstGeom prst="rect">
            <a:avLst/>
          </a:prstGeom>
          <a:noFill/>
        </p:spPr>
        <p:txBody>
          <a:bodyPr wrap="none" rtlCol="0">
            <a:spAutoFit/>
          </a:bodyPr>
          <a:lstStyle/>
          <a:p>
            <a:pPr algn="ctr"/>
            <a:r>
              <a:rPr lang="en-US" altLang="ja-JP" dirty="0">
                <a:solidFill>
                  <a:schemeClr val="bg1"/>
                </a:solidFill>
                <a:latin typeface="Arial" panose="020B0604020202020204" pitchFamily="34" charset="0"/>
                <a:cs typeface="Arial" panose="020B0604020202020204" pitchFamily="34" charset="0"/>
              </a:rPr>
              <a:t>Analysis</a:t>
            </a:r>
          </a:p>
          <a:p>
            <a:pPr algn="ctr"/>
            <a:r>
              <a:rPr lang="en-US" altLang="ja-JP" dirty="0">
                <a:solidFill>
                  <a:schemeClr val="bg1"/>
                </a:solidFill>
                <a:latin typeface="Arial" panose="020B0604020202020204" pitchFamily="34" charset="0"/>
                <a:cs typeface="Arial" panose="020B0604020202020204" pitchFamily="34" charset="0"/>
              </a:rPr>
              <a:t>sequence</a:t>
            </a:r>
            <a:endParaRPr lang="ja-JP" altLang="en-US" dirty="0">
              <a:solidFill>
                <a:schemeClr val="bg1"/>
              </a:solidFill>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AA27B3B6-2805-4CE5-8BE5-EBB7BC6C0542}"/>
              </a:ext>
            </a:extLst>
          </p:cNvPr>
          <p:cNvSpPr txBox="1"/>
          <p:nvPr/>
        </p:nvSpPr>
        <p:spPr>
          <a:xfrm>
            <a:off x="794819" y="900000"/>
            <a:ext cx="534121" cy="5632311"/>
          </a:xfrm>
          <a:prstGeom prst="rect">
            <a:avLst/>
          </a:prstGeom>
          <a:noFill/>
        </p:spPr>
        <p:txBody>
          <a:bodyPr wrap="none" rtlCol="0">
            <a:spAutoFit/>
          </a:bodyPr>
          <a:lstStyle/>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16</a:t>
            </a:r>
            <a:r>
              <a:rPr lang="en-US" altLang="ja-JP" b="1" dirty="0">
                <a:solidFill>
                  <a:srgbClr val="66FF33"/>
                </a:solidFill>
                <a:latin typeface="Arial" panose="020B0604020202020204" pitchFamily="34" charset="0"/>
                <a:cs typeface="Arial" panose="020B0604020202020204" pitchFamily="34" charset="0"/>
              </a:rPr>
              <a:t>O</a:t>
            </a:r>
          </a:p>
          <a:p>
            <a:r>
              <a:rPr lang="en-US" altLang="ja-JP" b="1" baseline="30000" dirty="0">
                <a:solidFill>
                  <a:srgbClr val="66FF33"/>
                </a:solidFill>
                <a:latin typeface="Arial" panose="020B0604020202020204" pitchFamily="34" charset="0"/>
                <a:cs typeface="Arial" panose="020B0604020202020204" pitchFamily="34" charset="0"/>
              </a:rPr>
              <a:t>18</a:t>
            </a:r>
            <a:r>
              <a:rPr lang="en-US" altLang="ja-JP" b="1" dirty="0">
                <a:solidFill>
                  <a:srgbClr val="66FF33"/>
                </a:solidFill>
                <a:latin typeface="Arial" panose="020B0604020202020204" pitchFamily="34" charset="0"/>
                <a:cs typeface="Arial" panose="020B0604020202020204" pitchFamily="34" charset="0"/>
              </a:rPr>
              <a:t>O</a:t>
            </a:r>
          </a:p>
        </p:txBody>
      </p:sp>
      <p:sp>
        <p:nvSpPr>
          <p:cNvPr id="32" name="テキスト ボックス 31">
            <a:extLst>
              <a:ext uri="{FF2B5EF4-FFF2-40B4-BE49-F238E27FC236}">
                <a16:creationId xmlns:a16="http://schemas.microsoft.com/office/drawing/2014/main" id="{E95B9AF4-8587-41B1-818C-11147071AFCF}"/>
              </a:ext>
            </a:extLst>
          </p:cNvPr>
          <p:cNvSpPr txBox="1"/>
          <p:nvPr/>
        </p:nvSpPr>
        <p:spPr>
          <a:xfrm>
            <a:off x="2714120" y="382361"/>
            <a:ext cx="7818166" cy="707886"/>
          </a:xfrm>
          <a:prstGeom prst="rect">
            <a:avLst/>
          </a:prstGeom>
          <a:noFill/>
        </p:spPr>
        <p:txBody>
          <a:bodyPr wrap="none" rtlCol="0">
            <a:spAutoFit/>
          </a:bodyPr>
          <a:lstStyle/>
          <a:p>
            <a:r>
              <a:rPr lang="en-US" altLang="ja-JP" sz="4000" b="1" dirty="0">
                <a:solidFill>
                  <a:schemeClr val="bg1"/>
                </a:solidFill>
                <a:latin typeface="Arial" panose="020B0604020202020204" pitchFamily="34" charset="0"/>
                <a:cs typeface="Arial" panose="020B0604020202020204" pitchFamily="34" charset="0"/>
              </a:rPr>
              <a:t>High precision isotope imaging</a:t>
            </a:r>
            <a:endParaRPr lang="ja-JP" altLang="en-US" sz="4000" b="1" dirty="0">
              <a:solidFill>
                <a:schemeClr val="bg1"/>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EBCDD4B3-AD93-4667-9666-D711E229ECD6}"/>
              </a:ext>
            </a:extLst>
          </p:cNvPr>
          <p:cNvGrpSpPr/>
          <p:nvPr/>
        </p:nvGrpSpPr>
        <p:grpSpPr>
          <a:xfrm>
            <a:off x="8902837" y="5415379"/>
            <a:ext cx="2079136" cy="660218"/>
            <a:chOff x="8840700" y="5346179"/>
            <a:chExt cx="2079136" cy="660218"/>
          </a:xfrm>
        </p:grpSpPr>
        <p:pic>
          <p:nvPicPr>
            <p:cNvPr id="17" name="図 16">
              <a:extLst>
                <a:ext uri="{FF2B5EF4-FFF2-40B4-BE49-F238E27FC236}">
                  <a16:creationId xmlns:a16="http://schemas.microsoft.com/office/drawing/2014/main" id="{CF3BE8CC-06BC-4EBC-B426-2B6ACFA28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19" name="テキスト ボックス 18">
              <a:extLst>
                <a:ext uri="{FF2B5EF4-FFF2-40B4-BE49-F238E27FC236}">
                  <a16:creationId xmlns:a16="http://schemas.microsoft.com/office/drawing/2014/main" id="{EBF01C8B-C225-4B33-9AF7-27049F30F519}"/>
                </a:ext>
              </a:extLst>
            </p:cNvPr>
            <p:cNvSpPr txBox="1"/>
            <p:nvPr/>
          </p:nvSpPr>
          <p:spPr>
            <a:xfrm>
              <a:off x="8840700" y="5447042"/>
              <a:ext cx="48122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-60</a:t>
              </a:r>
            </a:p>
          </p:txBody>
        </p:sp>
        <p:sp>
          <p:nvSpPr>
            <p:cNvPr id="20" name="テキスト ボックス 19">
              <a:extLst>
                <a:ext uri="{FF2B5EF4-FFF2-40B4-BE49-F238E27FC236}">
                  <a16:creationId xmlns:a16="http://schemas.microsoft.com/office/drawing/2014/main" id="{437B1B61-D7AA-49B5-8E73-6DBF7A0C2E79}"/>
                </a:ext>
              </a:extLst>
            </p:cNvPr>
            <p:cNvSpPr txBox="1"/>
            <p:nvPr/>
          </p:nvSpPr>
          <p:spPr>
            <a:xfrm>
              <a:off x="10507544" y="5454746"/>
              <a:ext cx="412292" cy="338554"/>
            </a:xfrm>
            <a:prstGeom prst="rect">
              <a:avLst/>
            </a:prstGeom>
            <a:noFill/>
          </p:spPr>
          <p:txBody>
            <a:bodyPr wrap="none" rtlCol="0">
              <a:spAutoFit/>
            </a:bodyPr>
            <a:lstStyle/>
            <a:p>
              <a:r>
                <a:rPr kumimoji="1" lang="en-US" altLang="ja-JP" sz="1600" dirty="0">
                  <a:solidFill>
                    <a:schemeClr val="bg1"/>
                  </a:solidFill>
                  <a:latin typeface="Arial" panose="020B0604020202020204" pitchFamily="34" charset="0"/>
                  <a:cs typeface="Arial" panose="020B0604020202020204" pitchFamily="34" charset="0"/>
                </a:rPr>
                <a:t>20</a:t>
              </a:r>
            </a:p>
          </p:txBody>
        </p:sp>
        <p:sp>
          <p:nvSpPr>
            <p:cNvPr id="21" name="テキスト ボックス 20">
              <a:extLst>
                <a:ext uri="{FF2B5EF4-FFF2-40B4-BE49-F238E27FC236}">
                  <a16:creationId xmlns:a16="http://schemas.microsoft.com/office/drawing/2014/main" id="{F245D1E8-5398-4DD5-8B91-1861EFA764E0}"/>
                </a:ext>
              </a:extLst>
            </p:cNvPr>
            <p:cNvSpPr txBox="1"/>
            <p:nvPr/>
          </p:nvSpPr>
          <p:spPr>
            <a:xfrm>
              <a:off x="9351918" y="5606287"/>
              <a:ext cx="1125629" cy="400110"/>
            </a:xfrm>
            <a:prstGeom prst="rect">
              <a:avLst/>
            </a:prstGeom>
            <a:noFill/>
          </p:spPr>
          <p:txBody>
            <a:bodyPr wrap="none" rtlCol="0">
              <a:spAutoFit/>
            </a:bodyPr>
            <a:lstStyle/>
            <a:p>
              <a:r>
                <a:rPr kumimoji="1" lang="en-US" altLang="ja-JP" sz="2000" dirty="0">
                  <a:solidFill>
                    <a:schemeClr val="bg1"/>
                  </a:solidFill>
                  <a:latin typeface="Symbol" panose="05050102010706020507" pitchFamily="18" charset="2"/>
                </a:rPr>
                <a:t>d</a:t>
              </a:r>
              <a:r>
                <a:rPr kumimoji="1" lang="en-US" altLang="ja-JP" sz="2000" baseline="30000" dirty="0">
                  <a:solidFill>
                    <a:schemeClr val="bg1"/>
                  </a:solidFill>
                  <a:latin typeface="Helvetica" pitchFamily="2" charset="0"/>
                </a:rPr>
                <a:t>18</a:t>
              </a:r>
              <a:r>
                <a:rPr kumimoji="1" lang="en-US" altLang="ja-JP" sz="2000" dirty="0">
                  <a:solidFill>
                    <a:schemeClr val="bg1"/>
                  </a:solidFill>
                  <a:latin typeface="Helvetica" pitchFamily="2" charset="0"/>
                </a:rPr>
                <a:t>O(‰)</a:t>
              </a:r>
            </a:p>
          </p:txBody>
        </p:sp>
      </p:grpSp>
    </p:spTree>
    <p:extLst>
      <p:ext uri="{BB962C8B-B14F-4D97-AF65-F5344CB8AC3E}">
        <p14:creationId xmlns:p14="http://schemas.microsoft.com/office/powerpoint/2010/main" val="1598094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6" name="グラフィックス 5">
            <a:extLst>
              <a:ext uri="{FF2B5EF4-FFF2-40B4-BE49-F238E27FC236}">
                <a16:creationId xmlns:a16="http://schemas.microsoft.com/office/drawing/2014/main" id="{9E795C0F-0936-47BA-B991-784441FD2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0905" y="878994"/>
            <a:ext cx="5842716" cy="5707883"/>
          </a:xfrm>
          <a:prstGeom prst="rect">
            <a:avLst/>
          </a:prstGeom>
        </p:spPr>
      </p:pic>
      <p:cxnSp>
        <p:nvCxnSpPr>
          <p:cNvPr id="7" name="直線コネクタ 6">
            <a:extLst>
              <a:ext uri="{FF2B5EF4-FFF2-40B4-BE49-F238E27FC236}">
                <a16:creationId xmlns:a16="http://schemas.microsoft.com/office/drawing/2014/main" id="{8E77B00C-FD6A-4546-AAC9-DAAABB0AC7B1}"/>
              </a:ext>
            </a:extLst>
          </p:cNvPr>
          <p:cNvCxnSpPr>
            <a:cxnSpLocks/>
          </p:cNvCxnSpPr>
          <p:nvPr/>
        </p:nvCxnSpPr>
        <p:spPr>
          <a:xfrm flipV="1">
            <a:off x="3303199" y="2411021"/>
            <a:ext cx="5410200" cy="281630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タイトル 1">
            <a:extLst>
              <a:ext uri="{FF2B5EF4-FFF2-40B4-BE49-F238E27FC236}">
                <a16:creationId xmlns:a16="http://schemas.microsoft.com/office/drawing/2014/main" id="{415A4838-F81C-4DC8-9F73-4F7349B1E594}"/>
              </a:ext>
            </a:extLst>
          </p:cNvPr>
          <p:cNvSpPr txBox="1">
            <a:spLocks/>
          </p:cNvSpPr>
          <p:nvPr/>
        </p:nvSpPr>
        <p:spPr>
          <a:xfrm>
            <a:off x="0" y="6230"/>
            <a:ext cx="12192000" cy="7494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6060"/>
              </a:lnSpc>
            </a:pPr>
            <a:r>
              <a:rPr lang="en-US" altLang="ja-JP" b="1" dirty="0">
                <a:latin typeface="Arial" panose="020B0604020202020204" pitchFamily="34" charset="0"/>
                <a:ea typeface="HGPSoeiKakugothicUB" panose="020B0900000000000000" pitchFamily="34" charset="-128"/>
                <a:cs typeface="Arial" panose="020B0604020202020204" pitchFamily="34" charset="0"/>
              </a:rPr>
              <a:t>Oxygen</a:t>
            </a:r>
            <a:endParaRPr lang="ja-JP" altLang="en-US" b="1" dirty="0">
              <a:latin typeface="Arial" panose="020B0604020202020204" pitchFamily="34" charset="0"/>
              <a:ea typeface="HGPSoeiKakugothicUB" panose="020B0900000000000000" pitchFamily="34"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A3FBAAA9-B6B2-4F7F-AD14-AADBF1E04C8A}"/>
              </a:ext>
            </a:extLst>
          </p:cNvPr>
          <p:cNvSpPr txBox="1"/>
          <p:nvPr/>
        </p:nvSpPr>
        <p:spPr>
          <a:xfrm rot="19916347">
            <a:off x="3626640" y="4332651"/>
            <a:ext cx="1584088" cy="307777"/>
          </a:xfrm>
          <a:prstGeom prst="rect">
            <a:avLst/>
          </a:prstGeom>
          <a:noFill/>
        </p:spPr>
        <p:txBody>
          <a:bodyPr wrap="none" rtlCol="0">
            <a:spAutoFit/>
          </a:bodyPr>
          <a:lstStyle/>
          <a:p>
            <a:r>
              <a:rPr kumimoji="1" lang="en-US" altLang="ja-JP" sz="1400" b="1" dirty="0">
                <a:latin typeface="Arial" panose="020B0604020202020204" pitchFamily="34" charset="0"/>
                <a:cs typeface="Arial" panose="020B0604020202020204" pitchFamily="34" charset="0"/>
              </a:rPr>
              <a:t>Mass dependent</a:t>
            </a:r>
            <a:endParaRPr kumimoji="1" lang="ja-JP" altLang="en-US" sz="1400" b="1"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465C7F80-5499-4AA4-ABCD-5773CB68F9E6}"/>
              </a:ext>
            </a:extLst>
          </p:cNvPr>
          <p:cNvSpPr txBox="1"/>
          <p:nvPr/>
        </p:nvSpPr>
        <p:spPr>
          <a:xfrm rot="16200000">
            <a:off x="2506321" y="3439168"/>
            <a:ext cx="715260" cy="400110"/>
          </a:xfrm>
          <a:prstGeom prst="rect">
            <a:avLst/>
          </a:prstGeom>
          <a:noFill/>
        </p:spPr>
        <p:txBody>
          <a:bodyPr wrap="none" rtlCol="0">
            <a:spAutoFit/>
          </a:bodyPr>
          <a:lstStyle/>
          <a:p>
            <a:r>
              <a:rPr kumimoji="1" lang="en-US" altLang="ja-JP" sz="2000" dirty="0">
                <a:solidFill>
                  <a:srgbClr val="898989"/>
                </a:solidFill>
                <a:latin typeface="Symbol" panose="05050102010706020507" pitchFamily="18" charset="2"/>
                <a:cs typeface="Arial" panose="020B0604020202020204" pitchFamily="34" charset="0"/>
              </a:rPr>
              <a:t>d</a:t>
            </a:r>
            <a:r>
              <a:rPr kumimoji="1" lang="en-US" altLang="ja-JP" sz="2000" baseline="30000" dirty="0">
                <a:solidFill>
                  <a:srgbClr val="898989"/>
                </a:solidFill>
                <a:latin typeface="Arial" panose="020B0604020202020204" pitchFamily="34" charset="0"/>
                <a:cs typeface="Arial" panose="020B0604020202020204" pitchFamily="34" charset="0"/>
              </a:rPr>
              <a:t>17</a:t>
            </a:r>
            <a:r>
              <a:rPr kumimoji="1" lang="en-US" altLang="ja-JP" sz="2000" dirty="0">
                <a:solidFill>
                  <a:srgbClr val="898989"/>
                </a:solidFill>
                <a:latin typeface="Arial" panose="020B0604020202020204" pitchFamily="34" charset="0"/>
                <a:cs typeface="Arial" panose="020B0604020202020204" pitchFamily="34" charset="0"/>
              </a:rPr>
              <a:t>O</a:t>
            </a:r>
            <a:endParaRPr kumimoji="1" lang="ja-JP" altLang="en-US" sz="2000" dirty="0">
              <a:solidFill>
                <a:srgbClr val="898989"/>
              </a:solidFill>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4D71D9BE-9CD8-4588-979B-2A45FAD08C06}"/>
              </a:ext>
            </a:extLst>
          </p:cNvPr>
          <p:cNvSpPr txBox="1"/>
          <p:nvPr/>
        </p:nvSpPr>
        <p:spPr>
          <a:xfrm>
            <a:off x="5658684" y="6500556"/>
            <a:ext cx="715260" cy="400110"/>
          </a:xfrm>
          <a:prstGeom prst="rect">
            <a:avLst/>
          </a:prstGeom>
          <a:noFill/>
        </p:spPr>
        <p:txBody>
          <a:bodyPr wrap="none" rtlCol="0">
            <a:spAutoFit/>
          </a:bodyPr>
          <a:lstStyle/>
          <a:p>
            <a:r>
              <a:rPr kumimoji="1" lang="en-US" altLang="ja-JP" sz="2000" dirty="0">
                <a:solidFill>
                  <a:srgbClr val="898989"/>
                </a:solidFill>
                <a:latin typeface="Symbol" panose="05050102010706020507" pitchFamily="18" charset="2"/>
                <a:cs typeface="Arial" panose="020B0604020202020204" pitchFamily="34" charset="0"/>
              </a:rPr>
              <a:t>d</a:t>
            </a:r>
            <a:r>
              <a:rPr kumimoji="1" lang="en-US" altLang="ja-JP" sz="2000" baseline="30000" dirty="0">
                <a:solidFill>
                  <a:srgbClr val="898989"/>
                </a:solidFill>
                <a:latin typeface="Arial" panose="020B0604020202020204" pitchFamily="34" charset="0"/>
                <a:cs typeface="Arial" panose="020B0604020202020204" pitchFamily="34" charset="0"/>
              </a:rPr>
              <a:t>18</a:t>
            </a:r>
            <a:r>
              <a:rPr kumimoji="1" lang="en-US" altLang="ja-JP" sz="2000" dirty="0">
                <a:solidFill>
                  <a:srgbClr val="898989"/>
                </a:solidFill>
                <a:latin typeface="Arial" panose="020B0604020202020204" pitchFamily="34" charset="0"/>
                <a:cs typeface="Arial" panose="020B0604020202020204" pitchFamily="34" charset="0"/>
              </a:rPr>
              <a:t>O</a:t>
            </a:r>
            <a:endParaRPr kumimoji="1" lang="ja-JP" altLang="en-US" sz="2000" dirty="0">
              <a:solidFill>
                <a:srgbClr val="898989"/>
              </a:solidFill>
              <a:latin typeface="Arial" panose="020B0604020202020204" pitchFamily="34" charset="0"/>
              <a:cs typeface="Arial" panose="020B0604020202020204" pitchFamily="34" charset="0"/>
            </a:endParaRPr>
          </a:p>
        </p:txBody>
      </p:sp>
      <p:sp>
        <p:nvSpPr>
          <p:cNvPr id="12" name="正方形/長方形 11">
            <a:extLst>
              <a:ext uri="{FF2B5EF4-FFF2-40B4-BE49-F238E27FC236}">
                <a16:creationId xmlns:a16="http://schemas.microsoft.com/office/drawing/2014/main" id="{D33C59BD-A63D-4AE8-8671-5C754298E4FB}"/>
              </a:ext>
            </a:extLst>
          </p:cNvPr>
          <p:cNvSpPr/>
          <p:nvPr/>
        </p:nvSpPr>
        <p:spPr>
          <a:xfrm>
            <a:off x="5981851" y="1435163"/>
            <a:ext cx="1729113" cy="125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69" name="グループ化 68">
            <a:extLst>
              <a:ext uri="{FF2B5EF4-FFF2-40B4-BE49-F238E27FC236}">
                <a16:creationId xmlns:a16="http://schemas.microsoft.com/office/drawing/2014/main" id="{B3263A37-A8A4-4131-BED2-F60B4D652715}"/>
              </a:ext>
            </a:extLst>
          </p:cNvPr>
          <p:cNvGrpSpPr/>
          <p:nvPr/>
        </p:nvGrpSpPr>
        <p:grpSpPr>
          <a:xfrm>
            <a:off x="3303199" y="1080919"/>
            <a:ext cx="3557861" cy="3015144"/>
            <a:chOff x="3303199" y="1080919"/>
            <a:chExt cx="3557861" cy="3015144"/>
          </a:xfrm>
        </p:grpSpPr>
        <p:sp>
          <p:nvSpPr>
            <p:cNvPr id="15" name="正方形/長方形 14">
              <a:extLst>
                <a:ext uri="{FF2B5EF4-FFF2-40B4-BE49-F238E27FC236}">
                  <a16:creationId xmlns:a16="http://schemas.microsoft.com/office/drawing/2014/main" id="{584FAF65-3FC2-4274-ADCC-B06E3208B0B0}"/>
                </a:ext>
              </a:extLst>
            </p:cNvPr>
            <p:cNvSpPr/>
            <p:nvPr/>
          </p:nvSpPr>
          <p:spPr>
            <a:xfrm>
              <a:off x="5587625" y="3988063"/>
              <a:ext cx="108000" cy="108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grpSp>
          <p:nvGrpSpPr>
            <p:cNvPr id="54" name="グループ化 53">
              <a:extLst>
                <a:ext uri="{FF2B5EF4-FFF2-40B4-BE49-F238E27FC236}">
                  <a16:creationId xmlns:a16="http://schemas.microsoft.com/office/drawing/2014/main" id="{B2DB2845-207F-4ED3-88B6-B356B9045AFB}"/>
                </a:ext>
              </a:extLst>
            </p:cNvPr>
            <p:cNvGrpSpPr/>
            <p:nvPr/>
          </p:nvGrpSpPr>
          <p:grpSpPr>
            <a:xfrm>
              <a:off x="3303199" y="1080919"/>
              <a:ext cx="3557861" cy="3002550"/>
              <a:chOff x="3303199" y="1080919"/>
              <a:chExt cx="3557861" cy="3002550"/>
            </a:xfrm>
          </p:grpSpPr>
          <p:pic>
            <p:nvPicPr>
              <p:cNvPr id="21" name="図 20" descr="グラフ, 散布図&#10;&#10;自動的に生成された説明">
                <a:extLst>
                  <a:ext uri="{FF2B5EF4-FFF2-40B4-BE49-F238E27FC236}">
                    <a16:creationId xmlns:a16="http://schemas.microsoft.com/office/drawing/2014/main" id="{79DE5D44-CA91-43F1-AA68-AFD2BC3825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2404" y="1640992"/>
                <a:ext cx="2000743" cy="1989490"/>
              </a:xfrm>
              <a:prstGeom prst="rect">
                <a:avLst/>
              </a:prstGeom>
            </p:spPr>
          </p:pic>
          <p:sp>
            <p:nvSpPr>
              <p:cNvPr id="22" name="正方形/長方形 21">
                <a:extLst>
                  <a:ext uri="{FF2B5EF4-FFF2-40B4-BE49-F238E27FC236}">
                    <a16:creationId xmlns:a16="http://schemas.microsoft.com/office/drawing/2014/main" id="{E358BCE2-7FDF-4378-B37D-9675A58DA399}"/>
                  </a:ext>
                </a:extLst>
              </p:cNvPr>
              <p:cNvSpPr/>
              <p:nvPr/>
            </p:nvSpPr>
            <p:spPr>
              <a:xfrm>
                <a:off x="3831542" y="1920534"/>
                <a:ext cx="758541" cy="430887"/>
              </a:xfrm>
              <a:prstGeom prst="rect">
                <a:avLst/>
              </a:prstGeom>
            </p:spPr>
            <p:txBody>
              <a:bodyPr wrap="none">
                <a:spAutoFit/>
              </a:bodyPr>
              <a:lstStyle/>
              <a:p>
                <a:pPr algn="ctr"/>
                <a:r>
                  <a:rPr lang="en-US" altLang="ja-JP" sz="1100" b="1" dirty="0">
                    <a:latin typeface="Arial" panose="020B0604020202020204" pitchFamily="34" charset="0"/>
                    <a:cs typeface="Arial" panose="020B0604020202020204" pitchFamily="34" charset="0"/>
                  </a:rPr>
                  <a:t>Asteroid</a:t>
                </a:r>
              </a:p>
              <a:p>
                <a:pPr algn="ctr"/>
                <a:r>
                  <a:rPr lang="en-US" altLang="ja-JP" sz="1100" b="1" dirty="0">
                    <a:latin typeface="Arial" panose="020B0604020202020204" pitchFamily="34" charset="0"/>
                    <a:cs typeface="Arial" panose="020B0604020202020204" pitchFamily="34" charset="0"/>
                  </a:rPr>
                  <a:t>Itokawa</a:t>
                </a:r>
                <a:endParaRPr lang="ja-JP" altLang="en-US" sz="1100" dirty="0">
                  <a:latin typeface="Arial" panose="020B0604020202020204" pitchFamily="34" charset="0"/>
                  <a:cs typeface="Arial" panose="020B0604020202020204" pitchFamily="34" charset="0"/>
                </a:endParaRPr>
              </a:p>
            </p:txBody>
          </p:sp>
          <p:sp>
            <p:nvSpPr>
              <p:cNvPr id="23" name="正方形/長方形 22">
                <a:extLst>
                  <a:ext uri="{FF2B5EF4-FFF2-40B4-BE49-F238E27FC236}">
                    <a16:creationId xmlns:a16="http://schemas.microsoft.com/office/drawing/2014/main" id="{F51BB851-442B-4966-ACFB-6D1F3ED901ED}"/>
                  </a:ext>
                </a:extLst>
              </p:cNvPr>
              <p:cNvSpPr/>
              <p:nvPr/>
            </p:nvSpPr>
            <p:spPr>
              <a:xfrm>
                <a:off x="4708437" y="2779826"/>
                <a:ext cx="812657" cy="641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 name="正方形/長方形 23">
                <a:extLst>
                  <a:ext uri="{FF2B5EF4-FFF2-40B4-BE49-F238E27FC236}">
                    <a16:creationId xmlns:a16="http://schemas.microsoft.com/office/drawing/2014/main" id="{629554D3-DB81-45DB-A1CF-90765D991361}"/>
                  </a:ext>
                </a:extLst>
              </p:cNvPr>
              <p:cNvSpPr/>
              <p:nvPr/>
            </p:nvSpPr>
            <p:spPr>
              <a:xfrm>
                <a:off x="4709249" y="2847788"/>
                <a:ext cx="655949" cy="307777"/>
              </a:xfrm>
              <a:prstGeom prst="rect">
                <a:avLst/>
              </a:prstGeom>
            </p:spPr>
            <p:txBody>
              <a:bodyPr wrap="none">
                <a:spAutoFit/>
              </a:bodyPr>
              <a:lstStyle/>
              <a:p>
                <a:r>
                  <a:rPr lang="en-US" altLang="ja-JP" sz="1400" b="1" dirty="0">
                    <a:latin typeface="Arial" panose="020B0604020202020204" pitchFamily="34" charset="0"/>
                    <a:cs typeface="Arial" panose="020B0604020202020204" pitchFamily="34" charset="0"/>
                  </a:rPr>
                  <a:t>Earth</a:t>
                </a:r>
                <a:endParaRPr lang="ja-JP" altLang="en-US" sz="1400" dirty="0">
                  <a:latin typeface="Arial" panose="020B0604020202020204" pitchFamily="34" charset="0"/>
                  <a:cs typeface="Arial" panose="020B0604020202020204" pitchFamily="34" charset="0"/>
                </a:endParaRPr>
              </a:p>
            </p:txBody>
          </p:sp>
          <p:cxnSp>
            <p:nvCxnSpPr>
              <p:cNvPr id="16" name="直線コネクタ 15">
                <a:extLst>
                  <a:ext uri="{FF2B5EF4-FFF2-40B4-BE49-F238E27FC236}">
                    <a16:creationId xmlns:a16="http://schemas.microsoft.com/office/drawing/2014/main" id="{26E13B49-DD50-44B1-B210-437787C30262}"/>
                  </a:ext>
                </a:extLst>
              </p:cNvPr>
              <p:cNvCxnSpPr>
                <a:cxnSpLocks/>
              </p:cNvCxnSpPr>
              <p:nvPr/>
            </p:nvCxnSpPr>
            <p:spPr>
              <a:xfrm>
                <a:off x="3779120" y="3489433"/>
                <a:ext cx="1789901" cy="594036"/>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80AE4E95-84FD-4674-931E-12601E33C7EC}"/>
                  </a:ext>
                </a:extLst>
              </p:cNvPr>
              <p:cNvCxnSpPr>
                <a:cxnSpLocks/>
              </p:cNvCxnSpPr>
              <p:nvPr/>
            </p:nvCxnSpPr>
            <p:spPr>
              <a:xfrm>
                <a:off x="5569021" y="3484113"/>
                <a:ext cx="126604" cy="497647"/>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8" name="直線矢印コネクタ 17">
                <a:extLst>
                  <a:ext uri="{FF2B5EF4-FFF2-40B4-BE49-F238E27FC236}">
                    <a16:creationId xmlns:a16="http://schemas.microsoft.com/office/drawing/2014/main" id="{895E14D9-7C58-4036-A252-F40C7D05CB55}"/>
                  </a:ext>
                </a:extLst>
              </p:cNvPr>
              <p:cNvCxnSpPr>
                <a:cxnSpLocks/>
              </p:cNvCxnSpPr>
              <p:nvPr/>
            </p:nvCxnSpPr>
            <p:spPr>
              <a:xfrm flipH="1" flipV="1">
                <a:off x="4753038" y="2745407"/>
                <a:ext cx="68292" cy="134554"/>
              </a:xfrm>
              <a:prstGeom prst="straightConnector1">
                <a:avLst/>
              </a:prstGeom>
              <a:ln w="28575">
                <a:solidFill>
                  <a:schemeClr val="tx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46CE6AF-BD2F-4F25-A05E-32E8DD3EDE43}"/>
                  </a:ext>
                </a:extLst>
              </p:cNvPr>
              <p:cNvCxnSpPr>
                <a:cxnSpLocks/>
              </p:cNvCxnSpPr>
              <p:nvPr/>
            </p:nvCxnSpPr>
            <p:spPr>
              <a:xfrm>
                <a:off x="4363094" y="2294810"/>
                <a:ext cx="107004" cy="127450"/>
              </a:xfrm>
              <a:prstGeom prst="straightConnector1">
                <a:avLst/>
              </a:prstGeom>
              <a:ln w="28575">
                <a:solidFill>
                  <a:schemeClr val="tx1"/>
                </a:solidFill>
                <a:tailEnd type="triangle"/>
              </a:ln>
              <a:effectLst>
                <a:glow rad="38100">
                  <a:schemeClr val="bg1"/>
                </a:glow>
              </a:effectLst>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06BAD2A8-1B45-4EE6-A673-0C5980CF2AFE}"/>
                  </a:ext>
                </a:extLst>
              </p:cNvPr>
              <p:cNvSpPr txBox="1"/>
              <p:nvPr/>
            </p:nvSpPr>
            <p:spPr>
              <a:xfrm>
                <a:off x="3303199" y="1353671"/>
                <a:ext cx="3557861" cy="276999"/>
              </a:xfrm>
              <a:prstGeom prst="rect">
                <a:avLst/>
              </a:prstGeom>
              <a:noFill/>
            </p:spPr>
            <p:txBody>
              <a:bodyPr wrap="square">
                <a:spAutoFit/>
              </a:bodyPr>
              <a:lstStyle/>
              <a:p>
                <a:r>
                  <a:rPr lang="en-US" altLang="ja-JP" sz="1200" b="1" dirty="0">
                    <a:latin typeface="Arial" panose="020B0604020202020204" pitchFamily="34" charset="0"/>
                    <a:cs typeface="Arial" panose="020B0604020202020204" pitchFamily="34" charset="0"/>
                  </a:rPr>
                  <a:t>Yurimoto, </a:t>
                </a:r>
                <a:r>
                  <a:rPr lang="en-US" altLang="ja-JP" sz="1200" b="1" u="sng" dirty="0">
                    <a:latin typeface="Arial" panose="020B0604020202020204" pitchFamily="34" charset="0"/>
                    <a:cs typeface="Arial" panose="020B0604020202020204" pitchFamily="34" charset="0"/>
                  </a:rPr>
                  <a:t>Sakamoto</a:t>
                </a:r>
                <a:r>
                  <a:rPr lang="en-US" altLang="ja-JP" sz="1200" b="1" dirty="0">
                    <a:latin typeface="Arial" panose="020B0604020202020204" pitchFamily="34" charset="0"/>
                    <a:cs typeface="Arial" panose="020B0604020202020204" pitchFamily="34" charset="0"/>
                  </a:rPr>
                  <a:t> </a:t>
                </a:r>
                <a:r>
                  <a:rPr lang="en-US" altLang="ja-JP" sz="1200" b="1" i="1" dirty="0">
                    <a:latin typeface="Arial" panose="020B0604020202020204" pitchFamily="34" charset="0"/>
                    <a:cs typeface="Arial" panose="020B0604020202020204" pitchFamily="34" charset="0"/>
                  </a:rPr>
                  <a:t>et al. 2011 Science</a:t>
                </a:r>
                <a:endParaRPr lang="ja-JP" altLang="en-US" sz="1200" b="1" i="1" dirty="0">
                  <a:latin typeface="Arial" panose="020B0604020202020204" pitchFamily="34" charset="0"/>
                  <a:cs typeface="Arial" panose="020B0604020202020204" pitchFamily="34" charset="0"/>
                </a:endParaRPr>
              </a:p>
            </p:txBody>
          </p:sp>
          <p:sp>
            <p:nvSpPr>
              <p:cNvPr id="89" name="テキスト ボックス 88">
                <a:extLst>
                  <a:ext uri="{FF2B5EF4-FFF2-40B4-BE49-F238E27FC236}">
                    <a16:creationId xmlns:a16="http://schemas.microsoft.com/office/drawing/2014/main" id="{4F5958D5-3DCA-4B91-A5C5-C28FF9757D73}"/>
                  </a:ext>
                </a:extLst>
              </p:cNvPr>
              <p:cNvSpPr txBox="1"/>
              <p:nvPr/>
            </p:nvSpPr>
            <p:spPr>
              <a:xfrm>
                <a:off x="3978240" y="1080919"/>
                <a:ext cx="1364196" cy="338554"/>
              </a:xfrm>
              <a:prstGeom prst="rect">
                <a:avLst/>
              </a:prstGeom>
              <a:noFill/>
            </p:spPr>
            <p:txBody>
              <a:bodyPr wrap="square">
                <a:spAutoFit/>
              </a:bodyPr>
              <a:lstStyle/>
              <a:p>
                <a:r>
                  <a:rPr lang="en-US" altLang="ja-JP" sz="1600" b="1" dirty="0">
                    <a:latin typeface="Arial" panose="020B0604020202020204" pitchFamily="34" charset="0"/>
                    <a:cs typeface="Arial" panose="020B0604020202020204" pitchFamily="34" charset="0"/>
                  </a:rPr>
                  <a:t>HAYABUSA</a:t>
                </a:r>
                <a:endParaRPr lang="ja-JP" altLang="en-US" sz="1600" b="1" i="1" dirty="0">
                  <a:latin typeface="Arial" panose="020B0604020202020204" pitchFamily="34" charset="0"/>
                  <a:cs typeface="Arial" panose="020B0604020202020204" pitchFamily="34" charset="0"/>
                </a:endParaRPr>
              </a:p>
            </p:txBody>
          </p:sp>
        </p:grpSp>
      </p:grpSp>
      <p:cxnSp>
        <p:nvCxnSpPr>
          <p:cNvPr id="38" name="直線コネクタ 37">
            <a:extLst>
              <a:ext uri="{FF2B5EF4-FFF2-40B4-BE49-F238E27FC236}">
                <a16:creationId xmlns:a16="http://schemas.microsoft.com/office/drawing/2014/main" id="{2D4F3632-3250-4F37-A80D-562C20D5A4BA}"/>
              </a:ext>
            </a:extLst>
          </p:cNvPr>
          <p:cNvCxnSpPr>
            <a:cxnSpLocks/>
          </p:cNvCxnSpPr>
          <p:nvPr/>
        </p:nvCxnSpPr>
        <p:spPr>
          <a:xfrm flipV="1">
            <a:off x="3304168" y="966440"/>
            <a:ext cx="5392750" cy="53927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DD00D2ED-EF38-4351-A5DB-8BEF41E034F6}"/>
              </a:ext>
            </a:extLst>
          </p:cNvPr>
          <p:cNvSpPr txBox="1"/>
          <p:nvPr/>
        </p:nvSpPr>
        <p:spPr>
          <a:xfrm rot="18859763">
            <a:off x="5825343" y="2426867"/>
            <a:ext cx="1195445" cy="707886"/>
          </a:xfrm>
          <a:prstGeom prst="rect">
            <a:avLst/>
          </a:prstGeom>
          <a:noFill/>
        </p:spPr>
        <p:txBody>
          <a:bodyPr wrap="square" rtlCol="0">
            <a:spAutoFit/>
          </a:bodyPr>
          <a:lstStyle/>
          <a:p>
            <a:r>
              <a:rPr kumimoji="1" lang="en-US" altLang="ja-JP" sz="4000" b="1" dirty="0">
                <a:latin typeface="Arial" panose="020B0604020202020204" pitchFamily="34" charset="0"/>
                <a:cs typeface="Arial" panose="020B0604020202020204" pitchFamily="34" charset="0"/>
              </a:rPr>
              <a:t>???</a:t>
            </a:r>
            <a:endParaRPr kumimoji="1" lang="ja-JP" altLang="en-US" sz="4000" b="1" dirty="0">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724790E0-2FA2-45A1-B63C-46A36AD9172F}"/>
              </a:ext>
            </a:extLst>
          </p:cNvPr>
          <p:cNvGrpSpPr/>
          <p:nvPr/>
        </p:nvGrpSpPr>
        <p:grpSpPr>
          <a:xfrm>
            <a:off x="53939" y="404638"/>
            <a:ext cx="2988319" cy="2826408"/>
            <a:chOff x="53939" y="404638"/>
            <a:chExt cx="2988319" cy="2826408"/>
          </a:xfrm>
        </p:grpSpPr>
        <p:sp>
          <p:nvSpPr>
            <p:cNvPr id="45" name="楕円 44">
              <a:extLst>
                <a:ext uri="{FF2B5EF4-FFF2-40B4-BE49-F238E27FC236}">
                  <a16:creationId xmlns:a16="http://schemas.microsoft.com/office/drawing/2014/main" id="{4409FCFF-F751-4A3C-BF16-40C425FDDE9D}"/>
                </a:ext>
              </a:extLst>
            </p:cNvPr>
            <p:cNvSpPr/>
            <p:nvPr/>
          </p:nvSpPr>
          <p:spPr>
            <a:xfrm>
              <a:off x="2371062" y="973441"/>
              <a:ext cx="364863" cy="3869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矢印コネクタ 45">
              <a:extLst>
                <a:ext uri="{FF2B5EF4-FFF2-40B4-BE49-F238E27FC236}">
                  <a16:creationId xmlns:a16="http://schemas.microsoft.com/office/drawing/2014/main" id="{495582DD-E58E-47A5-B0C1-82F843AB820C}"/>
                </a:ext>
              </a:extLst>
            </p:cNvPr>
            <p:cNvCxnSpPr>
              <a:cxnSpLocks/>
            </p:cNvCxnSpPr>
            <p:nvPr/>
          </p:nvCxnSpPr>
          <p:spPr>
            <a:xfrm flipV="1">
              <a:off x="2555127" y="2424743"/>
              <a:ext cx="0" cy="3626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楕円 46">
              <a:extLst>
                <a:ext uri="{FF2B5EF4-FFF2-40B4-BE49-F238E27FC236}">
                  <a16:creationId xmlns:a16="http://schemas.microsoft.com/office/drawing/2014/main" id="{B85D7143-D345-439D-9D8E-BA27C8C9C468}"/>
                </a:ext>
              </a:extLst>
            </p:cNvPr>
            <p:cNvSpPr/>
            <p:nvPr/>
          </p:nvSpPr>
          <p:spPr>
            <a:xfrm>
              <a:off x="2371062" y="1447933"/>
              <a:ext cx="364863" cy="3869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5C619FA5-B3DD-46B3-8B60-6E59C6DD840A}"/>
                </a:ext>
              </a:extLst>
            </p:cNvPr>
            <p:cNvSpPr/>
            <p:nvPr/>
          </p:nvSpPr>
          <p:spPr>
            <a:xfrm>
              <a:off x="2371062" y="1935448"/>
              <a:ext cx="364863" cy="3869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1222882C-7EF6-400F-9E85-EF4E1E89CEFA}"/>
                </a:ext>
              </a:extLst>
            </p:cNvPr>
            <p:cNvSpPr txBox="1"/>
            <p:nvPr/>
          </p:nvSpPr>
          <p:spPr>
            <a:xfrm>
              <a:off x="53939" y="2769381"/>
              <a:ext cx="2988319" cy="461665"/>
            </a:xfrm>
            <a:prstGeom prst="rect">
              <a:avLst/>
            </a:prstGeom>
            <a:noFill/>
          </p:spPr>
          <p:txBody>
            <a:bodyPr wrap="none" rtlCol="0">
              <a:spAutoFit/>
            </a:bodyPr>
            <a:lstStyle/>
            <a:p>
              <a:r>
                <a:rPr kumimoji="1" lang="en-US" altLang="ja-JP" sz="2400" b="1" dirty="0">
                  <a:solidFill>
                    <a:srgbClr val="FF0000"/>
                  </a:solidFill>
                  <a:latin typeface="Arial" panose="020B0604020202020204" pitchFamily="34" charset="0"/>
                  <a:cs typeface="Arial" panose="020B0604020202020204" pitchFamily="34" charset="0"/>
                </a:rPr>
                <a:t>Required Precision</a:t>
              </a:r>
            </a:p>
          </p:txBody>
        </p:sp>
        <p:sp>
          <p:nvSpPr>
            <p:cNvPr id="50" name="テキスト ボックス 49">
              <a:extLst>
                <a:ext uri="{FF2B5EF4-FFF2-40B4-BE49-F238E27FC236}">
                  <a16:creationId xmlns:a16="http://schemas.microsoft.com/office/drawing/2014/main" id="{A0A2F64C-6361-415B-AE72-9A2EFEE01700}"/>
                </a:ext>
              </a:extLst>
            </p:cNvPr>
            <p:cNvSpPr txBox="1"/>
            <p:nvPr/>
          </p:nvSpPr>
          <p:spPr>
            <a:xfrm>
              <a:off x="78449" y="856568"/>
              <a:ext cx="2358338" cy="1569660"/>
            </a:xfrm>
            <a:prstGeom prst="rect">
              <a:avLst/>
            </a:prstGeom>
            <a:noFill/>
          </p:spPr>
          <p:txBody>
            <a:bodyPr wrap="none" rtlCol="0">
              <a:spAutoFit/>
            </a:bodyPr>
            <a:lstStyle/>
            <a:p>
              <a:r>
                <a:rPr kumimoji="1" lang="en-US" altLang="ja-JP" sz="3200" baseline="30000" dirty="0">
                  <a:latin typeface="Arial" panose="020B0604020202020204" pitchFamily="34" charset="0"/>
                  <a:cs typeface="Arial" panose="020B0604020202020204" pitchFamily="34" charset="0"/>
                </a:rPr>
                <a:t>16</a:t>
              </a:r>
              <a:r>
                <a:rPr kumimoji="1" lang="en-US" altLang="ja-JP" sz="3200" dirty="0">
                  <a:latin typeface="Arial" panose="020B0604020202020204" pitchFamily="34" charset="0"/>
                  <a:cs typeface="Arial" panose="020B0604020202020204" pitchFamily="34" charset="0"/>
                </a:rPr>
                <a:t>O</a:t>
              </a:r>
              <a:r>
                <a:rPr kumimoji="1" lang="en-US" altLang="ja-JP" sz="2000" dirty="0">
                  <a:latin typeface="Arial" panose="020B0604020202020204" pitchFamily="34" charset="0"/>
                  <a:cs typeface="Arial" panose="020B0604020202020204" pitchFamily="34" charset="0"/>
                </a:rPr>
                <a:t> </a:t>
              </a:r>
              <a:r>
                <a:rPr kumimoji="1" lang="en-US" altLang="ja-JP" sz="3200" dirty="0">
                  <a:latin typeface="Arial" panose="020B0604020202020204" pitchFamily="34" charset="0"/>
                  <a:cs typeface="Arial" panose="020B0604020202020204" pitchFamily="34" charset="0"/>
                </a:rPr>
                <a:t>: 99.757</a:t>
              </a:r>
            </a:p>
            <a:p>
              <a:r>
                <a:rPr lang="en-US" altLang="ja-JP" sz="3200" baseline="30000" dirty="0">
                  <a:latin typeface="Arial" panose="020B0604020202020204" pitchFamily="34" charset="0"/>
                  <a:cs typeface="Arial" panose="020B0604020202020204" pitchFamily="34" charset="0"/>
                </a:rPr>
                <a:t>17</a:t>
              </a:r>
              <a:r>
                <a:rPr lang="en-US" altLang="ja-JP" sz="3200" dirty="0">
                  <a:latin typeface="Arial" panose="020B0604020202020204" pitchFamily="34" charset="0"/>
                  <a:cs typeface="Arial" panose="020B0604020202020204" pitchFamily="34" charset="0"/>
                </a:rPr>
                <a:t>O</a:t>
              </a:r>
              <a:r>
                <a:rPr kumimoji="1" lang="en-US" altLang="ja-JP" sz="2000"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 </a:t>
              </a:r>
              <a:r>
                <a:rPr lang="en-US" altLang="ja-JP" sz="3200" b="1"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0.038</a:t>
              </a:r>
            </a:p>
            <a:p>
              <a:r>
                <a:rPr kumimoji="1" lang="en-US" altLang="ja-JP" sz="3200" baseline="30000" dirty="0">
                  <a:latin typeface="Arial" panose="020B0604020202020204" pitchFamily="34" charset="0"/>
                  <a:cs typeface="Arial" panose="020B0604020202020204" pitchFamily="34" charset="0"/>
                </a:rPr>
                <a:t>18</a:t>
              </a:r>
              <a:r>
                <a:rPr kumimoji="1" lang="en-US" altLang="ja-JP" sz="3200" dirty="0">
                  <a:latin typeface="Arial" panose="020B0604020202020204" pitchFamily="34" charset="0"/>
                  <a:cs typeface="Arial" panose="020B0604020202020204" pitchFamily="34" charset="0"/>
                </a:rPr>
                <a:t>O</a:t>
              </a:r>
              <a:r>
                <a:rPr lang="en-US" altLang="ja-JP" sz="2000" dirty="0">
                  <a:latin typeface="Arial" panose="020B0604020202020204" pitchFamily="34" charset="0"/>
                  <a:cs typeface="Arial" panose="020B0604020202020204" pitchFamily="34" charset="0"/>
                </a:rPr>
                <a:t> </a:t>
              </a:r>
              <a:r>
                <a:rPr kumimoji="1" lang="en-US" altLang="ja-JP" sz="3200" dirty="0">
                  <a:latin typeface="Arial" panose="020B0604020202020204" pitchFamily="34" charset="0"/>
                  <a:cs typeface="Arial" panose="020B0604020202020204" pitchFamily="34" charset="0"/>
                </a:rPr>
                <a:t>: </a:t>
              </a:r>
              <a:r>
                <a:rPr lang="en-US" altLang="ja-JP" sz="3200" b="1" dirty="0">
                  <a:latin typeface="Arial" panose="020B0604020202020204" pitchFamily="34" charset="0"/>
                  <a:cs typeface="Arial" panose="020B0604020202020204" pitchFamily="34" charset="0"/>
                </a:rPr>
                <a:t>  </a:t>
              </a:r>
              <a:r>
                <a:rPr kumimoji="1" lang="en-US" altLang="ja-JP" sz="3200" dirty="0">
                  <a:latin typeface="Arial" panose="020B0604020202020204" pitchFamily="34" charset="0"/>
                  <a:cs typeface="Arial" panose="020B0604020202020204" pitchFamily="34" charset="0"/>
                </a:rPr>
                <a:t>0.205</a:t>
              </a:r>
            </a:p>
          </p:txBody>
        </p:sp>
        <p:sp>
          <p:nvSpPr>
            <p:cNvPr id="52" name="テキスト ボックス 51">
              <a:extLst>
                <a:ext uri="{FF2B5EF4-FFF2-40B4-BE49-F238E27FC236}">
                  <a16:creationId xmlns:a16="http://schemas.microsoft.com/office/drawing/2014/main" id="{B668B283-8FA9-46B0-AF56-2EE3D0D59E71}"/>
                </a:ext>
              </a:extLst>
            </p:cNvPr>
            <p:cNvSpPr txBox="1"/>
            <p:nvPr/>
          </p:nvSpPr>
          <p:spPr>
            <a:xfrm>
              <a:off x="108645" y="404638"/>
              <a:ext cx="2805576"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Isotope abundance</a:t>
              </a:r>
            </a:p>
          </p:txBody>
        </p:sp>
      </p:grpSp>
      <p:grpSp>
        <p:nvGrpSpPr>
          <p:cNvPr id="71" name="グループ化 70">
            <a:extLst>
              <a:ext uri="{FF2B5EF4-FFF2-40B4-BE49-F238E27FC236}">
                <a16:creationId xmlns:a16="http://schemas.microsoft.com/office/drawing/2014/main" id="{9A7FBB0E-A288-43F6-816F-B2D02FADFB7F}"/>
              </a:ext>
            </a:extLst>
          </p:cNvPr>
          <p:cNvGrpSpPr/>
          <p:nvPr/>
        </p:nvGrpSpPr>
        <p:grpSpPr>
          <a:xfrm>
            <a:off x="1091609" y="4578483"/>
            <a:ext cx="6437558" cy="2193791"/>
            <a:chOff x="1091609" y="4578483"/>
            <a:chExt cx="6437558" cy="2193791"/>
          </a:xfrm>
        </p:grpSpPr>
        <p:pic>
          <p:nvPicPr>
            <p:cNvPr id="34" name="図 33" descr="屋内, 座る, 車, オーブン が含まれている画像&#10;&#10;自動的に生成された説明">
              <a:extLst>
                <a:ext uri="{FF2B5EF4-FFF2-40B4-BE49-F238E27FC236}">
                  <a16:creationId xmlns:a16="http://schemas.microsoft.com/office/drawing/2014/main" id="{BBFDA22C-59ED-4759-B9EB-DE824C6B7F99}"/>
                </a:ext>
              </a:extLst>
            </p:cNvPr>
            <p:cNvPicPr>
              <a:picLocks noChangeAspect="1"/>
            </p:cNvPicPr>
            <p:nvPr/>
          </p:nvPicPr>
          <p:blipFill>
            <a:blip r:embed="rId6"/>
            <a:stretch>
              <a:fillRect/>
            </a:stretch>
          </p:blipFill>
          <p:spPr>
            <a:xfrm>
              <a:off x="1511433" y="5457792"/>
              <a:ext cx="1323968" cy="1314482"/>
            </a:xfrm>
            <a:prstGeom prst="rect">
              <a:avLst/>
            </a:prstGeom>
          </p:spPr>
        </p:pic>
        <p:sp>
          <p:nvSpPr>
            <p:cNvPr id="35" name="テキスト ボックス 34">
              <a:extLst>
                <a:ext uri="{FF2B5EF4-FFF2-40B4-BE49-F238E27FC236}">
                  <a16:creationId xmlns:a16="http://schemas.microsoft.com/office/drawing/2014/main" id="{18E68489-1CE9-41CB-83B5-C12875222EAA}"/>
                </a:ext>
              </a:extLst>
            </p:cNvPr>
            <p:cNvSpPr txBox="1"/>
            <p:nvPr/>
          </p:nvSpPr>
          <p:spPr>
            <a:xfrm>
              <a:off x="1584584" y="4578483"/>
              <a:ext cx="1126081" cy="338554"/>
            </a:xfrm>
            <a:prstGeom prst="rect">
              <a:avLst/>
            </a:prstGeom>
            <a:noFill/>
          </p:spPr>
          <p:txBody>
            <a:bodyPr wrap="square">
              <a:spAutoFit/>
            </a:bodyPr>
            <a:lstStyle/>
            <a:p>
              <a:pPr algn="ctr"/>
              <a:r>
                <a:rPr kumimoji="1" lang="en-US" altLang="ja-JP" sz="1600" dirty="0">
                  <a:latin typeface="Arial" panose="020B0604020202020204" pitchFamily="34" charset="0"/>
                  <a:ea typeface="Hiragino Kaku Gothic Pro W3" panose="020B0300000000000000" pitchFamily="34" charset="-128"/>
                  <a:cs typeface="Arial" panose="020B0604020202020204" pitchFamily="34" charset="0"/>
                </a:rPr>
                <a:t>Sun</a:t>
              </a:r>
            </a:p>
          </p:txBody>
        </p:sp>
        <p:sp>
          <p:nvSpPr>
            <p:cNvPr id="36" name="テキスト ボックス 35">
              <a:extLst>
                <a:ext uri="{FF2B5EF4-FFF2-40B4-BE49-F238E27FC236}">
                  <a16:creationId xmlns:a16="http://schemas.microsoft.com/office/drawing/2014/main" id="{4AA13B52-5170-4F98-842E-8D37CA3A7AEC}"/>
                </a:ext>
              </a:extLst>
            </p:cNvPr>
            <p:cNvSpPr txBox="1"/>
            <p:nvPr/>
          </p:nvSpPr>
          <p:spPr>
            <a:xfrm rot="5400000">
              <a:off x="1902682" y="4799410"/>
              <a:ext cx="427495" cy="369332"/>
            </a:xfrm>
            <a:prstGeom prst="rect">
              <a:avLst/>
            </a:prstGeom>
            <a:noFill/>
          </p:spPr>
          <p:txBody>
            <a:bodyPr wrap="square">
              <a:spAutoFit/>
            </a:bodyPr>
            <a:lstStyle/>
            <a:p>
              <a:pPr algn="ctr"/>
              <a:r>
                <a:rPr kumimoji="1" lang="ja-JP" altLang="en-US" sz="1800" dirty="0">
                  <a:latin typeface="Arial" panose="020B0604020202020204" pitchFamily="34" charset="0"/>
                  <a:ea typeface="Hiragino Kaku Gothic Pro W3" panose="020B0300000000000000" pitchFamily="34" charset="-128"/>
                  <a:cs typeface="Arial" panose="020B0604020202020204" pitchFamily="34" charset="0"/>
                </a:rPr>
                <a:t>≒</a:t>
              </a:r>
              <a:endParaRPr kumimoji="1" lang="en-US" altLang="ja-JP" sz="1800" dirty="0">
                <a:latin typeface="Arial" panose="020B0604020202020204" pitchFamily="34" charset="0"/>
                <a:ea typeface="Hiragino Kaku Gothic Pro W3" panose="020B0300000000000000" pitchFamily="34" charset="-128"/>
                <a:cs typeface="Arial" panose="020B0604020202020204" pitchFamily="34" charset="0"/>
              </a:endParaRPr>
            </a:p>
          </p:txBody>
        </p:sp>
        <p:sp>
          <p:nvSpPr>
            <p:cNvPr id="37" name="テキスト ボックス 36">
              <a:extLst>
                <a:ext uri="{FF2B5EF4-FFF2-40B4-BE49-F238E27FC236}">
                  <a16:creationId xmlns:a16="http://schemas.microsoft.com/office/drawing/2014/main" id="{8C833505-88CF-4CFB-9027-EF33EE881234}"/>
                </a:ext>
              </a:extLst>
            </p:cNvPr>
            <p:cNvSpPr txBox="1"/>
            <p:nvPr/>
          </p:nvSpPr>
          <p:spPr>
            <a:xfrm>
              <a:off x="1091609" y="5112637"/>
              <a:ext cx="1915415" cy="338554"/>
            </a:xfrm>
            <a:prstGeom prst="rect">
              <a:avLst/>
            </a:prstGeom>
            <a:noFill/>
          </p:spPr>
          <p:txBody>
            <a:bodyPr wrap="square">
              <a:spAutoFit/>
            </a:bodyPr>
            <a:lstStyle/>
            <a:p>
              <a:pPr algn="ctr"/>
              <a:r>
                <a:rPr kumimoji="1" lang="en-US" altLang="ja-JP" sz="1600" dirty="0">
                  <a:latin typeface="Arial" panose="020B0604020202020204" pitchFamily="34" charset="0"/>
                  <a:ea typeface="Hiragino Kaku Gothic Pro W3" panose="020B0300000000000000" pitchFamily="34" charset="-128"/>
                  <a:cs typeface="Arial" panose="020B0604020202020204" pitchFamily="34" charset="0"/>
                </a:rPr>
                <a:t>Bulk Solar System</a:t>
              </a:r>
              <a:endParaRPr lang="ja-JP" altLang="en-US" sz="1600" dirty="0">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434A44DE-A104-4B09-BCE1-71ABC86FEED8}"/>
                </a:ext>
              </a:extLst>
            </p:cNvPr>
            <p:cNvSpPr txBox="1"/>
            <p:nvPr/>
          </p:nvSpPr>
          <p:spPr>
            <a:xfrm>
              <a:off x="3626920" y="5626949"/>
              <a:ext cx="769763" cy="461665"/>
            </a:xfrm>
            <a:prstGeom prst="rect">
              <a:avLst/>
            </a:prstGeom>
            <a:solidFill>
              <a:schemeClr val="bg1"/>
            </a:solidFill>
            <a:ln w="19050">
              <a:solidFill>
                <a:srgbClr val="FF0000"/>
              </a:solidFill>
            </a:ln>
          </p:spPr>
          <p:txBody>
            <a:bodyPr wrap="none" rtlCol="0">
              <a:spAutoFit/>
            </a:bodyPr>
            <a:lstStyle/>
            <a:p>
              <a:r>
                <a:rPr lang="en-US" altLang="ja-JP" sz="2400" b="1" dirty="0">
                  <a:solidFill>
                    <a:srgbClr val="FF0000"/>
                  </a:solidFill>
                  <a:latin typeface="Arial" panose="020B0604020202020204" pitchFamily="34" charset="0"/>
                  <a:cs typeface="Arial" panose="020B0604020202020204" pitchFamily="34" charset="0"/>
                </a:rPr>
                <a:t>Sun</a:t>
              </a:r>
              <a:endParaRPr kumimoji="1" lang="ja-JP" altLang="en-US" sz="2400" b="1" dirty="0">
                <a:solidFill>
                  <a:srgbClr val="FF0000"/>
                </a:solidFill>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320A9A23-AF42-44E4-8696-0AF80463F94B}"/>
                </a:ext>
              </a:extLst>
            </p:cNvPr>
            <p:cNvSpPr txBox="1"/>
            <p:nvPr/>
          </p:nvSpPr>
          <p:spPr>
            <a:xfrm>
              <a:off x="4471919" y="5484171"/>
              <a:ext cx="3057248" cy="707886"/>
            </a:xfrm>
            <a:prstGeom prst="rect">
              <a:avLst/>
            </a:prstGeom>
            <a:noFill/>
          </p:spPr>
          <p:txBody>
            <a:bodyPr wrap="none" rtlCol="0">
              <a:spAutoFit/>
            </a:bodyPr>
            <a:lstStyle/>
            <a:p>
              <a:r>
                <a:rPr kumimoji="1" lang="en-US" altLang="ja-JP" sz="1600" b="1" dirty="0">
                  <a:solidFill>
                    <a:srgbClr val="FF0000"/>
                  </a:solidFill>
                  <a:latin typeface="Arial" panose="020B0604020202020204" pitchFamily="34" charset="0"/>
                  <a:cs typeface="Arial" panose="020B0604020202020204" pitchFamily="34" charset="0"/>
                </a:rPr>
                <a:t>Solar Wind(Genesis mission)</a:t>
              </a:r>
              <a:endParaRPr lang="en-US" altLang="ja-JP" sz="1600" b="1" dirty="0">
                <a:solidFill>
                  <a:srgbClr val="FF0000"/>
                </a:solidFill>
                <a:latin typeface="Arial" panose="020B0604020202020204" pitchFamily="34" charset="0"/>
                <a:cs typeface="Arial" panose="020B0604020202020204" pitchFamily="34" charset="0"/>
              </a:endParaRPr>
            </a:p>
            <a:p>
              <a:r>
                <a:rPr lang="en-US" altLang="ja-JP" sz="1200" b="1" i="1" dirty="0">
                  <a:solidFill>
                    <a:srgbClr val="FF0000"/>
                  </a:solidFill>
                  <a:latin typeface="Arial" panose="020B0604020202020204" pitchFamily="34" charset="0"/>
                  <a:cs typeface="Arial" panose="020B0604020202020204" pitchFamily="34" charset="0"/>
                </a:rPr>
                <a:t>McKeegan et al. 2011 Science</a:t>
              </a:r>
            </a:p>
            <a:p>
              <a:r>
                <a:rPr lang="en-US" altLang="ja-JP" sz="1200" b="1" i="1" u="sng" dirty="0" err="1">
                  <a:solidFill>
                    <a:srgbClr val="FF0000"/>
                  </a:solidFill>
                  <a:latin typeface="Arial" panose="020B0604020202020204" pitchFamily="34" charset="0"/>
                  <a:cs typeface="Arial" panose="020B0604020202020204" pitchFamily="34" charset="0"/>
                </a:rPr>
                <a:t>Sakamoto</a:t>
              </a:r>
              <a:r>
                <a:rPr lang="en-US" altLang="ja-JP" sz="1200" b="1" i="1" dirty="0" err="1">
                  <a:solidFill>
                    <a:srgbClr val="FF0000"/>
                  </a:solidFill>
                  <a:latin typeface="Arial" panose="020B0604020202020204" pitchFamily="34" charset="0"/>
                  <a:cs typeface="Arial" panose="020B0604020202020204" pitchFamily="34" charset="0"/>
                </a:rPr>
                <a:t>&amp;Kawasaki</a:t>
              </a:r>
              <a:r>
                <a:rPr lang="en-US" altLang="ja-JP" sz="1200" b="1" i="1" dirty="0">
                  <a:solidFill>
                    <a:srgbClr val="FF0000"/>
                  </a:solidFill>
                  <a:latin typeface="Arial" panose="020B0604020202020204" pitchFamily="34" charset="0"/>
                  <a:cs typeface="Arial" panose="020B0604020202020204" pitchFamily="34" charset="0"/>
                </a:rPr>
                <a:t> 2019 </a:t>
              </a:r>
              <a:r>
                <a:rPr lang="en-US" altLang="ja-JP" sz="1200" b="1" i="1" dirty="0" err="1">
                  <a:solidFill>
                    <a:srgbClr val="FF0000"/>
                  </a:solidFill>
                  <a:latin typeface="Arial" panose="020B0604020202020204" pitchFamily="34" charset="0"/>
                  <a:cs typeface="Arial" panose="020B0604020202020204" pitchFamily="34" charset="0"/>
                </a:rPr>
                <a:t>Metsoc</a:t>
              </a:r>
              <a:endParaRPr lang="ja-JP" altLang="en-US" sz="1200" b="1" i="1" dirty="0">
                <a:solidFill>
                  <a:srgbClr val="FF0000"/>
                </a:solidFill>
                <a:latin typeface="Arial" panose="020B0604020202020204" pitchFamily="34" charset="0"/>
                <a:cs typeface="Arial" panose="020B0604020202020204" pitchFamily="34" charset="0"/>
              </a:endParaRPr>
            </a:p>
          </p:txBody>
        </p:sp>
      </p:grpSp>
      <p:grpSp>
        <p:nvGrpSpPr>
          <p:cNvPr id="86" name="グループ化 85">
            <a:extLst>
              <a:ext uri="{FF2B5EF4-FFF2-40B4-BE49-F238E27FC236}">
                <a16:creationId xmlns:a16="http://schemas.microsoft.com/office/drawing/2014/main" id="{8B1E326F-3B1C-4CB5-9257-9952063BD85A}"/>
              </a:ext>
            </a:extLst>
          </p:cNvPr>
          <p:cNvGrpSpPr/>
          <p:nvPr/>
        </p:nvGrpSpPr>
        <p:grpSpPr>
          <a:xfrm>
            <a:off x="5444812" y="2705615"/>
            <a:ext cx="6628306" cy="4046910"/>
            <a:chOff x="5444812" y="2705615"/>
            <a:chExt cx="6628306" cy="4046910"/>
          </a:xfrm>
        </p:grpSpPr>
        <p:sp>
          <p:nvSpPr>
            <p:cNvPr id="57" name="テキスト ボックス 56">
              <a:extLst>
                <a:ext uri="{FF2B5EF4-FFF2-40B4-BE49-F238E27FC236}">
                  <a16:creationId xmlns:a16="http://schemas.microsoft.com/office/drawing/2014/main" id="{6B65A407-13DF-4CAC-A69A-46CA3A212A62}"/>
                </a:ext>
              </a:extLst>
            </p:cNvPr>
            <p:cNvSpPr txBox="1"/>
            <p:nvPr/>
          </p:nvSpPr>
          <p:spPr>
            <a:xfrm>
              <a:off x="8917227" y="2981574"/>
              <a:ext cx="3155891" cy="276999"/>
            </a:xfrm>
            <a:prstGeom prst="rect">
              <a:avLst/>
            </a:prstGeom>
            <a:noFill/>
          </p:spPr>
          <p:txBody>
            <a:bodyPr wrap="square">
              <a:spAutoFit/>
            </a:bodyPr>
            <a:lstStyle/>
            <a:p>
              <a:r>
                <a:rPr lang="en-US" altLang="ja-JP" sz="1200" b="1" dirty="0">
                  <a:latin typeface="Arial" panose="020B0604020202020204" pitchFamily="34" charset="0"/>
                  <a:cs typeface="Arial" panose="020B0604020202020204" pitchFamily="34" charset="0"/>
                </a:rPr>
                <a:t>Yokoyama, </a:t>
              </a:r>
              <a:r>
                <a:rPr lang="en-US" altLang="ja-JP" sz="1200" b="1" u="sng" dirty="0">
                  <a:latin typeface="Arial" panose="020B0604020202020204" pitchFamily="34" charset="0"/>
                  <a:cs typeface="Arial" panose="020B0604020202020204" pitchFamily="34" charset="0"/>
                </a:rPr>
                <a:t>Sakamoto</a:t>
              </a:r>
              <a:r>
                <a:rPr lang="en-US" altLang="ja-JP" sz="1200" b="1" dirty="0">
                  <a:latin typeface="Arial" panose="020B0604020202020204" pitchFamily="34" charset="0"/>
                  <a:cs typeface="Arial" panose="020B0604020202020204" pitchFamily="34" charset="0"/>
                </a:rPr>
                <a:t> </a:t>
              </a:r>
              <a:r>
                <a:rPr lang="en-US" altLang="ja-JP" sz="1200" b="1" i="1" dirty="0">
                  <a:latin typeface="Arial" panose="020B0604020202020204" pitchFamily="34" charset="0"/>
                  <a:cs typeface="Arial" panose="020B0604020202020204" pitchFamily="34" charset="0"/>
                </a:rPr>
                <a:t>et al. 2022 Science</a:t>
              </a:r>
              <a:endParaRPr lang="ja-JP" altLang="en-US" sz="1200" b="1" i="1" dirty="0">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9C652F2E-22D7-4E08-8893-F1D99D78B6DF}"/>
                </a:ext>
              </a:extLst>
            </p:cNvPr>
            <p:cNvPicPr>
              <a:picLocks noChangeAspect="1"/>
            </p:cNvPicPr>
            <p:nvPr/>
          </p:nvPicPr>
          <p:blipFill>
            <a:blip r:embed="rId7"/>
            <a:stretch>
              <a:fillRect/>
            </a:stretch>
          </p:blipFill>
          <p:spPr>
            <a:xfrm>
              <a:off x="8423464" y="3264663"/>
              <a:ext cx="3636380" cy="3487862"/>
            </a:xfrm>
            <a:prstGeom prst="rect">
              <a:avLst/>
            </a:prstGeom>
          </p:spPr>
        </p:pic>
        <p:sp>
          <p:nvSpPr>
            <p:cNvPr id="25" name="正方形/長方形 24">
              <a:extLst>
                <a:ext uri="{FF2B5EF4-FFF2-40B4-BE49-F238E27FC236}">
                  <a16:creationId xmlns:a16="http://schemas.microsoft.com/office/drawing/2014/main" id="{3C616411-162B-4400-85B9-519ABDBC2569}"/>
                </a:ext>
              </a:extLst>
            </p:cNvPr>
            <p:cNvSpPr/>
            <p:nvPr/>
          </p:nvSpPr>
          <p:spPr>
            <a:xfrm>
              <a:off x="8401950" y="3252484"/>
              <a:ext cx="270179" cy="216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 name="直線コネクタ 62">
              <a:extLst>
                <a:ext uri="{FF2B5EF4-FFF2-40B4-BE49-F238E27FC236}">
                  <a16:creationId xmlns:a16="http://schemas.microsoft.com/office/drawing/2014/main" id="{A38824A3-4859-4FE3-9A37-2981148E4CAD}"/>
                </a:ext>
              </a:extLst>
            </p:cNvPr>
            <p:cNvCxnSpPr>
              <a:cxnSpLocks/>
            </p:cNvCxnSpPr>
            <p:nvPr/>
          </p:nvCxnSpPr>
          <p:spPr>
            <a:xfrm flipV="1">
              <a:off x="6165058" y="3281592"/>
              <a:ext cx="2528712" cy="47769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9F311B9B-27FC-474B-B993-BD6EFE9219BB}"/>
                </a:ext>
              </a:extLst>
            </p:cNvPr>
            <p:cNvCxnSpPr>
              <a:cxnSpLocks/>
            </p:cNvCxnSpPr>
            <p:nvPr/>
          </p:nvCxnSpPr>
          <p:spPr>
            <a:xfrm>
              <a:off x="5450954" y="4121554"/>
              <a:ext cx="3167344" cy="2213354"/>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62" name="正方形/長方形 61">
              <a:extLst>
                <a:ext uri="{FF2B5EF4-FFF2-40B4-BE49-F238E27FC236}">
                  <a16:creationId xmlns:a16="http://schemas.microsoft.com/office/drawing/2014/main" id="{332058E5-B450-4112-BC0F-14AEF0BBA0A2}"/>
                </a:ext>
              </a:extLst>
            </p:cNvPr>
            <p:cNvSpPr/>
            <p:nvPr/>
          </p:nvSpPr>
          <p:spPr>
            <a:xfrm>
              <a:off x="9409255" y="4192055"/>
              <a:ext cx="758541" cy="430887"/>
            </a:xfrm>
            <a:prstGeom prst="rect">
              <a:avLst/>
            </a:prstGeom>
          </p:spPr>
          <p:txBody>
            <a:bodyPr wrap="none">
              <a:spAutoFit/>
            </a:bodyPr>
            <a:lstStyle/>
            <a:p>
              <a:pPr algn="ctr"/>
              <a:r>
                <a:rPr lang="en-US" altLang="ja-JP" sz="1100" b="1" dirty="0">
                  <a:latin typeface="Arial" panose="020B0604020202020204" pitchFamily="34" charset="0"/>
                  <a:cs typeface="Arial" panose="020B0604020202020204" pitchFamily="34" charset="0"/>
                </a:rPr>
                <a:t>Asteroid</a:t>
              </a:r>
            </a:p>
            <a:p>
              <a:pPr algn="ctr"/>
              <a:r>
                <a:rPr lang="en-US" altLang="ja-JP" sz="1100" b="1" dirty="0">
                  <a:latin typeface="Arial" panose="020B0604020202020204" pitchFamily="34" charset="0"/>
                  <a:cs typeface="Arial" panose="020B0604020202020204" pitchFamily="34" charset="0"/>
                </a:rPr>
                <a:t>Ryugu</a:t>
              </a:r>
              <a:endParaRPr lang="ja-JP" altLang="en-US" sz="1100" dirty="0">
                <a:latin typeface="Arial" panose="020B0604020202020204" pitchFamily="34" charset="0"/>
                <a:cs typeface="Arial" panose="020B0604020202020204" pitchFamily="34" charset="0"/>
              </a:endParaRPr>
            </a:p>
          </p:txBody>
        </p:sp>
        <p:cxnSp>
          <p:nvCxnSpPr>
            <p:cNvPr id="76" name="直線コネクタ 75">
              <a:extLst>
                <a:ext uri="{FF2B5EF4-FFF2-40B4-BE49-F238E27FC236}">
                  <a16:creationId xmlns:a16="http://schemas.microsoft.com/office/drawing/2014/main" id="{085E8202-A46B-4408-A6AF-C644E5CA8520}"/>
                </a:ext>
              </a:extLst>
            </p:cNvPr>
            <p:cNvCxnSpPr>
              <a:cxnSpLocks/>
            </p:cNvCxnSpPr>
            <p:nvPr/>
          </p:nvCxnSpPr>
          <p:spPr>
            <a:xfrm flipV="1">
              <a:off x="5444812" y="3741746"/>
              <a:ext cx="703508" cy="3662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テキスト ボックス 89">
              <a:extLst>
                <a:ext uri="{FF2B5EF4-FFF2-40B4-BE49-F238E27FC236}">
                  <a16:creationId xmlns:a16="http://schemas.microsoft.com/office/drawing/2014/main" id="{BEF3E1D6-8CC5-4AD7-BD4D-4F30DB9F50D4}"/>
                </a:ext>
              </a:extLst>
            </p:cNvPr>
            <p:cNvSpPr txBox="1"/>
            <p:nvPr/>
          </p:nvSpPr>
          <p:spPr>
            <a:xfrm>
              <a:off x="9730190" y="2705615"/>
              <a:ext cx="2268493" cy="338554"/>
            </a:xfrm>
            <a:prstGeom prst="rect">
              <a:avLst/>
            </a:prstGeom>
            <a:noFill/>
          </p:spPr>
          <p:txBody>
            <a:bodyPr wrap="square">
              <a:spAutoFit/>
            </a:bodyPr>
            <a:lstStyle/>
            <a:p>
              <a:r>
                <a:rPr lang="en-US" altLang="ja-JP" sz="1600" b="1" dirty="0">
                  <a:latin typeface="Arial" panose="020B0604020202020204" pitchFamily="34" charset="0"/>
                  <a:cs typeface="Arial" panose="020B0604020202020204" pitchFamily="34" charset="0"/>
                </a:rPr>
                <a:t>HAYUBUSA2</a:t>
              </a:r>
              <a:endParaRPr lang="ja-JP" altLang="en-US" sz="1600" b="1" i="1" dirty="0">
                <a:latin typeface="Arial" panose="020B0604020202020204" pitchFamily="34" charset="0"/>
                <a:cs typeface="Arial" panose="020B0604020202020204" pitchFamily="34" charset="0"/>
              </a:endParaRPr>
            </a:p>
          </p:txBody>
        </p:sp>
      </p:grpSp>
      <p:grpSp>
        <p:nvGrpSpPr>
          <p:cNvPr id="73" name="グループ化 72">
            <a:extLst>
              <a:ext uri="{FF2B5EF4-FFF2-40B4-BE49-F238E27FC236}">
                <a16:creationId xmlns:a16="http://schemas.microsoft.com/office/drawing/2014/main" id="{ED42D58C-4FBD-4678-B408-BCB8C526B591}"/>
              </a:ext>
            </a:extLst>
          </p:cNvPr>
          <p:cNvGrpSpPr/>
          <p:nvPr/>
        </p:nvGrpSpPr>
        <p:grpSpPr>
          <a:xfrm>
            <a:off x="3761138" y="3351347"/>
            <a:ext cx="5010350" cy="678850"/>
            <a:chOff x="3761138" y="3351347"/>
            <a:chExt cx="5010350" cy="678850"/>
          </a:xfrm>
        </p:grpSpPr>
        <p:sp>
          <p:nvSpPr>
            <p:cNvPr id="42" name="矢印: 下 41">
              <a:extLst>
                <a:ext uri="{FF2B5EF4-FFF2-40B4-BE49-F238E27FC236}">
                  <a16:creationId xmlns:a16="http://schemas.microsoft.com/office/drawing/2014/main" id="{C7C3B730-094B-440C-BCFE-6CDAA285F4F8}"/>
                </a:ext>
              </a:extLst>
            </p:cNvPr>
            <p:cNvSpPr/>
            <p:nvPr/>
          </p:nvSpPr>
          <p:spPr>
            <a:xfrm rot="2709789">
              <a:off x="5987260" y="1125225"/>
              <a:ext cx="340013" cy="4792257"/>
            </a:xfrm>
            <a:prstGeom prst="downArrow">
              <a:avLst/>
            </a:prstGeom>
            <a:gradFill>
              <a:gsLst>
                <a:gs pos="53000">
                  <a:schemeClr val="bg1">
                    <a:alpha val="20000"/>
                  </a:schemeClr>
                </a:gs>
                <a:gs pos="0">
                  <a:srgbClr val="0000FF"/>
                </a:gs>
                <a:gs pos="100000">
                  <a:srgbClr val="FF0000"/>
                </a:gs>
              </a:gsLst>
              <a:lin ang="5400000" scaled="1"/>
            </a:gra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1" name="正方形/長方形 40">
              <a:extLst>
                <a:ext uri="{FF2B5EF4-FFF2-40B4-BE49-F238E27FC236}">
                  <a16:creationId xmlns:a16="http://schemas.microsoft.com/office/drawing/2014/main" id="{3EF21695-B3EF-4E9F-96F3-6F6341A2AADF}"/>
                </a:ext>
              </a:extLst>
            </p:cNvPr>
            <p:cNvSpPr/>
            <p:nvPr/>
          </p:nvSpPr>
          <p:spPr>
            <a:xfrm rot="18911178">
              <a:off x="4472878" y="3506977"/>
              <a:ext cx="4298610" cy="523220"/>
            </a:xfrm>
            <a:prstGeom prst="rect">
              <a:avLst/>
            </a:prstGeom>
            <a:solidFill>
              <a:schemeClr val="bg1">
                <a:alpha val="95000"/>
              </a:schemeClr>
            </a:solidFill>
          </p:spPr>
          <p:txBody>
            <a:bodyPr wrap="square">
              <a:spAutoFit/>
            </a:bodyPr>
            <a:lstStyle/>
            <a:p>
              <a:r>
                <a:rPr lang="en-US" altLang="ja-JP" sz="2800" b="1" dirty="0">
                  <a:gradFill>
                    <a:gsLst>
                      <a:gs pos="0">
                        <a:srgbClr val="0000FF"/>
                      </a:gs>
                      <a:gs pos="100000">
                        <a:srgbClr val="FF0000"/>
                      </a:gs>
                    </a:gsLst>
                    <a:lin ang="10800000" scaled="0"/>
                  </a:gradFill>
                  <a:latin typeface="Arial" panose="020B0604020202020204" pitchFamily="34" charset="0"/>
                  <a:cs typeface="Arial" panose="020B0604020202020204" pitchFamily="34" charset="0"/>
                </a:rPr>
                <a:t>Solar System Evolution</a:t>
              </a:r>
              <a:endParaRPr lang="ja-JP" altLang="en-US" sz="2800" b="1" dirty="0">
                <a:gradFill>
                  <a:gsLst>
                    <a:gs pos="0">
                      <a:srgbClr val="0000FF"/>
                    </a:gs>
                    <a:gs pos="100000">
                      <a:srgbClr val="FF0000"/>
                    </a:gs>
                  </a:gsLst>
                  <a:lin ang="10800000" scaled="0"/>
                </a:gradFill>
                <a:latin typeface="Arial" panose="020B0604020202020204" pitchFamily="34" charset="0"/>
                <a:cs typeface="Arial" panose="020B0604020202020204" pitchFamily="34" charset="0"/>
              </a:endParaRPr>
            </a:p>
          </p:txBody>
        </p:sp>
      </p:grpSp>
      <p:sp>
        <p:nvSpPr>
          <p:cNvPr id="27" name="正方形/長方形 26">
            <a:extLst>
              <a:ext uri="{FF2B5EF4-FFF2-40B4-BE49-F238E27FC236}">
                <a16:creationId xmlns:a16="http://schemas.microsoft.com/office/drawing/2014/main" id="{DA0DEA91-B974-4302-9F78-D524CC1CAB66}"/>
              </a:ext>
            </a:extLst>
          </p:cNvPr>
          <p:cNvSpPr/>
          <p:nvPr/>
        </p:nvSpPr>
        <p:spPr>
          <a:xfrm>
            <a:off x="7231606" y="696708"/>
            <a:ext cx="2738738" cy="461665"/>
          </a:xfrm>
          <a:prstGeom prst="rect">
            <a:avLst/>
          </a:prstGeom>
          <a:solidFill>
            <a:schemeClr val="bg1"/>
          </a:solidFill>
          <a:ln w="19050">
            <a:solidFill>
              <a:srgbClr val="0000FF"/>
            </a:solidFill>
          </a:ln>
        </p:spPr>
        <p:txBody>
          <a:bodyPr wrap="square">
            <a:spAutoFit/>
          </a:bodyPr>
          <a:lstStyle/>
          <a:p>
            <a:pPr algn="ctr"/>
            <a:r>
              <a:rPr lang="en-US" altLang="ja-JP" sz="2400" b="1" dirty="0">
                <a:solidFill>
                  <a:srgbClr val="0000FF"/>
                </a:solidFill>
                <a:latin typeface="Arial" panose="020B0604020202020204" pitchFamily="34" charset="0"/>
                <a:cs typeface="Arial" panose="020B0604020202020204" pitchFamily="34" charset="0"/>
              </a:rPr>
              <a:t>Primordial Water</a:t>
            </a:r>
          </a:p>
        </p:txBody>
      </p:sp>
      <p:grpSp>
        <p:nvGrpSpPr>
          <p:cNvPr id="99" name="グループ化 98">
            <a:extLst>
              <a:ext uri="{FF2B5EF4-FFF2-40B4-BE49-F238E27FC236}">
                <a16:creationId xmlns:a16="http://schemas.microsoft.com/office/drawing/2014/main" id="{5722DF34-72D2-4D6C-83CE-0798C7A9506D}"/>
              </a:ext>
            </a:extLst>
          </p:cNvPr>
          <p:cNvGrpSpPr/>
          <p:nvPr/>
        </p:nvGrpSpPr>
        <p:grpSpPr>
          <a:xfrm>
            <a:off x="9739978" y="285017"/>
            <a:ext cx="2319866" cy="1885076"/>
            <a:chOff x="9739978" y="285017"/>
            <a:chExt cx="2319866" cy="1885076"/>
          </a:xfrm>
        </p:grpSpPr>
        <p:sp>
          <p:nvSpPr>
            <p:cNvPr id="28" name="テキスト ボックス 27">
              <a:extLst>
                <a:ext uri="{FF2B5EF4-FFF2-40B4-BE49-F238E27FC236}">
                  <a16:creationId xmlns:a16="http://schemas.microsoft.com/office/drawing/2014/main" id="{AC8B65D0-B777-4D3A-AAC4-D3F9408BB0FA}"/>
                </a:ext>
              </a:extLst>
            </p:cNvPr>
            <p:cNvSpPr txBox="1"/>
            <p:nvPr/>
          </p:nvSpPr>
          <p:spPr>
            <a:xfrm>
              <a:off x="9739978" y="1646873"/>
              <a:ext cx="2319866" cy="523220"/>
            </a:xfrm>
            <a:prstGeom prst="rect">
              <a:avLst/>
            </a:prstGeom>
            <a:noFill/>
          </p:spPr>
          <p:txBody>
            <a:bodyPr wrap="none" rtlCol="0">
              <a:spAutoFit/>
            </a:bodyPr>
            <a:lstStyle/>
            <a:p>
              <a:r>
                <a:rPr kumimoji="1" lang="en-US" altLang="ja-JP" sz="1600" b="1" dirty="0">
                  <a:solidFill>
                    <a:srgbClr val="0000FF"/>
                  </a:solidFill>
                  <a:latin typeface="Arial" panose="020B0604020202020204" pitchFamily="34" charset="0"/>
                  <a:cs typeface="Arial" panose="020B0604020202020204" pitchFamily="34" charset="0"/>
                </a:rPr>
                <a:t>Cosmic Symplectite</a:t>
              </a:r>
              <a:endParaRPr lang="en-US" altLang="ja-JP" sz="1600" b="1" dirty="0">
                <a:solidFill>
                  <a:srgbClr val="0000FF"/>
                </a:solidFill>
                <a:latin typeface="Arial" panose="020B0604020202020204" pitchFamily="34" charset="0"/>
                <a:cs typeface="Arial" panose="020B0604020202020204" pitchFamily="34" charset="0"/>
              </a:endParaRPr>
            </a:p>
            <a:p>
              <a:r>
                <a:rPr lang="en-US" altLang="ja-JP" sz="1200" b="1" i="1" u="sng" dirty="0">
                  <a:solidFill>
                    <a:srgbClr val="0000FF"/>
                  </a:solidFill>
                  <a:latin typeface="Arial" panose="020B0604020202020204" pitchFamily="34" charset="0"/>
                  <a:cs typeface="Arial" panose="020B0604020202020204" pitchFamily="34" charset="0"/>
                </a:rPr>
                <a:t>Sakamoto</a:t>
              </a:r>
              <a:r>
                <a:rPr lang="en-US" altLang="ja-JP" sz="1200" b="1" i="1" dirty="0">
                  <a:solidFill>
                    <a:srgbClr val="0000FF"/>
                  </a:solidFill>
                  <a:latin typeface="Arial" panose="020B0604020202020204" pitchFamily="34" charset="0"/>
                  <a:cs typeface="Arial" panose="020B0604020202020204" pitchFamily="34" charset="0"/>
                </a:rPr>
                <a:t> et al. 2007 Science</a:t>
              </a:r>
              <a:endParaRPr lang="ja-JP" altLang="en-US" sz="1200" b="1" i="1" dirty="0">
                <a:solidFill>
                  <a:srgbClr val="0000FF"/>
                </a:solidFill>
                <a:latin typeface="Arial" panose="020B0604020202020204" pitchFamily="34" charset="0"/>
                <a:cs typeface="Arial" panose="020B0604020202020204" pitchFamily="34" charset="0"/>
              </a:endParaRPr>
            </a:p>
          </p:txBody>
        </p:sp>
        <p:pic>
          <p:nvPicPr>
            <p:cNvPr id="29" name="図 28">
              <a:extLst>
                <a:ext uri="{FF2B5EF4-FFF2-40B4-BE49-F238E27FC236}">
                  <a16:creationId xmlns:a16="http://schemas.microsoft.com/office/drawing/2014/main" id="{DFB10591-C4CF-4542-89D7-C9522B082575}"/>
                </a:ext>
              </a:extLst>
            </p:cNvPr>
            <p:cNvPicPr>
              <a:picLocks noChangeAspect="1"/>
            </p:cNvPicPr>
            <p:nvPr/>
          </p:nvPicPr>
          <p:blipFill>
            <a:blip r:embed="rId8"/>
            <a:stretch>
              <a:fillRect/>
            </a:stretch>
          </p:blipFill>
          <p:spPr>
            <a:xfrm>
              <a:off x="10080240" y="285017"/>
              <a:ext cx="1323967" cy="1314481"/>
            </a:xfrm>
            <a:prstGeom prst="rect">
              <a:avLst/>
            </a:prstGeom>
          </p:spPr>
        </p:pic>
      </p:grpSp>
      <p:grpSp>
        <p:nvGrpSpPr>
          <p:cNvPr id="101" name="グループ化 100">
            <a:extLst>
              <a:ext uri="{FF2B5EF4-FFF2-40B4-BE49-F238E27FC236}">
                <a16:creationId xmlns:a16="http://schemas.microsoft.com/office/drawing/2014/main" id="{73F7BE08-3336-4FAD-8366-77B287D14A14}"/>
              </a:ext>
            </a:extLst>
          </p:cNvPr>
          <p:cNvGrpSpPr/>
          <p:nvPr/>
        </p:nvGrpSpPr>
        <p:grpSpPr>
          <a:xfrm>
            <a:off x="2034713" y="2794287"/>
            <a:ext cx="8133083" cy="1968068"/>
            <a:chOff x="2034713" y="2794287"/>
            <a:chExt cx="8133083" cy="1968068"/>
          </a:xfrm>
        </p:grpSpPr>
        <p:sp>
          <p:nvSpPr>
            <p:cNvPr id="100" name="四角形: 角を丸くする 99">
              <a:extLst>
                <a:ext uri="{FF2B5EF4-FFF2-40B4-BE49-F238E27FC236}">
                  <a16:creationId xmlns:a16="http://schemas.microsoft.com/office/drawing/2014/main" id="{F16580CF-59DB-4B44-8A77-635C268E7508}"/>
                </a:ext>
              </a:extLst>
            </p:cNvPr>
            <p:cNvSpPr/>
            <p:nvPr/>
          </p:nvSpPr>
          <p:spPr>
            <a:xfrm>
              <a:off x="2034713" y="2794287"/>
              <a:ext cx="8133083" cy="1968068"/>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C7937AEE-498D-4688-A80C-8FC69F827886}"/>
                </a:ext>
              </a:extLst>
            </p:cNvPr>
            <p:cNvSpPr txBox="1"/>
            <p:nvPr/>
          </p:nvSpPr>
          <p:spPr>
            <a:xfrm>
              <a:off x="2559531" y="3034123"/>
              <a:ext cx="7107823" cy="1446550"/>
            </a:xfrm>
            <a:prstGeom prst="rect">
              <a:avLst/>
            </a:prstGeom>
            <a:noFill/>
          </p:spPr>
          <p:txBody>
            <a:bodyPr wrap="square" rtlCol="0">
              <a:spAutoFit/>
            </a:bodyPr>
            <a:lstStyle/>
            <a:p>
              <a:pPr algn="ctr"/>
              <a:r>
                <a:rPr kumimoji="1" lang="en-US" altLang="ja-JP" sz="4400" b="1" u="sng" dirty="0">
                  <a:solidFill>
                    <a:srgbClr val="0000FF"/>
                  </a:solidFill>
                  <a:latin typeface="Arial" panose="020B0604020202020204" pitchFamily="34" charset="0"/>
                  <a:cs typeface="Arial" panose="020B0604020202020204" pitchFamily="34" charset="0"/>
                </a:rPr>
                <a:t>Precise</a:t>
              </a:r>
              <a:r>
                <a:rPr kumimoji="1" lang="en-US" altLang="ja-JP" sz="4400" b="1" dirty="0">
                  <a:solidFill>
                    <a:srgbClr val="0000FF"/>
                  </a:solidFill>
                  <a:latin typeface="Arial" panose="020B0604020202020204" pitchFamily="34" charset="0"/>
                  <a:cs typeface="Arial" panose="020B0604020202020204" pitchFamily="34" charset="0"/>
                </a:rPr>
                <a:t> isotope imaging</a:t>
              </a:r>
            </a:p>
            <a:p>
              <a:pPr algn="ctr"/>
              <a:r>
                <a:rPr lang="en-US" altLang="ja-JP" sz="4400" b="1" dirty="0">
                  <a:solidFill>
                    <a:srgbClr val="0000FF"/>
                  </a:solidFill>
                  <a:latin typeface="Arial" panose="020B0604020202020204" pitchFamily="34" charset="0"/>
                  <a:cs typeface="Arial" panose="020B0604020202020204" pitchFamily="34" charset="0"/>
                </a:rPr>
                <a:t>for </a:t>
              </a:r>
              <a:r>
                <a:rPr lang="en-US" altLang="ja-JP" sz="4400" b="1" u="sng" dirty="0">
                  <a:solidFill>
                    <a:srgbClr val="0000FF"/>
                  </a:solidFill>
                  <a:latin typeface="Arial" panose="020B0604020202020204" pitchFamily="34" charset="0"/>
                  <a:cs typeface="Arial" panose="020B0604020202020204" pitchFamily="34" charset="0"/>
                </a:rPr>
                <a:t>unknown</a:t>
              </a:r>
              <a:r>
                <a:rPr lang="en-US" altLang="ja-JP" sz="4400" b="1" dirty="0">
                  <a:solidFill>
                    <a:srgbClr val="0000FF"/>
                  </a:solidFill>
                  <a:latin typeface="Arial" panose="020B0604020202020204" pitchFamily="34" charset="0"/>
                  <a:cs typeface="Arial" panose="020B0604020202020204" pitchFamily="34" charset="0"/>
                </a:rPr>
                <a:t> keystones</a:t>
              </a:r>
              <a:endParaRPr kumimoji="1" lang="ja-JP" altLang="en-US" sz="4400" b="1" dirty="0">
                <a:solidFill>
                  <a:srgbClr val="0000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3154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right)">
                                      <p:cBhvr>
                                        <p:cTn id="37" dur="500"/>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9" grpId="0"/>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ECFAD1B-0371-4C37-A15C-3CBFEC98A26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5" name="図 4" descr="ブルー, 座る, 光, オレンジ が含まれている画像&#10;&#10;自動的に生成された説明">
            <a:extLst>
              <a:ext uri="{FF2B5EF4-FFF2-40B4-BE49-F238E27FC236}">
                <a16:creationId xmlns:a16="http://schemas.microsoft.com/office/drawing/2014/main" id="{FE0FB502-CD34-48B4-8B0C-122EDB23E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727" y="5149705"/>
            <a:ext cx="1238086" cy="1238086"/>
          </a:xfrm>
          <a:prstGeom prst="rect">
            <a:avLst/>
          </a:prstGeom>
        </p:spPr>
      </p:pic>
      <p:pic>
        <p:nvPicPr>
          <p:cNvPr id="6" name="図 5" descr="写真, 座る, テーブル, 暗い が含まれている画像&#10;&#10;自動的に生成された説明">
            <a:extLst>
              <a:ext uri="{FF2B5EF4-FFF2-40B4-BE49-F238E27FC236}">
                <a16:creationId xmlns:a16="http://schemas.microsoft.com/office/drawing/2014/main" id="{B242B412-ADB6-4FB2-BBF3-1C2C92446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812" y="5149705"/>
            <a:ext cx="1238086" cy="1238086"/>
          </a:xfrm>
          <a:prstGeom prst="rect">
            <a:avLst/>
          </a:prstGeom>
        </p:spPr>
      </p:pic>
      <p:pic>
        <p:nvPicPr>
          <p:cNvPr id="7" name="図 6" descr="座る, 写真, テーブル, 暗い が含まれている画像&#10;&#10;自動的に生成された説明">
            <a:extLst>
              <a:ext uri="{FF2B5EF4-FFF2-40B4-BE49-F238E27FC236}">
                <a16:creationId xmlns:a16="http://schemas.microsoft.com/office/drawing/2014/main" id="{0B03A323-99B4-4C16-867F-9943EA3D5D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0" y="5149705"/>
            <a:ext cx="1238086" cy="1238086"/>
          </a:xfrm>
          <a:prstGeom prst="rect">
            <a:avLst/>
          </a:prstGeom>
        </p:spPr>
      </p:pic>
      <p:pic>
        <p:nvPicPr>
          <p:cNvPr id="8" name="図 7" descr="ブルー, 明るい, 座る, 光 が含まれている画像&#10;&#10;自動的に生成された説明">
            <a:extLst>
              <a:ext uri="{FF2B5EF4-FFF2-40B4-BE49-F238E27FC236}">
                <a16:creationId xmlns:a16="http://schemas.microsoft.com/office/drawing/2014/main" id="{A01BCB40-897D-4FD3-A19D-768B0C4BE2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4727" y="3980124"/>
            <a:ext cx="1238086" cy="1238086"/>
          </a:xfrm>
          <a:prstGeom prst="rect">
            <a:avLst/>
          </a:prstGeom>
        </p:spPr>
      </p:pic>
      <p:pic>
        <p:nvPicPr>
          <p:cNvPr id="9" name="図 8" descr="写真, 座る, 暗い, テーブル が含まれている画像&#10;&#10;自動的に生成された説明">
            <a:extLst>
              <a:ext uri="{FF2B5EF4-FFF2-40B4-BE49-F238E27FC236}">
                <a16:creationId xmlns:a16="http://schemas.microsoft.com/office/drawing/2014/main" id="{1D0AE52E-7C56-4114-9385-B0F6091E4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3812" y="3980124"/>
            <a:ext cx="1238086" cy="1238086"/>
          </a:xfrm>
          <a:prstGeom prst="rect">
            <a:avLst/>
          </a:prstGeom>
        </p:spPr>
      </p:pic>
      <p:pic>
        <p:nvPicPr>
          <p:cNvPr id="10" name="図 9" descr="座る, 写真, テーブル, 光 が含まれている画像&#10;&#10;自動的に生成された説明">
            <a:extLst>
              <a:ext uri="{FF2B5EF4-FFF2-40B4-BE49-F238E27FC236}">
                <a16:creationId xmlns:a16="http://schemas.microsoft.com/office/drawing/2014/main" id="{268E2220-3E74-40DF-A494-8EC95FD0D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870" y="3980124"/>
            <a:ext cx="1238086" cy="1238086"/>
          </a:xfrm>
          <a:prstGeom prst="rect">
            <a:avLst/>
          </a:prstGeom>
        </p:spPr>
      </p:pic>
      <p:pic>
        <p:nvPicPr>
          <p:cNvPr id="11" name="図 10" descr="座る, ブルー, オレンジ, 光 が含まれている画像&#10;&#10;自動的に生成された説明">
            <a:extLst>
              <a:ext uri="{FF2B5EF4-FFF2-40B4-BE49-F238E27FC236}">
                <a16:creationId xmlns:a16="http://schemas.microsoft.com/office/drawing/2014/main" id="{088F331B-6237-4DCF-97F1-E648078751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4727" y="2810544"/>
            <a:ext cx="1238086" cy="1238086"/>
          </a:xfrm>
          <a:prstGeom prst="rect">
            <a:avLst/>
          </a:prstGeom>
        </p:spPr>
      </p:pic>
      <p:pic>
        <p:nvPicPr>
          <p:cNvPr id="12" name="図 11" descr="座る, 写真, 暗い, テーブル が含まれている画像&#10;&#10;自動的に生成された説明">
            <a:extLst>
              <a:ext uri="{FF2B5EF4-FFF2-40B4-BE49-F238E27FC236}">
                <a16:creationId xmlns:a16="http://schemas.microsoft.com/office/drawing/2014/main" id="{CFF39804-E648-49AD-90FE-6AA9D43DF5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3812" y="2810544"/>
            <a:ext cx="1238086" cy="1238086"/>
          </a:xfrm>
          <a:prstGeom prst="rect">
            <a:avLst/>
          </a:prstGeom>
        </p:spPr>
      </p:pic>
      <p:pic>
        <p:nvPicPr>
          <p:cNvPr id="13" name="図 12" descr="写真, 座る, テーブル, 暗い が含まれている画像&#10;&#10;自動的に生成された説明">
            <a:extLst>
              <a:ext uri="{FF2B5EF4-FFF2-40B4-BE49-F238E27FC236}">
                <a16:creationId xmlns:a16="http://schemas.microsoft.com/office/drawing/2014/main" id="{AEF79E84-C832-4F78-A7B8-9FCF8DCD77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870" y="2810544"/>
            <a:ext cx="1238086" cy="1238086"/>
          </a:xfrm>
          <a:prstGeom prst="rect">
            <a:avLst/>
          </a:prstGeom>
        </p:spPr>
      </p:pic>
      <p:pic>
        <p:nvPicPr>
          <p:cNvPr id="14" name="図 13" descr="ブルー, 座る, オレンジ, 大きい が含まれている画像&#10;&#10;自動的に生成された説明">
            <a:extLst>
              <a:ext uri="{FF2B5EF4-FFF2-40B4-BE49-F238E27FC236}">
                <a16:creationId xmlns:a16="http://schemas.microsoft.com/office/drawing/2014/main" id="{E7CA8A22-0778-4D37-B8BC-A143472F18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4727" y="1640964"/>
            <a:ext cx="1238086" cy="1238086"/>
          </a:xfrm>
          <a:prstGeom prst="rect">
            <a:avLst/>
          </a:prstGeom>
        </p:spPr>
      </p:pic>
      <p:pic>
        <p:nvPicPr>
          <p:cNvPr id="15" name="図 14" descr="写真, 座る, 暗い, テーブル が含まれている画像&#10;&#10;自動的に生成された説明">
            <a:extLst>
              <a:ext uri="{FF2B5EF4-FFF2-40B4-BE49-F238E27FC236}">
                <a16:creationId xmlns:a16="http://schemas.microsoft.com/office/drawing/2014/main" id="{D4167662-379E-4A1C-8150-E78ACEA036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3812" y="1640964"/>
            <a:ext cx="1238086" cy="1238086"/>
          </a:xfrm>
          <a:prstGeom prst="rect">
            <a:avLst/>
          </a:prstGeom>
        </p:spPr>
      </p:pic>
      <p:pic>
        <p:nvPicPr>
          <p:cNvPr id="16" name="図 15" descr="写真, 座る, テーブル, 暗い が含まれている画像&#10;&#10;自動的に生成された説明">
            <a:extLst>
              <a:ext uri="{FF2B5EF4-FFF2-40B4-BE49-F238E27FC236}">
                <a16:creationId xmlns:a16="http://schemas.microsoft.com/office/drawing/2014/main" id="{725C34F4-8CA6-4234-BF3C-05848D24D9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3870" y="1640964"/>
            <a:ext cx="1238086" cy="1238086"/>
          </a:xfrm>
          <a:prstGeom prst="rect">
            <a:avLst/>
          </a:prstGeom>
        </p:spPr>
      </p:pic>
      <p:pic>
        <p:nvPicPr>
          <p:cNvPr id="17" name="図 16">
            <a:extLst>
              <a:ext uri="{FF2B5EF4-FFF2-40B4-BE49-F238E27FC236}">
                <a16:creationId xmlns:a16="http://schemas.microsoft.com/office/drawing/2014/main" id="{7E28B753-7136-4CC1-8CBF-BC45233901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4727" y="471384"/>
            <a:ext cx="1238086" cy="1238086"/>
          </a:xfrm>
          <a:prstGeom prst="rect">
            <a:avLst/>
          </a:prstGeom>
        </p:spPr>
      </p:pic>
      <p:pic>
        <p:nvPicPr>
          <p:cNvPr id="18" name="図 17" descr="写真, 座る, 暗い, 光 が含まれている画像&#10;&#10;自動的に生成された説明">
            <a:extLst>
              <a:ext uri="{FF2B5EF4-FFF2-40B4-BE49-F238E27FC236}">
                <a16:creationId xmlns:a16="http://schemas.microsoft.com/office/drawing/2014/main" id="{34762669-4994-4499-9953-9C40266BC9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33812" y="471384"/>
            <a:ext cx="1238086" cy="1238086"/>
          </a:xfrm>
          <a:prstGeom prst="rect">
            <a:avLst/>
          </a:prstGeom>
        </p:spPr>
      </p:pic>
      <p:pic>
        <p:nvPicPr>
          <p:cNvPr id="19" name="図 18" descr="座る, 写真, カップ, テーブル が含まれている画像&#10;&#10;自動的に生成された説明">
            <a:extLst>
              <a:ext uri="{FF2B5EF4-FFF2-40B4-BE49-F238E27FC236}">
                <a16:creationId xmlns:a16="http://schemas.microsoft.com/office/drawing/2014/main" id="{A8D36248-C9E0-40E9-B6DB-A305F92D69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3870" y="471384"/>
            <a:ext cx="1238086" cy="1238086"/>
          </a:xfrm>
          <a:prstGeom prst="rect">
            <a:avLst/>
          </a:prstGeom>
        </p:spPr>
      </p:pic>
      <p:sp>
        <p:nvSpPr>
          <p:cNvPr id="20" name="テキスト ボックス 19">
            <a:extLst>
              <a:ext uri="{FF2B5EF4-FFF2-40B4-BE49-F238E27FC236}">
                <a16:creationId xmlns:a16="http://schemas.microsoft.com/office/drawing/2014/main" id="{EC2B9DEC-6D43-46CB-AFCA-289823602E34}"/>
              </a:ext>
            </a:extLst>
          </p:cNvPr>
          <p:cNvSpPr txBox="1"/>
          <p:nvPr/>
        </p:nvSpPr>
        <p:spPr>
          <a:xfrm>
            <a:off x="812080" y="220428"/>
            <a:ext cx="630610" cy="369332"/>
          </a:xfrm>
          <a:prstGeom prst="rect">
            <a:avLst/>
          </a:prstGeom>
          <a:noFill/>
        </p:spPr>
        <p:txBody>
          <a:bodyPr wrap="square" rtlCol="0">
            <a:spAutoFit/>
          </a:bodyPr>
          <a:lstStyle/>
          <a:p>
            <a:r>
              <a:rPr kumimoji="1" lang="en-US" altLang="ja-JP" b="1" baseline="30000" dirty="0">
                <a:solidFill>
                  <a:schemeClr val="bg1"/>
                </a:solidFill>
                <a:latin typeface="Arial" panose="020B0604020202020204" pitchFamily="34" charset="0"/>
                <a:cs typeface="Arial" panose="020B0604020202020204" pitchFamily="34" charset="0"/>
              </a:rPr>
              <a:t>16</a:t>
            </a:r>
            <a:r>
              <a:rPr kumimoji="1" lang="en-US" altLang="ja-JP" b="1" dirty="0">
                <a:solidFill>
                  <a:schemeClr val="bg1"/>
                </a:solidFill>
                <a:latin typeface="Arial" panose="020B0604020202020204" pitchFamily="34" charset="0"/>
                <a:cs typeface="Arial" panose="020B0604020202020204" pitchFamily="34" charset="0"/>
              </a:rPr>
              <a:t>O</a:t>
            </a:r>
            <a:endParaRPr kumimoji="1" lang="ja-JP" altLang="en-US" b="1" dirty="0">
              <a:solidFill>
                <a:schemeClr val="bg1"/>
              </a:solidFill>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71D2D5FA-9022-4DB9-ABF2-EAD7431941FF}"/>
              </a:ext>
            </a:extLst>
          </p:cNvPr>
          <p:cNvSpPr txBox="1"/>
          <p:nvPr/>
        </p:nvSpPr>
        <p:spPr>
          <a:xfrm>
            <a:off x="1927940" y="220428"/>
            <a:ext cx="547642" cy="369332"/>
          </a:xfrm>
          <a:prstGeom prst="rect">
            <a:avLst/>
          </a:prstGeom>
          <a:noFill/>
        </p:spPr>
        <p:txBody>
          <a:bodyPr wrap="square" rtlCol="0">
            <a:spAutoFit/>
          </a:bodyPr>
          <a:lstStyle/>
          <a:p>
            <a:r>
              <a:rPr kumimoji="1" lang="en-US" altLang="ja-JP" b="1" baseline="30000" dirty="0">
                <a:solidFill>
                  <a:schemeClr val="bg1"/>
                </a:solidFill>
                <a:latin typeface="Arial" panose="020B0604020202020204" pitchFamily="34" charset="0"/>
                <a:cs typeface="Arial" panose="020B0604020202020204" pitchFamily="34" charset="0"/>
              </a:rPr>
              <a:t>18</a:t>
            </a:r>
            <a:r>
              <a:rPr kumimoji="1" lang="en-US" altLang="ja-JP" b="1" dirty="0">
                <a:solidFill>
                  <a:schemeClr val="bg1"/>
                </a:solidFill>
                <a:latin typeface="Arial" panose="020B0604020202020204" pitchFamily="34" charset="0"/>
                <a:cs typeface="Arial" panose="020B0604020202020204" pitchFamily="34" charset="0"/>
              </a:rPr>
              <a:t>O</a:t>
            </a:r>
            <a:endParaRPr kumimoji="1" lang="ja-JP" altLang="en-US" b="1" dirty="0">
              <a:solidFill>
                <a:schemeClr val="bg1"/>
              </a:solidFill>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4F7233DD-2C08-451A-BDE7-77151E99FE33}"/>
              </a:ext>
            </a:extLst>
          </p:cNvPr>
          <p:cNvSpPr txBox="1"/>
          <p:nvPr/>
        </p:nvSpPr>
        <p:spPr>
          <a:xfrm>
            <a:off x="2839366" y="220428"/>
            <a:ext cx="991730" cy="369332"/>
          </a:xfrm>
          <a:prstGeom prst="rect">
            <a:avLst/>
          </a:prstGeom>
          <a:noFill/>
        </p:spPr>
        <p:txBody>
          <a:bodyPr wrap="square" rtlCol="0">
            <a:spAutoFit/>
          </a:bodyPr>
          <a:lstStyle/>
          <a:p>
            <a:r>
              <a:rPr kumimoji="1" lang="en-US" altLang="ja-JP" b="1" baseline="30000" dirty="0">
                <a:solidFill>
                  <a:schemeClr val="bg1"/>
                </a:solidFill>
                <a:latin typeface="Arial" panose="020B0604020202020204" pitchFamily="34" charset="0"/>
                <a:cs typeface="Arial" panose="020B0604020202020204" pitchFamily="34" charset="0"/>
              </a:rPr>
              <a:t>18</a:t>
            </a:r>
            <a:r>
              <a:rPr kumimoji="1" lang="en-US" altLang="ja-JP" b="1" dirty="0">
                <a:solidFill>
                  <a:schemeClr val="bg1"/>
                </a:solidFill>
                <a:latin typeface="Arial" panose="020B0604020202020204" pitchFamily="34" charset="0"/>
                <a:cs typeface="Arial" panose="020B0604020202020204" pitchFamily="34" charset="0"/>
              </a:rPr>
              <a:t>O/</a:t>
            </a:r>
            <a:r>
              <a:rPr kumimoji="1" lang="en-US" altLang="ja-JP" b="1" baseline="30000" dirty="0">
                <a:solidFill>
                  <a:schemeClr val="bg1"/>
                </a:solidFill>
                <a:latin typeface="Arial" panose="020B0604020202020204" pitchFamily="34" charset="0"/>
                <a:cs typeface="Arial" panose="020B0604020202020204" pitchFamily="34" charset="0"/>
              </a:rPr>
              <a:t>16</a:t>
            </a:r>
            <a:r>
              <a:rPr kumimoji="1" lang="en-US" altLang="ja-JP" b="1" dirty="0">
                <a:solidFill>
                  <a:schemeClr val="bg1"/>
                </a:solidFill>
                <a:latin typeface="Arial" panose="020B0604020202020204" pitchFamily="34" charset="0"/>
                <a:cs typeface="Arial" panose="020B0604020202020204" pitchFamily="34" charset="0"/>
              </a:rPr>
              <a:t>O</a:t>
            </a:r>
            <a:endParaRPr kumimoji="1" lang="ja-JP" altLang="en-US" b="1" dirty="0">
              <a:solidFill>
                <a:schemeClr val="bg1"/>
              </a:solidFill>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E3E40238-9FF0-45BB-BBC1-13AA7F684B92}"/>
              </a:ext>
            </a:extLst>
          </p:cNvPr>
          <p:cNvSpPr txBox="1"/>
          <p:nvPr/>
        </p:nvSpPr>
        <p:spPr>
          <a:xfrm>
            <a:off x="-66886" y="128095"/>
            <a:ext cx="1035756" cy="461665"/>
          </a:xfrm>
          <a:prstGeom prst="rect">
            <a:avLst/>
          </a:prstGeom>
          <a:noFill/>
        </p:spPr>
        <p:txBody>
          <a:bodyPr wrap="square" rtlCol="0">
            <a:spAutoFit/>
          </a:bodyPr>
          <a:lstStyle/>
          <a:p>
            <a:pPr algn="ctr"/>
            <a:r>
              <a:rPr kumimoji="1" lang="en-US" altLang="ja-JP" sz="1200" b="1" dirty="0">
                <a:solidFill>
                  <a:schemeClr val="bg1"/>
                </a:solidFill>
              </a:rPr>
              <a:t>Cumulative</a:t>
            </a:r>
          </a:p>
          <a:p>
            <a:pPr algn="ctr"/>
            <a:r>
              <a:rPr lang="en-US" altLang="ja-JP" sz="1200" b="1" dirty="0">
                <a:solidFill>
                  <a:schemeClr val="bg1"/>
                </a:solidFill>
              </a:rPr>
              <a:t>number</a:t>
            </a:r>
            <a:endParaRPr kumimoji="1" lang="ja-JP" altLang="en-US" sz="1200" b="1" dirty="0">
              <a:solidFill>
                <a:schemeClr val="bg1"/>
              </a:solidFill>
            </a:endParaRPr>
          </a:p>
        </p:txBody>
      </p:sp>
      <p:sp>
        <p:nvSpPr>
          <p:cNvPr id="26" name="テキスト ボックス 25">
            <a:extLst>
              <a:ext uri="{FF2B5EF4-FFF2-40B4-BE49-F238E27FC236}">
                <a16:creationId xmlns:a16="http://schemas.microsoft.com/office/drawing/2014/main" id="{016C358A-7AF2-4E5A-9572-E1EE46CF0291}"/>
              </a:ext>
            </a:extLst>
          </p:cNvPr>
          <p:cNvSpPr txBox="1"/>
          <p:nvPr/>
        </p:nvSpPr>
        <p:spPr>
          <a:xfrm>
            <a:off x="298634" y="836210"/>
            <a:ext cx="198854" cy="430887"/>
          </a:xfrm>
          <a:prstGeom prst="rect">
            <a:avLst/>
          </a:prstGeom>
          <a:noFill/>
        </p:spPr>
        <p:txBody>
          <a:bodyPr wrap="square" rtlCol="0">
            <a:spAutoFit/>
          </a:bodyPr>
          <a:lstStyle/>
          <a:p>
            <a:pPr algn="ctr"/>
            <a:r>
              <a:rPr kumimoji="1" lang="en-US" altLang="ja-JP" sz="2200" b="1" dirty="0">
                <a:solidFill>
                  <a:schemeClr val="bg1"/>
                </a:solidFill>
                <a:latin typeface="Arial" panose="020B0604020202020204" pitchFamily="34" charset="0"/>
                <a:cs typeface="Arial" panose="020B0604020202020204" pitchFamily="34" charset="0"/>
              </a:rPr>
              <a:t>1</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A3BAB25C-C517-4BFC-9797-73BED9F13ACD}"/>
              </a:ext>
            </a:extLst>
          </p:cNvPr>
          <p:cNvSpPr txBox="1"/>
          <p:nvPr/>
        </p:nvSpPr>
        <p:spPr>
          <a:xfrm>
            <a:off x="298634" y="2086970"/>
            <a:ext cx="198854" cy="430887"/>
          </a:xfrm>
          <a:prstGeom prst="rect">
            <a:avLst/>
          </a:prstGeom>
          <a:noFill/>
        </p:spPr>
        <p:txBody>
          <a:bodyPr wrap="square" rtlCol="0">
            <a:spAutoFit/>
          </a:bodyPr>
          <a:lstStyle/>
          <a:p>
            <a:pPr algn="ctr"/>
            <a:r>
              <a:rPr kumimoji="1" lang="en-US" altLang="ja-JP" sz="2200" b="1" dirty="0">
                <a:solidFill>
                  <a:schemeClr val="bg1"/>
                </a:solidFill>
                <a:latin typeface="Arial" panose="020B0604020202020204" pitchFamily="34" charset="0"/>
                <a:cs typeface="Arial" panose="020B0604020202020204" pitchFamily="34" charset="0"/>
              </a:rPr>
              <a:t>2</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2E7F8552-EB2E-4FAB-8A65-5CC9043B3BFD}"/>
              </a:ext>
            </a:extLst>
          </p:cNvPr>
          <p:cNvSpPr txBox="1"/>
          <p:nvPr/>
        </p:nvSpPr>
        <p:spPr>
          <a:xfrm>
            <a:off x="298634" y="3282780"/>
            <a:ext cx="198854" cy="430887"/>
          </a:xfrm>
          <a:prstGeom prst="rect">
            <a:avLst/>
          </a:prstGeom>
          <a:noFill/>
        </p:spPr>
        <p:txBody>
          <a:bodyPr wrap="square" rtlCol="0">
            <a:spAutoFit/>
          </a:bodyPr>
          <a:lstStyle/>
          <a:p>
            <a:pPr algn="ctr"/>
            <a:r>
              <a:rPr kumimoji="1" lang="en-US" altLang="ja-JP" sz="2200" b="1" dirty="0">
                <a:solidFill>
                  <a:schemeClr val="bg1"/>
                </a:solidFill>
                <a:latin typeface="Arial" panose="020B0604020202020204" pitchFamily="34" charset="0"/>
                <a:cs typeface="Arial" panose="020B0604020202020204" pitchFamily="34" charset="0"/>
              </a:rPr>
              <a:t>4</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E722EB92-8EDF-4732-B122-549FDADCC9F2}"/>
              </a:ext>
            </a:extLst>
          </p:cNvPr>
          <p:cNvSpPr txBox="1"/>
          <p:nvPr/>
        </p:nvSpPr>
        <p:spPr>
          <a:xfrm>
            <a:off x="298634" y="4409997"/>
            <a:ext cx="198854" cy="430887"/>
          </a:xfrm>
          <a:prstGeom prst="rect">
            <a:avLst/>
          </a:prstGeom>
          <a:noFill/>
        </p:spPr>
        <p:txBody>
          <a:bodyPr wrap="square" rtlCol="0">
            <a:spAutoFit/>
          </a:bodyPr>
          <a:lstStyle/>
          <a:p>
            <a:pPr algn="ctr"/>
            <a:r>
              <a:rPr kumimoji="1" lang="en-US" altLang="ja-JP" sz="2200" b="1" dirty="0">
                <a:solidFill>
                  <a:schemeClr val="bg1"/>
                </a:solidFill>
                <a:latin typeface="Arial" panose="020B0604020202020204" pitchFamily="34" charset="0"/>
                <a:cs typeface="Arial" panose="020B0604020202020204" pitchFamily="34" charset="0"/>
              </a:rPr>
              <a:t>8</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E8F1B60D-1FA8-41D4-B859-D6A00441C77B}"/>
              </a:ext>
            </a:extLst>
          </p:cNvPr>
          <p:cNvSpPr txBox="1"/>
          <p:nvPr/>
        </p:nvSpPr>
        <p:spPr>
          <a:xfrm>
            <a:off x="110571" y="5583657"/>
            <a:ext cx="574979" cy="430887"/>
          </a:xfrm>
          <a:prstGeom prst="rect">
            <a:avLst/>
          </a:prstGeom>
          <a:noFill/>
        </p:spPr>
        <p:txBody>
          <a:bodyPr wrap="square" rtlCol="0">
            <a:spAutoFit/>
          </a:bodyPr>
          <a:lstStyle/>
          <a:p>
            <a:pPr algn="ctr"/>
            <a:r>
              <a:rPr kumimoji="1" lang="en-US" altLang="ja-JP" sz="2200" b="1" dirty="0">
                <a:solidFill>
                  <a:schemeClr val="bg1"/>
                </a:solidFill>
                <a:latin typeface="Arial" panose="020B0604020202020204" pitchFamily="34" charset="0"/>
                <a:cs typeface="Arial" panose="020B0604020202020204" pitchFamily="34" charset="0"/>
              </a:rPr>
              <a:t>16</a:t>
            </a:r>
            <a:endParaRPr kumimoji="1" lang="ja-JP" altLang="en-US" sz="2200" b="1" dirty="0">
              <a:solidFill>
                <a:schemeClr val="bg1"/>
              </a:solidFill>
              <a:latin typeface="Arial" panose="020B0604020202020204" pitchFamily="34" charset="0"/>
              <a:cs typeface="Arial" panose="020B0604020202020204" pitchFamily="34" charset="0"/>
            </a:endParaRPr>
          </a:p>
        </p:txBody>
      </p:sp>
      <p:grpSp>
        <p:nvGrpSpPr>
          <p:cNvPr id="37" name="グループ化 36">
            <a:extLst>
              <a:ext uri="{FF2B5EF4-FFF2-40B4-BE49-F238E27FC236}">
                <a16:creationId xmlns:a16="http://schemas.microsoft.com/office/drawing/2014/main" id="{D697D7B3-4C65-4DD4-919B-417210874499}"/>
              </a:ext>
            </a:extLst>
          </p:cNvPr>
          <p:cNvGrpSpPr/>
          <p:nvPr/>
        </p:nvGrpSpPr>
        <p:grpSpPr>
          <a:xfrm>
            <a:off x="2858736" y="6401967"/>
            <a:ext cx="1188178" cy="405233"/>
            <a:chOff x="8840700" y="5346179"/>
            <a:chExt cx="2296380" cy="783189"/>
          </a:xfrm>
        </p:grpSpPr>
        <p:pic>
          <p:nvPicPr>
            <p:cNvPr id="38" name="図 37">
              <a:extLst>
                <a:ext uri="{FF2B5EF4-FFF2-40B4-BE49-F238E27FC236}">
                  <a16:creationId xmlns:a16="http://schemas.microsoft.com/office/drawing/2014/main" id="{3874DAA9-0635-4922-A7FA-4D037F250C3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99746" y="5346179"/>
              <a:ext cx="1586671" cy="100863"/>
            </a:xfrm>
            <a:prstGeom prst="rect">
              <a:avLst/>
            </a:prstGeom>
            <a:ln w="9525">
              <a:solidFill>
                <a:schemeClr val="bg1"/>
              </a:solidFill>
            </a:ln>
          </p:spPr>
        </p:pic>
        <p:sp>
          <p:nvSpPr>
            <p:cNvPr id="39" name="テキスト ボックス 38">
              <a:extLst>
                <a:ext uri="{FF2B5EF4-FFF2-40B4-BE49-F238E27FC236}">
                  <a16:creationId xmlns:a16="http://schemas.microsoft.com/office/drawing/2014/main" id="{2F38C139-4DA5-4FA7-8979-110AD7873E8B}"/>
                </a:ext>
              </a:extLst>
            </p:cNvPr>
            <p:cNvSpPr txBox="1"/>
            <p:nvPr/>
          </p:nvSpPr>
          <p:spPr>
            <a:xfrm>
              <a:off x="8840700" y="5447042"/>
              <a:ext cx="713186" cy="475869"/>
            </a:xfrm>
            <a:prstGeom prst="rect">
              <a:avLst/>
            </a:prstGeom>
            <a:noFill/>
          </p:spPr>
          <p:txBody>
            <a:bodyPr wrap="none" rtlCol="0">
              <a:spAutoFit/>
            </a:bodyPr>
            <a:lstStyle/>
            <a:p>
              <a:r>
                <a:rPr kumimoji="1" lang="en-US" altLang="ja-JP" sz="1000" dirty="0">
                  <a:solidFill>
                    <a:schemeClr val="bg1"/>
                  </a:solidFill>
                  <a:latin typeface="Arial" panose="020B0604020202020204" pitchFamily="34" charset="0"/>
                  <a:cs typeface="Arial" panose="020B0604020202020204" pitchFamily="34" charset="0"/>
                </a:rPr>
                <a:t>-60</a:t>
              </a:r>
            </a:p>
          </p:txBody>
        </p:sp>
        <p:sp>
          <p:nvSpPr>
            <p:cNvPr id="40" name="テキスト ボックス 39">
              <a:extLst>
                <a:ext uri="{FF2B5EF4-FFF2-40B4-BE49-F238E27FC236}">
                  <a16:creationId xmlns:a16="http://schemas.microsoft.com/office/drawing/2014/main" id="{B67D458F-8140-40CF-A143-64D2C8BAAFD7}"/>
                </a:ext>
              </a:extLst>
            </p:cNvPr>
            <p:cNvSpPr txBox="1"/>
            <p:nvPr/>
          </p:nvSpPr>
          <p:spPr>
            <a:xfrm>
              <a:off x="10507545" y="5454746"/>
              <a:ext cx="629535" cy="475869"/>
            </a:xfrm>
            <a:prstGeom prst="rect">
              <a:avLst/>
            </a:prstGeom>
            <a:noFill/>
          </p:spPr>
          <p:txBody>
            <a:bodyPr wrap="none" rtlCol="0">
              <a:spAutoFit/>
            </a:bodyPr>
            <a:lstStyle/>
            <a:p>
              <a:r>
                <a:rPr kumimoji="1" lang="en-US" altLang="ja-JP" sz="1000" dirty="0">
                  <a:solidFill>
                    <a:schemeClr val="bg1"/>
                  </a:solidFill>
                  <a:latin typeface="Arial" panose="020B0604020202020204" pitchFamily="34" charset="0"/>
                  <a:cs typeface="Arial" panose="020B0604020202020204" pitchFamily="34" charset="0"/>
                </a:rPr>
                <a:t>20</a:t>
              </a:r>
            </a:p>
          </p:txBody>
        </p:sp>
        <p:sp>
          <p:nvSpPr>
            <p:cNvPr id="41" name="テキスト ボックス 40">
              <a:extLst>
                <a:ext uri="{FF2B5EF4-FFF2-40B4-BE49-F238E27FC236}">
                  <a16:creationId xmlns:a16="http://schemas.microsoft.com/office/drawing/2014/main" id="{5DB1A5CF-9404-46B5-94CF-CAFF96E14437}"/>
                </a:ext>
              </a:extLst>
            </p:cNvPr>
            <p:cNvSpPr txBox="1"/>
            <p:nvPr/>
          </p:nvSpPr>
          <p:spPr>
            <a:xfrm>
              <a:off x="9302827" y="5594015"/>
              <a:ext cx="1453632" cy="535353"/>
            </a:xfrm>
            <a:prstGeom prst="rect">
              <a:avLst/>
            </a:prstGeom>
            <a:noFill/>
          </p:spPr>
          <p:txBody>
            <a:bodyPr wrap="none" rtlCol="0">
              <a:spAutoFit/>
            </a:bodyPr>
            <a:lstStyle/>
            <a:p>
              <a:r>
                <a:rPr kumimoji="1" lang="en-US" altLang="ja-JP" sz="1200" dirty="0">
                  <a:solidFill>
                    <a:schemeClr val="bg1"/>
                  </a:solidFill>
                  <a:latin typeface="Symbol" panose="05050102010706020507" pitchFamily="18" charset="2"/>
                </a:rPr>
                <a:t>d</a:t>
              </a:r>
              <a:r>
                <a:rPr kumimoji="1" lang="en-US" altLang="ja-JP" sz="1200" baseline="30000" dirty="0">
                  <a:solidFill>
                    <a:schemeClr val="bg1"/>
                  </a:solidFill>
                  <a:latin typeface="Helvetica" pitchFamily="2" charset="0"/>
                </a:rPr>
                <a:t>18</a:t>
              </a:r>
              <a:r>
                <a:rPr kumimoji="1" lang="en-US" altLang="ja-JP" sz="1200" dirty="0">
                  <a:solidFill>
                    <a:schemeClr val="bg1"/>
                  </a:solidFill>
                  <a:latin typeface="Helvetica" pitchFamily="2" charset="0"/>
                </a:rPr>
                <a:t>O(‰)</a:t>
              </a:r>
            </a:p>
          </p:txBody>
        </p:sp>
      </p:grpSp>
      <p:cxnSp>
        <p:nvCxnSpPr>
          <p:cNvPr id="42" name="直線コネクタ 41">
            <a:extLst>
              <a:ext uri="{FF2B5EF4-FFF2-40B4-BE49-F238E27FC236}">
                <a16:creationId xmlns:a16="http://schemas.microsoft.com/office/drawing/2014/main" id="{5CEE3576-7B3C-44EB-98A9-FE78077A109A}"/>
              </a:ext>
            </a:extLst>
          </p:cNvPr>
          <p:cNvCxnSpPr>
            <a:cxnSpLocks/>
          </p:cNvCxnSpPr>
          <p:nvPr/>
        </p:nvCxnSpPr>
        <p:spPr>
          <a:xfrm>
            <a:off x="1475761" y="6335802"/>
            <a:ext cx="19187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AAF2DEE3-70E2-4B42-9643-42685B6242C1}"/>
              </a:ext>
            </a:extLst>
          </p:cNvPr>
          <p:cNvSpPr/>
          <p:nvPr/>
        </p:nvSpPr>
        <p:spPr>
          <a:xfrm>
            <a:off x="1294644" y="6317800"/>
            <a:ext cx="506870" cy="246221"/>
          </a:xfrm>
          <a:prstGeom prst="rect">
            <a:avLst/>
          </a:prstGeom>
        </p:spPr>
        <p:txBody>
          <a:bodyPr wrap="none">
            <a:spAutoFit/>
          </a:bodyPr>
          <a:lstStyle/>
          <a:p>
            <a:r>
              <a:rPr lang="en-US" altLang="ja-JP" sz="1000" dirty="0">
                <a:solidFill>
                  <a:schemeClr val="bg1"/>
                </a:solidFill>
                <a:latin typeface="Arial" panose="020B0604020202020204" pitchFamily="34" charset="0"/>
                <a:cs typeface="Arial" panose="020B0604020202020204" pitchFamily="34" charset="0"/>
              </a:rPr>
              <a:t>10μm</a:t>
            </a:r>
            <a:endParaRPr lang="ja-JP" altLang="en-US" sz="1000" dirty="0">
              <a:solidFill>
                <a:schemeClr val="bg1"/>
              </a:solidFill>
              <a:latin typeface="Arial" panose="020B0604020202020204" pitchFamily="34" charset="0"/>
              <a:cs typeface="Arial" panose="020B0604020202020204" pitchFamily="34" charset="0"/>
            </a:endParaRPr>
          </a:p>
        </p:txBody>
      </p:sp>
      <p:pic>
        <p:nvPicPr>
          <p:cNvPr id="45" name="図 44" descr="ブルー, 座る, 光, オレンジ が含まれている画像&#10;&#10;自動的に生成された説明">
            <a:extLst>
              <a:ext uri="{FF2B5EF4-FFF2-40B4-BE49-F238E27FC236}">
                <a16:creationId xmlns:a16="http://schemas.microsoft.com/office/drawing/2014/main" id="{9582F681-CCFA-442B-9442-DEA4610D62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37278" y="3618000"/>
            <a:ext cx="3240000" cy="3240000"/>
          </a:xfrm>
          <a:prstGeom prst="rect">
            <a:avLst/>
          </a:prstGeom>
        </p:spPr>
      </p:pic>
      <p:pic>
        <p:nvPicPr>
          <p:cNvPr id="46" name="図 45" descr="布 が含まれている画像&#10;&#10;自動的に生成された説明">
            <a:extLst>
              <a:ext uri="{FF2B5EF4-FFF2-40B4-BE49-F238E27FC236}">
                <a16:creationId xmlns:a16="http://schemas.microsoft.com/office/drawing/2014/main" id="{5C7C424F-39C0-4C27-9E3D-33851F910327}"/>
              </a:ext>
            </a:extLst>
          </p:cNvPr>
          <p:cNvPicPr>
            <a:picLocks noChangeAspect="1"/>
          </p:cNvPicPr>
          <p:nvPr/>
        </p:nvPicPr>
        <p:blipFill rotWithShape="1">
          <a:blip r:embed="rId20">
            <a:extLst>
              <a:ext uri="{28A0092B-C50C-407E-A947-70E740481C1C}">
                <a14:useLocalDpi xmlns:a14="http://schemas.microsoft.com/office/drawing/2010/main" val="0"/>
              </a:ext>
            </a:extLst>
          </a:blip>
          <a:srcRect l="6485" t="27784" r="22213" b="5129"/>
          <a:stretch/>
        </p:blipFill>
        <p:spPr>
          <a:xfrm>
            <a:off x="4111310" y="675982"/>
            <a:ext cx="3395686" cy="2748438"/>
          </a:xfrm>
          <a:prstGeom prst="rect">
            <a:avLst/>
          </a:prstGeom>
          <a:ln w="19050">
            <a:solidFill>
              <a:srgbClr val="FFFF00"/>
            </a:solidFill>
          </a:ln>
        </p:spPr>
      </p:pic>
      <p:sp>
        <p:nvSpPr>
          <p:cNvPr id="47" name="正方形/長方形 46">
            <a:extLst>
              <a:ext uri="{FF2B5EF4-FFF2-40B4-BE49-F238E27FC236}">
                <a16:creationId xmlns:a16="http://schemas.microsoft.com/office/drawing/2014/main" id="{C4E29A5A-7F9D-4C8A-834C-5BB4796ABA53}"/>
              </a:ext>
            </a:extLst>
          </p:cNvPr>
          <p:cNvSpPr/>
          <p:nvPr/>
        </p:nvSpPr>
        <p:spPr>
          <a:xfrm>
            <a:off x="7283954" y="4723861"/>
            <a:ext cx="730601" cy="638701"/>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a:extLst>
              <a:ext uri="{FF2B5EF4-FFF2-40B4-BE49-F238E27FC236}">
                <a16:creationId xmlns:a16="http://schemas.microsoft.com/office/drawing/2014/main" id="{7420E946-3FD4-48B5-938C-E35FCD1F651C}"/>
              </a:ext>
            </a:extLst>
          </p:cNvPr>
          <p:cNvCxnSpPr>
            <a:cxnSpLocks/>
          </p:cNvCxnSpPr>
          <p:nvPr/>
        </p:nvCxnSpPr>
        <p:spPr>
          <a:xfrm flipH="1" flipV="1">
            <a:off x="4111310" y="3432610"/>
            <a:ext cx="3196352" cy="192995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50" name="グループ化 49">
            <a:extLst>
              <a:ext uri="{FF2B5EF4-FFF2-40B4-BE49-F238E27FC236}">
                <a16:creationId xmlns:a16="http://schemas.microsoft.com/office/drawing/2014/main" id="{2F5CC8F8-0768-40C0-8BFD-67E3C72E3738}"/>
              </a:ext>
            </a:extLst>
          </p:cNvPr>
          <p:cNvGrpSpPr/>
          <p:nvPr/>
        </p:nvGrpSpPr>
        <p:grpSpPr>
          <a:xfrm>
            <a:off x="4784982" y="1673331"/>
            <a:ext cx="2106667" cy="1320678"/>
            <a:chOff x="1043972" y="1746624"/>
            <a:chExt cx="2106667" cy="1320678"/>
          </a:xfrm>
        </p:grpSpPr>
        <p:sp>
          <p:nvSpPr>
            <p:cNvPr id="51" name="テキスト ボックス 50">
              <a:extLst>
                <a:ext uri="{FF2B5EF4-FFF2-40B4-BE49-F238E27FC236}">
                  <a16:creationId xmlns:a16="http://schemas.microsoft.com/office/drawing/2014/main" id="{CB384B28-05CD-4FCE-9C74-DA601C207F3F}"/>
                </a:ext>
              </a:extLst>
            </p:cNvPr>
            <p:cNvSpPr txBox="1"/>
            <p:nvPr/>
          </p:nvSpPr>
          <p:spPr>
            <a:xfrm>
              <a:off x="1043972" y="2420971"/>
              <a:ext cx="2106667" cy="646331"/>
            </a:xfrm>
            <a:prstGeom prst="rect">
              <a:avLst/>
            </a:prstGeom>
            <a:solidFill>
              <a:schemeClr val="bg1"/>
            </a:solidFill>
          </p:spPr>
          <p:txBody>
            <a:bodyPr wrap="none" rtlCol="0">
              <a:spAutoFit/>
            </a:bodyPr>
            <a:lstStyle/>
            <a:p>
              <a:pPr algn="ctr"/>
              <a:r>
                <a:rPr kumimoji="1" lang="en-US" altLang="ja-JP" b="1" dirty="0">
                  <a:latin typeface="Arial" panose="020B0604020202020204" pitchFamily="34" charset="0"/>
                  <a:cs typeface="Arial" panose="020B0604020202020204" pitchFamily="34" charset="0"/>
                </a:rPr>
                <a:t>10 x 10 pixel</a:t>
              </a:r>
            </a:p>
            <a:p>
              <a:pPr algn="ctr"/>
              <a:r>
                <a:rPr kumimoji="1" lang="en-US" altLang="ja-JP" b="1" dirty="0">
                  <a:latin typeface="Arial" panose="020B0604020202020204" pitchFamily="34" charset="0"/>
                  <a:cs typeface="Arial" panose="020B0604020202020204" pitchFamily="34" charset="0"/>
                </a:rPr>
                <a:t>(1 </a:t>
              </a:r>
              <a:r>
                <a:rPr lang="en-US" altLang="ja-JP" b="1" dirty="0">
                  <a:latin typeface="Arial" panose="020B0604020202020204" pitchFamily="34" charset="0"/>
                  <a:cs typeface="Arial" panose="020B0604020202020204" pitchFamily="34" charset="0"/>
                </a:rPr>
                <a:t>pixel </a:t>
              </a:r>
              <a:r>
                <a:rPr kumimoji="1" lang="en-US" altLang="ja-JP" b="1" dirty="0">
                  <a:latin typeface="Arial" panose="020B0604020202020204" pitchFamily="34" charset="0"/>
                  <a:cs typeface="Arial" panose="020B0604020202020204" pitchFamily="34" charset="0"/>
                </a:rPr>
                <a:t>= 0.2 µm)</a:t>
              </a:r>
              <a:endParaRPr kumimoji="1" lang="ja-JP" altLang="en-US" b="1" dirty="0">
                <a:latin typeface="Arial" panose="020B0604020202020204" pitchFamily="34" charset="0"/>
                <a:cs typeface="Arial" panose="020B0604020202020204" pitchFamily="34" charset="0"/>
              </a:endParaRPr>
            </a:p>
          </p:txBody>
        </p:sp>
        <p:sp>
          <p:nvSpPr>
            <p:cNvPr id="52" name="正方形/長方形 51">
              <a:extLst>
                <a:ext uri="{FF2B5EF4-FFF2-40B4-BE49-F238E27FC236}">
                  <a16:creationId xmlns:a16="http://schemas.microsoft.com/office/drawing/2014/main" id="{E0C94CFE-78E8-4332-92DA-F35228AB6FA4}"/>
                </a:ext>
              </a:extLst>
            </p:cNvPr>
            <p:cNvSpPr/>
            <p:nvPr/>
          </p:nvSpPr>
          <p:spPr>
            <a:xfrm>
              <a:off x="1832006" y="1746624"/>
              <a:ext cx="480175" cy="480175"/>
            </a:xfrm>
            <a:prstGeom prst="rect">
              <a:avLst/>
            </a:prstGeom>
            <a:solidFill>
              <a:srgbClr val="FFFF00">
                <a:alpha val="9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49" name="直線コネクタ 48">
            <a:extLst>
              <a:ext uri="{FF2B5EF4-FFF2-40B4-BE49-F238E27FC236}">
                <a16:creationId xmlns:a16="http://schemas.microsoft.com/office/drawing/2014/main" id="{BCE7E450-5DC3-4A4A-9755-C89100374186}"/>
              </a:ext>
            </a:extLst>
          </p:cNvPr>
          <p:cNvCxnSpPr>
            <a:cxnSpLocks/>
          </p:cNvCxnSpPr>
          <p:nvPr/>
        </p:nvCxnSpPr>
        <p:spPr>
          <a:xfrm flipH="1" flipV="1">
            <a:off x="7520161" y="654220"/>
            <a:ext cx="490461" cy="406964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0F30DBDE-2FEC-72ED-AE96-F6E2384BD6A3}"/>
              </a:ext>
            </a:extLst>
          </p:cNvPr>
          <p:cNvGrpSpPr/>
          <p:nvPr/>
        </p:nvGrpSpPr>
        <p:grpSpPr>
          <a:xfrm>
            <a:off x="-8978" y="0"/>
            <a:ext cx="12209956" cy="6858000"/>
            <a:chOff x="-8978" y="0"/>
            <a:chExt cx="12209956" cy="6858000"/>
          </a:xfrm>
        </p:grpSpPr>
        <p:sp>
          <p:nvSpPr>
            <p:cNvPr id="95" name="フリーフォーム: 図形 94">
              <a:extLst>
                <a:ext uri="{FF2B5EF4-FFF2-40B4-BE49-F238E27FC236}">
                  <a16:creationId xmlns:a16="http://schemas.microsoft.com/office/drawing/2014/main" id="{53B4AD6D-FB28-40D6-A903-D21DCFD81AC7}"/>
                </a:ext>
              </a:extLst>
            </p:cNvPr>
            <p:cNvSpPr/>
            <p:nvPr/>
          </p:nvSpPr>
          <p:spPr>
            <a:xfrm>
              <a:off x="-8978" y="0"/>
              <a:ext cx="12209956" cy="6858000"/>
            </a:xfrm>
            <a:custGeom>
              <a:avLst/>
              <a:gdLst>
                <a:gd name="connsiteX0" fmla="*/ 955618 w 12209956"/>
                <a:gd name="connsiteY0" fmla="*/ 522197 h 6858000"/>
                <a:gd name="connsiteX1" fmla="*/ 563763 w 12209956"/>
                <a:gd name="connsiteY1" fmla="*/ 914052 h 6858000"/>
                <a:gd name="connsiteX2" fmla="*/ 563763 w 12209956"/>
                <a:gd name="connsiteY2" fmla="*/ 5955476 h 6858000"/>
                <a:gd name="connsiteX3" fmla="*/ 955618 w 12209956"/>
                <a:gd name="connsiteY3" fmla="*/ 6347331 h 6858000"/>
                <a:gd name="connsiteX4" fmla="*/ 2522991 w 12209956"/>
                <a:gd name="connsiteY4" fmla="*/ 6347331 h 6858000"/>
                <a:gd name="connsiteX5" fmla="*/ 2914846 w 12209956"/>
                <a:gd name="connsiteY5" fmla="*/ 5955476 h 6858000"/>
                <a:gd name="connsiteX6" fmla="*/ 2914846 w 12209956"/>
                <a:gd name="connsiteY6" fmla="*/ 914052 h 6858000"/>
                <a:gd name="connsiteX7" fmla="*/ 2522991 w 12209956"/>
                <a:gd name="connsiteY7" fmla="*/ 522197 h 6858000"/>
                <a:gd name="connsiteX8" fmla="*/ 0 w 12209956"/>
                <a:gd name="connsiteY8" fmla="*/ 0 h 6858000"/>
                <a:gd name="connsiteX9" fmla="*/ 12209956 w 12209956"/>
                <a:gd name="connsiteY9" fmla="*/ 0 h 6858000"/>
                <a:gd name="connsiteX10" fmla="*/ 12209956 w 12209956"/>
                <a:gd name="connsiteY10" fmla="*/ 6858000 h 6858000"/>
                <a:gd name="connsiteX11" fmla="*/ 0 w 1220995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9956" h="6858000">
                  <a:moveTo>
                    <a:pt x="955618" y="522197"/>
                  </a:moveTo>
                  <a:cubicBezTo>
                    <a:pt x="739202" y="522197"/>
                    <a:pt x="563763" y="697636"/>
                    <a:pt x="563763" y="914052"/>
                  </a:cubicBezTo>
                  <a:lnTo>
                    <a:pt x="563763" y="5955476"/>
                  </a:lnTo>
                  <a:cubicBezTo>
                    <a:pt x="563763" y="6171892"/>
                    <a:pt x="739202" y="6347331"/>
                    <a:pt x="955618" y="6347331"/>
                  </a:cubicBezTo>
                  <a:lnTo>
                    <a:pt x="2522991" y="6347331"/>
                  </a:lnTo>
                  <a:cubicBezTo>
                    <a:pt x="2739407" y="6347331"/>
                    <a:pt x="2914846" y="6171892"/>
                    <a:pt x="2914846" y="5955476"/>
                  </a:cubicBezTo>
                  <a:lnTo>
                    <a:pt x="2914846" y="914052"/>
                  </a:lnTo>
                  <a:cubicBezTo>
                    <a:pt x="2914846" y="697636"/>
                    <a:pt x="2739407" y="522197"/>
                    <a:pt x="2522991" y="522197"/>
                  </a:cubicBezTo>
                  <a:close/>
                  <a:moveTo>
                    <a:pt x="0" y="0"/>
                  </a:moveTo>
                  <a:lnTo>
                    <a:pt x="12209956" y="0"/>
                  </a:lnTo>
                  <a:lnTo>
                    <a:pt x="12209956" y="6858000"/>
                  </a:lnTo>
                  <a:lnTo>
                    <a:pt x="0" y="6858000"/>
                  </a:lnTo>
                  <a:close/>
                </a:path>
              </a:pathLst>
            </a:cu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4" name="四角形: 角を丸くする 93">
              <a:extLst>
                <a:ext uri="{FF2B5EF4-FFF2-40B4-BE49-F238E27FC236}">
                  <a16:creationId xmlns:a16="http://schemas.microsoft.com/office/drawing/2014/main" id="{5DB583DB-7ED1-4EDC-8CAF-D1A3055EC8E2}"/>
                </a:ext>
              </a:extLst>
            </p:cNvPr>
            <p:cNvSpPr/>
            <p:nvPr/>
          </p:nvSpPr>
          <p:spPr>
            <a:xfrm>
              <a:off x="552912" y="522197"/>
              <a:ext cx="2351083" cy="58251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四角形: 角を丸くする 109">
              <a:extLst>
                <a:ext uri="{FF2B5EF4-FFF2-40B4-BE49-F238E27FC236}">
                  <a16:creationId xmlns:a16="http://schemas.microsoft.com/office/drawing/2014/main" id="{888F37B4-712B-488A-B78D-15D768CE7773}"/>
                </a:ext>
              </a:extLst>
            </p:cNvPr>
            <p:cNvSpPr/>
            <p:nvPr/>
          </p:nvSpPr>
          <p:spPr>
            <a:xfrm>
              <a:off x="3251477" y="1566224"/>
              <a:ext cx="4298854" cy="1790339"/>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13ED26D0-FFF1-4817-8911-7DC8DA74DC59}"/>
                </a:ext>
              </a:extLst>
            </p:cNvPr>
            <p:cNvSpPr txBox="1"/>
            <p:nvPr/>
          </p:nvSpPr>
          <p:spPr>
            <a:xfrm>
              <a:off x="3383110" y="1716616"/>
              <a:ext cx="4035587" cy="1446550"/>
            </a:xfrm>
            <a:prstGeom prst="rect">
              <a:avLst/>
            </a:prstGeom>
            <a:noFill/>
          </p:spPr>
          <p:txBody>
            <a:bodyPr wrap="square" rtlCol="0">
              <a:spAutoFit/>
            </a:bodyPr>
            <a:lstStyle/>
            <a:p>
              <a:pPr algn="ctr"/>
              <a:r>
                <a:rPr lang="en-US" altLang="ja-JP" sz="4400" b="1" dirty="0">
                  <a:solidFill>
                    <a:srgbClr val="0000FF"/>
                  </a:solidFill>
                  <a:latin typeface="Arial" panose="020B0604020202020204" pitchFamily="34" charset="0"/>
                  <a:cs typeface="Arial" panose="020B0604020202020204" pitchFamily="34" charset="0"/>
                </a:rPr>
                <a:t>concentration</a:t>
              </a:r>
            </a:p>
            <a:p>
              <a:pPr algn="ctr"/>
              <a:r>
                <a:rPr lang="en-US" altLang="ja-JP" sz="4400" b="1" dirty="0">
                  <a:solidFill>
                    <a:srgbClr val="0000FF"/>
                  </a:solidFill>
                  <a:latin typeface="Arial" panose="020B0604020202020204" pitchFamily="34" charset="0"/>
                  <a:cs typeface="Arial" panose="020B0604020202020204" pitchFamily="34" charset="0"/>
                </a:rPr>
                <a:t>Uniform</a:t>
              </a:r>
            </a:p>
          </p:txBody>
        </p:sp>
      </p:grpSp>
      <p:sp>
        <p:nvSpPr>
          <p:cNvPr id="54" name="正方形/長方形 53">
            <a:extLst>
              <a:ext uri="{FF2B5EF4-FFF2-40B4-BE49-F238E27FC236}">
                <a16:creationId xmlns:a16="http://schemas.microsoft.com/office/drawing/2014/main" id="{7C1A634F-A95A-4C2C-ACD2-AD98BC96A169}"/>
              </a:ext>
            </a:extLst>
          </p:cNvPr>
          <p:cNvSpPr/>
          <p:nvPr/>
        </p:nvSpPr>
        <p:spPr>
          <a:xfrm>
            <a:off x="7795660" y="-19655"/>
            <a:ext cx="4405318" cy="3866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55" name="テキスト ボックス 54">
            <a:extLst>
              <a:ext uri="{FF2B5EF4-FFF2-40B4-BE49-F238E27FC236}">
                <a16:creationId xmlns:a16="http://schemas.microsoft.com/office/drawing/2014/main" id="{46754D61-ECC6-4F9D-8752-EB2CE7D3BD38}"/>
              </a:ext>
            </a:extLst>
          </p:cNvPr>
          <p:cNvSpPr txBox="1"/>
          <p:nvPr/>
        </p:nvSpPr>
        <p:spPr>
          <a:xfrm>
            <a:off x="8893828" y="3432610"/>
            <a:ext cx="2145139" cy="338554"/>
          </a:xfrm>
          <a:prstGeom prst="rect">
            <a:avLst/>
          </a:prstGeom>
          <a:noFill/>
        </p:spPr>
        <p:txBody>
          <a:bodyPr wrap="none" rtlCol="0">
            <a:spAutoFit/>
          </a:bodyPr>
          <a:lstStyle/>
          <a:p>
            <a:r>
              <a:rPr lang="en-US" altLang="ja-JP" sz="1600" b="1" dirty="0">
                <a:latin typeface="Arial" panose="020B0604020202020204" pitchFamily="34" charset="0"/>
                <a:cs typeface="Arial" panose="020B0604020202020204" pitchFamily="34" charset="0"/>
              </a:rPr>
              <a:t>Cumulative number</a:t>
            </a:r>
            <a:endParaRPr kumimoji="1" lang="ja-JP" altLang="en-US" sz="1600" b="1" dirty="0">
              <a:latin typeface="Arial" panose="020B0604020202020204" pitchFamily="34" charset="0"/>
              <a:cs typeface="Arial" panose="020B0604020202020204" pitchFamily="34" charset="0"/>
            </a:endParaRPr>
          </a:p>
        </p:txBody>
      </p:sp>
      <p:sp>
        <p:nvSpPr>
          <p:cNvPr id="56" name="正方形/長方形 55">
            <a:extLst>
              <a:ext uri="{FF2B5EF4-FFF2-40B4-BE49-F238E27FC236}">
                <a16:creationId xmlns:a16="http://schemas.microsoft.com/office/drawing/2014/main" id="{1FDAD786-59E7-4439-A6F8-7ADA34D926A4}"/>
              </a:ext>
            </a:extLst>
          </p:cNvPr>
          <p:cNvSpPr/>
          <p:nvPr/>
        </p:nvSpPr>
        <p:spPr>
          <a:xfrm>
            <a:off x="9744259" y="3166429"/>
            <a:ext cx="412292" cy="338554"/>
          </a:xfrm>
          <a:prstGeom prst="rect">
            <a:avLst/>
          </a:prstGeom>
        </p:spPr>
        <p:txBody>
          <a:bodyPr wrap="none">
            <a:spAutoFit/>
          </a:bodyPr>
          <a:lstStyle/>
          <a:p>
            <a:r>
              <a:rPr kumimoji="1" lang="en-US" altLang="ja-JP" sz="1600" b="1" dirty="0">
                <a:latin typeface="Arial" panose="020B0604020202020204" pitchFamily="34" charset="0"/>
                <a:cs typeface="Arial" panose="020B0604020202020204" pitchFamily="34" charset="0"/>
              </a:rPr>
              <a:t>10</a:t>
            </a:r>
            <a:endParaRPr lang="ja-JP" altLang="en-US" sz="1600" dirty="0">
              <a:latin typeface="Arial" panose="020B0604020202020204" pitchFamily="34" charset="0"/>
              <a:cs typeface="Arial" panose="020B0604020202020204" pitchFamily="34" charset="0"/>
            </a:endParaRPr>
          </a:p>
        </p:txBody>
      </p:sp>
      <p:sp>
        <p:nvSpPr>
          <p:cNvPr id="57" name="正方形/長方形 56">
            <a:extLst>
              <a:ext uri="{FF2B5EF4-FFF2-40B4-BE49-F238E27FC236}">
                <a16:creationId xmlns:a16="http://schemas.microsoft.com/office/drawing/2014/main" id="{691B246B-B1B7-45C9-BC35-1F3DA8D6F07B}"/>
              </a:ext>
            </a:extLst>
          </p:cNvPr>
          <p:cNvSpPr/>
          <p:nvPr/>
        </p:nvSpPr>
        <p:spPr>
          <a:xfrm>
            <a:off x="8343505" y="3166429"/>
            <a:ext cx="298480" cy="338554"/>
          </a:xfrm>
          <a:prstGeom prst="rect">
            <a:avLst/>
          </a:prstGeom>
        </p:spPr>
        <p:txBody>
          <a:bodyPr wrap="none">
            <a:spAutoFit/>
          </a:bodyPr>
          <a:lstStyle/>
          <a:p>
            <a:r>
              <a:rPr kumimoji="1" lang="en-US" altLang="ja-JP" sz="1600" b="1" dirty="0">
                <a:latin typeface="Arial" panose="020B0604020202020204" pitchFamily="34" charset="0"/>
                <a:cs typeface="Arial" panose="020B0604020202020204" pitchFamily="34" charset="0"/>
              </a:rPr>
              <a:t>1</a:t>
            </a:r>
            <a:endParaRPr lang="ja-JP" altLang="en-US" sz="1600" dirty="0">
              <a:latin typeface="Arial" panose="020B0604020202020204" pitchFamily="34" charset="0"/>
              <a:cs typeface="Arial" panose="020B0604020202020204" pitchFamily="34" charset="0"/>
            </a:endParaRPr>
          </a:p>
        </p:txBody>
      </p:sp>
      <p:sp>
        <p:nvSpPr>
          <p:cNvPr id="58" name="正方形/長方形 57">
            <a:extLst>
              <a:ext uri="{FF2B5EF4-FFF2-40B4-BE49-F238E27FC236}">
                <a16:creationId xmlns:a16="http://schemas.microsoft.com/office/drawing/2014/main" id="{18536A30-F685-42C4-A385-BB3F1CDAAC98}"/>
              </a:ext>
            </a:extLst>
          </p:cNvPr>
          <p:cNvSpPr/>
          <p:nvPr/>
        </p:nvSpPr>
        <p:spPr>
          <a:xfrm>
            <a:off x="11014010" y="3166429"/>
            <a:ext cx="526106" cy="338554"/>
          </a:xfrm>
          <a:prstGeom prst="rect">
            <a:avLst/>
          </a:prstGeom>
        </p:spPr>
        <p:txBody>
          <a:bodyPr wrap="none">
            <a:spAutoFit/>
          </a:bodyPr>
          <a:lstStyle/>
          <a:p>
            <a:r>
              <a:rPr kumimoji="1" lang="en-US" altLang="ja-JP" sz="1600" b="1" dirty="0">
                <a:latin typeface="Arial" panose="020B0604020202020204" pitchFamily="34" charset="0"/>
                <a:cs typeface="Arial" panose="020B0604020202020204" pitchFamily="34" charset="0"/>
              </a:rPr>
              <a:t>100</a:t>
            </a:r>
            <a:endParaRPr lang="ja-JP" altLang="en-US" sz="1600" dirty="0">
              <a:latin typeface="Arial" panose="020B0604020202020204" pitchFamily="34" charset="0"/>
              <a:cs typeface="Arial" panose="020B0604020202020204" pitchFamily="34" charset="0"/>
            </a:endParaRPr>
          </a:p>
        </p:txBody>
      </p:sp>
      <p:sp>
        <p:nvSpPr>
          <p:cNvPr id="59" name="正方形/長方形 58">
            <a:extLst>
              <a:ext uri="{FF2B5EF4-FFF2-40B4-BE49-F238E27FC236}">
                <a16:creationId xmlns:a16="http://schemas.microsoft.com/office/drawing/2014/main" id="{99B71FAA-E320-47B4-9743-4039485902C3}"/>
              </a:ext>
            </a:extLst>
          </p:cNvPr>
          <p:cNvSpPr/>
          <p:nvPr/>
        </p:nvSpPr>
        <p:spPr>
          <a:xfrm>
            <a:off x="8253487" y="2984354"/>
            <a:ext cx="298480" cy="338554"/>
          </a:xfrm>
          <a:prstGeom prst="rect">
            <a:avLst/>
          </a:prstGeom>
        </p:spPr>
        <p:txBody>
          <a:bodyPr wrap="none">
            <a:spAutoFit/>
          </a:bodyPr>
          <a:lstStyle/>
          <a:p>
            <a:r>
              <a:rPr kumimoji="1" lang="en-US" altLang="ja-JP" sz="1600" b="1" dirty="0">
                <a:latin typeface="Arial" panose="020B0604020202020204" pitchFamily="34" charset="0"/>
                <a:cs typeface="Arial" panose="020B0604020202020204" pitchFamily="34" charset="0"/>
              </a:rPr>
              <a:t>1</a:t>
            </a:r>
            <a:endParaRPr lang="ja-JP" altLang="en-US" sz="1600" dirty="0">
              <a:latin typeface="Arial" panose="020B0604020202020204" pitchFamily="34" charset="0"/>
              <a:cs typeface="Arial" panose="020B0604020202020204" pitchFamily="34" charset="0"/>
            </a:endParaRPr>
          </a:p>
        </p:txBody>
      </p:sp>
      <p:sp>
        <p:nvSpPr>
          <p:cNvPr id="60" name="正方形/長方形 59">
            <a:extLst>
              <a:ext uri="{FF2B5EF4-FFF2-40B4-BE49-F238E27FC236}">
                <a16:creationId xmlns:a16="http://schemas.microsoft.com/office/drawing/2014/main" id="{9E4A2514-790D-4E2D-AF18-6D87DE63C858}"/>
              </a:ext>
            </a:extLst>
          </p:cNvPr>
          <p:cNvSpPr/>
          <p:nvPr/>
        </p:nvSpPr>
        <p:spPr>
          <a:xfrm>
            <a:off x="8139675" y="1547934"/>
            <a:ext cx="412292" cy="338554"/>
          </a:xfrm>
          <a:prstGeom prst="rect">
            <a:avLst/>
          </a:prstGeom>
        </p:spPr>
        <p:txBody>
          <a:bodyPr wrap="none">
            <a:spAutoFit/>
          </a:bodyPr>
          <a:lstStyle/>
          <a:p>
            <a:r>
              <a:rPr kumimoji="1" lang="en-US" altLang="ja-JP" sz="1600" b="1" dirty="0">
                <a:latin typeface="Arial" panose="020B0604020202020204" pitchFamily="34" charset="0"/>
                <a:cs typeface="Arial" panose="020B0604020202020204" pitchFamily="34" charset="0"/>
              </a:rPr>
              <a:t>10</a:t>
            </a:r>
            <a:endParaRPr lang="ja-JP" altLang="en-US" sz="1600" dirty="0">
              <a:latin typeface="Arial" panose="020B0604020202020204" pitchFamily="34" charset="0"/>
              <a:cs typeface="Arial" panose="020B0604020202020204" pitchFamily="34" charset="0"/>
            </a:endParaRPr>
          </a:p>
        </p:txBody>
      </p:sp>
      <p:sp>
        <p:nvSpPr>
          <p:cNvPr id="61" name="正方形/長方形 60">
            <a:extLst>
              <a:ext uri="{FF2B5EF4-FFF2-40B4-BE49-F238E27FC236}">
                <a16:creationId xmlns:a16="http://schemas.microsoft.com/office/drawing/2014/main" id="{35627FBD-6E2A-4F80-B7AD-21635DA87194}"/>
              </a:ext>
            </a:extLst>
          </p:cNvPr>
          <p:cNvSpPr/>
          <p:nvPr/>
        </p:nvSpPr>
        <p:spPr>
          <a:xfrm>
            <a:off x="8025861" y="135146"/>
            <a:ext cx="526106" cy="338554"/>
          </a:xfrm>
          <a:prstGeom prst="rect">
            <a:avLst/>
          </a:prstGeom>
        </p:spPr>
        <p:txBody>
          <a:bodyPr wrap="none">
            <a:spAutoFit/>
          </a:bodyPr>
          <a:lstStyle/>
          <a:p>
            <a:r>
              <a:rPr kumimoji="1" lang="en-US" altLang="ja-JP" sz="1600" b="1" dirty="0">
                <a:latin typeface="Arial" panose="020B0604020202020204" pitchFamily="34" charset="0"/>
                <a:cs typeface="Arial" panose="020B0604020202020204" pitchFamily="34" charset="0"/>
              </a:rPr>
              <a:t>100</a:t>
            </a:r>
            <a:endParaRPr lang="ja-JP" altLang="en-US" sz="1600" dirty="0">
              <a:latin typeface="Arial" panose="020B0604020202020204" pitchFamily="34" charset="0"/>
              <a:cs typeface="Arial" panose="020B0604020202020204" pitchFamily="34" charset="0"/>
            </a:endParaRPr>
          </a:p>
        </p:txBody>
      </p:sp>
      <p:grpSp>
        <p:nvGrpSpPr>
          <p:cNvPr id="62" name="グループ化 61">
            <a:extLst>
              <a:ext uri="{FF2B5EF4-FFF2-40B4-BE49-F238E27FC236}">
                <a16:creationId xmlns:a16="http://schemas.microsoft.com/office/drawing/2014/main" id="{4156D184-5ED4-443F-A557-5B3DF0F070D8}"/>
              </a:ext>
            </a:extLst>
          </p:cNvPr>
          <p:cNvGrpSpPr/>
          <p:nvPr/>
        </p:nvGrpSpPr>
        <p:grpSpPr>
          <a:xfrm>
            <a:off x="7857279" y="423795"/>
            <a:ext cx="4219704" cy="2400724"/>
            <a:chOff x="4764003" y="497088"/>
            <a:chExt cx="4219704" cy="2400724"/>
          </a:xfrm>
        </p:grpSpPr>
        <p:sp>
          <p:nvSpPr>
            <p:cNvPr id="66" name="テキスト ボックス 65">
              <a:extLst>
                <a:ext uri="{FF2B5EF4-FFF2-40B4-BE49-F238E27FC236}">
                  <a16:creationId xmlns:a16="http://schemas.microsoft.com/office/drawing/2014/main" id="{9E227667-7964-45F8-8349-C542C77457B0}"/>
                </a:ext>
              </a:extLst>
            </p:cNvPr>
            <p:cNvSpPr txBox="1"/>
            <p:nvPr/>
          </p:nvSpPr>
          <p:spPr>
            <a:xfrm rot="16200000">
              <a:off x="3893572" y="1688828"/>
              <a:ext cx="2079415"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Standard Deviation</a:t>
              </a:r>
            </a:p>
          </p:txBody>
        </p:sp>
        <p:sp>
          <p:nvSpPr>
            <p:cNvPr id="67" name="正方形/長方形 66">
              <a:extLst>
                <a:ext uri="{FF2B5EF4-FFF2-40B4-BE49-F238E27FC236}">
                  <a16:creationId xmlns:a16="http://schemas.microsoft.com/office/drawing/2014/main" id="{1527915D-2DFF-4B92-990A-1CBFFB9B1D99}"/>
                </a:ext>
              </a:extLst>
            </p:cNvPr>
            <p:cNvSpPr/>
            <p:nvPr/>
          </p:nvSpPr>
          <p:spPr>
            <a:xfrm rot="16200000">
              <a:off x="4717691" y="584611"/>
              <a:ext cx="482824" cy="307777"/>
            </a:xfrm>
            <a:prstGeom prst="rect">
              <a:avLst/>
            </a:prstGeom>
          </p:spPr>
          <p:txBody>
            <a:bodyPr wrap="none">
              <a:spAutoFit/>
            </a:bodyPr>
            <a:lstStyle/>
            <a:p>
              <a:r>
                <a:rPr kumimoji="1" lang="en-US" altLang="ja-JP" sz="1400" b="1" dirty="0">
                  <a:latin typeface="Arial" panose="020B0604020202020204" pitchFamily="34" charset="0"/>
                  <a:cs typeface="Arial" panose="020B0604020202020204" pitchFamily="34" charset="0"/>
                </a:rPr>
                <a:t>(‰)</a:t>
              </a:r>
              <a:endParaRPr kumimoji="1" lang="ja-JP" altLang="en-US" sz="1400" b="1" dirty="0">
                <a:latin typeface="Arial" panose="020B0604020202020204" pitchFamily="34" charset="0"/>
                <a:cs typeface="Arial" panose="020B0604020202020204" pitchFamily="34" charset="0"/>
              </a:endParaRPr>
            </a:p>
          </p:txBody>
        </p:sp>
        <p:sp>
          <p:nvSpPr>
            <p:cNvPr id="92" name="テキスト ボックス 91">
              <a:extLst>
                <a:ext uri="{FF2B5EF4-FFF2-40B4-BE49-F238E27FC236}">
                  <a16:creationId xmlns:a16="http://schemas.microsoft.com/office/drawing/2014/main" id="{E1AB6910-9B43-46B1-9B41-7E19907C60D9}"/>
                </a:ext>
              </a:extLst>
            </p:cNvPr>
            <p:cNvSpPr txBox="1"/>
            <p:nvPr/>
          </p:nvSpPr>
          <p:spPr>
            <a:xfrm rot="5400000">
              <a:off x="7998341" y="1374325"/>
              <a:ext cx="1632178" cy="338554"/>
            </a:xfrm>
            <a:prstGeom prst="rect">
              <a:avLst/>
            </a:prstGeom>
            <a:noFill/>
          </p:spPr>
          <p:txBody>
            <a:bodyPr wrap="none" rtlCol="0">
              <a:spAutoFit/>
            </a:bodyPr>
            <a:lstStyle/>
            <a:p>
              <a:r>
                <a:rPr kumimoji="1" lang="en-US" altLang="ja-JP" sz="1600" b="1" dirty="0">
                  <a:latin typeface="Arial" panose="020B0604020202020204" pitchFamily="34" charset="0"/>
                  <a:cs typeface="Arial" panose="020B0604020202020204" pitchFamily="34" charset="0"/>
                </a:rPr>
                <a:t>Standard Error</a:t>
              </a:r>
            </a:p>
          </p:txBody>
        </p:sp>
      </p:grpSp>
      <p:grpSp>
        <p:nvGrpSpPr>
          <p:cNvPr id="81" name="グループ化 80">
            <a:extLst>
              <a:ext uri="{FF2B5EF4-FFF2-40B4-BE49-F238E27FC236}">
                <a16:creationId xmlns:a16="http://schemas.microsoft.com/office/drawing/2014/main" id="{5002CB85-7505-4053-8245-38DDFC76F7EB}"/>
              </a:ext>
            </a:extLst>
          </p:cNvPr>
          <p:cNvGrpSpPr/>
          <p:nvPr/>
        </p:nvGrpSpPr>
        <p:grpSpPr>
          <a:xfrm>
            <a:off x="8507856" y="876390"/>
            <a:ext cx="2897690" cy="2040284"/>
            <a:chOff x="5402648" y="929909"/>
            <a:chExt cx="2897690" cy="2040284"/>
          </a:xfrm>
        </p:grpSpPr>
        <p:cxnSp>
          <p:nvCxnSpPr>
            <p:cNvPr id="82" name="直線コネクタ 81">
              <a:extLst>
                <a:ext uri="{FF2B5EF4-FFF2-40B4-BE49-F238E27FC236}">
                  <a16:creationId xmlns:a16="http://schemas.microsoft.com/office/drawing/2014/main" id="{D10A5274-F032-4380-AF90-03B3929728DF}"/>
                </a:ext>
              </a:extLst>
            </p:cNvPr>
            <p:cNvCxnSpPr>
              <a:cxnSpLocks/>
            </p:cNvCxnSpPr>
            <p:nvPr/>
          </p:nvCxnSpPr>
          <p:spPr>
            <a:xfrm>
              <a:off x="5402648" y="929909"/>
              <a:ext cx="2897690" cy="14361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49895193-BFAD-4FD7-86DA-BDBBA25FB390}"/>
                </a:ext>
              </a:extLst>
            </p:cNvPr>
            <p:cNvSpPr txBox="1"/>
            <p:nvPr/>
          </p:nvSpPr>
          <p:spPr>
            <a:xfrm>
              <a:off x="5642533" y="2509239"/>
              <a:ext cx="1919817"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statistical error : </a:t>
              </a:r>
            </a:p>
          </p:txBody>
        </p:sp>
        <mc:AlternateContent xmlns:mc="http://schemas.openxmlformats.org/markup-compatibility/2006" xmlns:a14="http://schemas.microsoft.com/office/drawing/2010/main">
          <mc:Choice Requires="a14">
            <p:sp>
              <p:nvSpPr>
                <p:cNvPr id="84" name="正方形/長方形 83">
                  <a:extLst>
                    <a:ext uri="{FF2B5EF4-FFF2-40B4-BE49-F238E27FC236}">
                      <a16:creationId xmlns:a16="http://schemas.microsoft.com/office/drawing/2014/main" id="{5786FB38-DEE0-411F-911F-C768F464CFBD}"/>
                    </a:ext>
                  </a:extLst>
                </p:cNvPr>
                <p:cNvSpPr/>
                <p:nvPr/>
              </p:nvSpPr>
              <p:spPr>
                <a:xfrm>
                  <a:off x="7299798" y="2399075"/>
                  <a:ext cx="750460" cy="57111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ad>
                          <m:radPr>
                            <m:degHide m:val="on"/>
                            <m:ctrlPr>
                              <a:rPr lang="ja-JP" altLang="en-US" sz="2800" i="1">
                                <a:latin typeface="Cambria Math" panose="02040503050406030204" pitchFamily="18" charset="0"/>
                              </a:rPr>
                            </m:ctrlPr>
                          </m:radPr>
                          <m:deg/>
                          <m:e>
                            <m:r>
                              <a:rPr lang="ja-JP" altLang="en-US" sz="2800" i="1">
                                <a:latin typeface="Cambria Math" panose="02040503050406030204" pitchFamily="18" charset="0"/>
                              </a:rPr>
                              <m:t>𝑁</m:t>
                            </m:r>
                          </m:e>
                        </m:rad>
                      </m:oMath>
                    </m:oMathPara>
                  </a14:m>
                  <a:endParaRPr lang="ja-JP" altLang="en-US" sz="2800" dirty="0"/>
                </a:p>
              </p:txBody>
            </p:sp>
          </mc:Choice>
          <mc:Fallback xmlns="">
            <p:sp>
              <p:nvSpPr>
                <p:cNvPr id="84" name="正方形/長方形 83">
                  <a:extLst>
                    <a:ext uri="{FF2B5EF4-FFF2-40B4-BE49-F238E27FC236}">
                      <a16:creationId xmlns:a16="http://schemas.microsoft.com/office/drawing/2014/main" id="{5786FB38-DEE0-411F-911F-C768F464CFBD}"/>
                    </a:ext>
                  </a:extLst>
                </p:cNvPr>
                <p:cNvSpPr>
                  <a:spLocks noRot="1" noChangeAspect="1" noMove="1" noResize="1" noEditPoints="1" noAdjustHandles="1" noChangeArrowheads="1" noChangeShapeType="1" noTextEdit="1"/>
                </p:cNvSpPr>
                <p:nvPr/>
              </p:nvSpPr>
              <p:spPr>
                <a:xfrm>
                  <a:off x="7299798" y="2399075"/>
                  <a:ext cx="750460" cy="571118"/>
                </a:xfrm>
                <a:prstGeom prst="rect">
                  <a:avLst/>
                </a:prstGeom>
                <a:blipFill>
                  <a:blip r:embed="rId21"/>
                  <a:stretch>
                    <a:fillRect/>
                  </a:stretch>
                </a:blipFill>
              </p:spPr>
              <p:txBody>
                <a:bodyPr/>
                <a:lstStyle/>
                <a:p>
                  <a:r>
                    <a:rPr lang="ja-JP" altLang="en-US">
                      <a:noFill/>
                    </a:rPr>
                    <a:t> </a:t>
                  </a:r>
                </a:p>
              </p:txBody>
            </p:sp>
          </mc:Fallback>
        </mc:AlternateContent>
        <p:sp>
          <p:nvSpPr>
            <p:cNvPr id="85" name="テキスト ボックス 84">
              <a:extLst>
                <a:ext uri="{FF2B5EF4-FFF2-40B4-BE49-F238E27FC236}">
                  <a16:creationId xmlns:a16="http://schemas.microsoft.com/office/drawing/2014/main" id="{85C5A78A-E9B4-419E-8EF1-D0A7634A104B}"/>
                </a:ext>
              </a:extLst>
            </p:cNvPr>
            <p:cNvSpPr txBox="1"/>
            <p:nvPr/>
          </p:nvSpPr>
          <p:spPr>
            <a:xfrm rot="1477024">
              <a:off x="6341961" y="1219216"/>
              <a:ext cx="1172116" cy="369332"/>
            </a:xfrm>
            <a:prstGeom prst="rect">
              <a:avLst/>
            </a:prstGeom>
            <a:noFill/>
          </p:spPr>
          <p:txBody>
            <a:bodyPr wrap="none" rtlCol="0">
              <a:spAutoFit/>
            </a:bodyPr>
            <a:lstStyle/>
            <a:p>
              <a:r>
                <a:rPr kumimoji="1" lang="en-US" altLang="ja-JP" b="1" dirty="0">
                  <a:latin typeface="Arial" panose="020B0604020202020204" pitchFamily="34" charset="0"/>
                  <a:cs typeface="Arial" panose="020B0604020202020204" pitchFamily="34" charset="0"/>
                </a:rPr>
                <a:t>slope</a:t>
              </a:r>
              <a:r>
                <a:rPr kumimoji="1" lang="ja-JP" altLang="en-US" b="1" dirty="0">
                  <a:latin typeface="Arial" panose="020B0604020202020204" pitchFamily="34" charset="0"/>
                  <a:cs typeface="Arial" panose="020B0604020202020204" pitchFamily="34" charset="0"/>
                </a:rPr>
                <a:t> </a:t>
              </a:r>
              <a:r>
                <a:rPr kumimoji="1" lang="en-US" altLang="ja-JP" b="1" dirty="0">
                  <a:latin typeface="Arial" panose="020B0604020202020204" pitchFamily="34" charset="0"/>
                  <a:cs typeface="Arial" panose="020B0604020202020204" pitchFamily="34" charset="0"/>
                </a:rPr>
                <a:t>1/2</a:t>
              </a:r>
              <a:endParaRPr kumimoji="1" lang="ja-JP" altLang="en-US" b="1" dirty="0">
                <a:latin typeface="Arial" panose="020B0604020202020204" pitchFamily="34" charset="0"/>
                <a:cs typeface="Arial" panose="020B0604020202020204" pitchFamily="34" charset="0"/>
              </a:endParaRPr>
            </a:p>
          </p:txBody>
        </p:sp>
      </p:grpSp>
      <p:grpSp>
        <p:nvGrpSpPr>
          <p:cNvPr id="86" name="グループ化 85">
            <a:extLst>
              <a:ext uri="{FF2B5EF4-FFF2-40B4-BE49-F238E27FC236}">
                <a16:creationId xmlns:a16="http://schemas.microsoft.com/office/drawing/2014/main" id="{B4003038-9F35-40F5-9DF5-46233536F04C}"/>
              </a:ext>
            </a:extLst>
          </p:cNvPr>
          <p:cNvGrpSpPr/>
          <p:nvPr/>
        </p:nvGrpSpPr>
        <p:grpSpPr>
          <a:xfrm>
            <a:off x="11412114" y="154920"/>
            <a:ext cx="651865" cy="3170228"/>
            <a:chOff x="8310654" y="208439"/>
            <a:chExt cx="651865" cy="3170228"/>
          </a:xfrm>
        </p:grpSpPr>
        <p:sp>
          <p:nvSpPr>
            <p:cNvPr id="88" name="正方形/長方形 87">
              <a:extLst>
                <a:ext uri="{FF2B5EF4-FFF2-40B4-BE49-F238E27FC236}">
                  <a16:creationId xmlns:a16="http://schemas.microsoft.com/office/drawing/2014/main" id="{758BF710-8591-47F6-B584-DC25D093B897}"/>
                </a:ext>
              </a:extLst>
            </p:cNvPr>
            <p:cNvSpPr/>
            <p:nvPr/>
          </p:nvSpPr>
          <p:spPr>
            <a:xfrm rot="5400000">
              <a:off x="8567219" y="2383302"/>
              <a:ext cx="482824" cy="307777"/>
            </a:xfrm>
            <a:prstGeom prst="rect">
              <a:avLst/>
            </a:prstGeom>
          </p:spPr>
          <p:txBody>
            <a:bodyPr wrap="none">
              <a:spAutoFit/>
            </a:bodyPr>
            <a:lstStyle/>
            <a:p>
              <a:r>
                <a:rPr kumimoji="1" lang="en-US" altLang="ja-JP" sz="1400" b="1" dirty="0">
                  <a:latin typeface="Arial" panose="020B0604020202020204" pitchFamily="34" charset="0"/>
                  <a:cs typeface="Arial" panose="020B0604020202020204" pitchFamily="34" charset="0"/>
                </a:rPr>
                <a:t>(‰)</a:t>
              </a:r>
              <a:endParaRPr kumimoji="1" lang="ja-JP" altLang="en-US" sz="1400" b="1" dirty="0">
                <a:latin typeface="Arial" panose="020B0604020202020204" pitchFamily="34" charset="0"/>
                <a:cs typeface="Arial" panose="020B0604020202020204" pitchFamily="34" charset="0"/>
              </a:endParaRPr>
            </a:p>
          </p:txBody>
        </p:sp>
        <p:sp>
          <p:nvSpPr>
            <p:cNvPr id="89" name="正方形/長方形 88">
              <a:extLst>
                <a:ext uri="{FF2B5EF4-FFF2-40B4-BE49-F238E27FC236}">
                  <a16:creationId xmlns:a16="http://schemas.microsoft.com/office/drawing/2014/main" id="{30FC4ED3-59D2-4A52-BF19-5773262AFFBF}"/>
                </a:ext>
              </a:extLst>
            </p:cNvPr>
            <p:cNvSpPr/>
            <p:nvPr/>
          </p:nvSpPr>
          <p:spPr>
            <a:xfrm>
              <a:off x="8313709" y="208439"/>
              <a:ext cx="412292" cy="338554"/>
            </a:xfrm>
            <a:prstGeom prst="rect">
              <a:avLst/>
            </a:prstGeom>
          </p:spPr>
          <p:txBody>
            <a:bodyPr wrap="none">
              <a:spAutoFit/>
            </a:bodyPr>
            <a:lstStyle/>
            <a:p>
              <a:r>
                <a:rPr kumimoji="1" lang="en-US" altLang="ja-JP" sz="1600" b="1" dirty="0">
                  <a:latin typeface="Arial" panose="020B0604020202020204" pitchFamily="34" charset="0"/>
                  <a:cs typeface="Arial" panose="020B0604020202020204" pitchFamily="34" charset="0"/>
                </a:rPr>
                <a:t>10</a:t>
              </a:r>
              <a:endParaRPr lang="ja-JP" altLang="en-US" sz="1600" dirty="0">
                <a:latin typeface="Arial" panose="020B0604020202020204" pitchFamily="34" charset="0"/>
                <a:cs typeface="Arial" panose="020B0604020202020204" pitchFamily="34" charset="0"/>
              </a:endParaRPr>
            </a:p>
          </p:txBody>
        </p:sp>
        <p:sp>
          <p:nvSpPr>
            <p:cNvPr id="90" name="正方形/長方形 89">
              <a:extLst>
                <a:ext uri="{FF2B5EF4-FFF2-40B4-BE49-F238E27FC236}">
                  <a16:creationId xmlns:a16="http://schemas.microsoft.com/office/drawing/2014/main" id="{BADECB72-6700-4607-8DFD-0E9233891319}"/>
                </a:ext>
              </a:extLst>
            </p:cNvPr>
            <p:cNvSpPr/>
            <p:nvPr/>
          </p:nvSpPr>
          <p:spPr>
            <a:xfrm>
              <a:off x="8310654" y="1619744"/>
              <a:ext cx="298480" cy="338554"/>
            </a:xfrm>
            <a:prstGeom prst="rect">
              <a:avLst/>
            </a:prstGeom>
          </p:spPr>
          <p:txBody>
            <a:bodyPr wrap="none">
              <a:spAutoFit/>
            </a:bodyPr>
            <a:lstStyle/>
            <a:p>
              <a:r>
                <a:rPr kumimoji="1" lang="en-US" altLang="ja-JP" sz="1600" b="1" dirty="0">
                  <a:latin typeface="Arial" panose="020B0604020202020204" pitchFamily="34" charset="0"/>
                  <a:cs typeface="Arial" panose="020B0604020202020204" pitchFamily="34" charset="0"/>
                </a:rPr>
                <a:t>1</a:t>
              </a:r>
              <a:endParaRPr lang="ja-JP" altLang="en-US" sz="1600" dirty="0">
                <a:latin typeface="Arial" panose="020B0604020202020204" pitchFamily="34" charset="0"/>
                <a:cs typeface="Arial" panose="020B0604020202020204" pitchFamily="34" charset="0"/>
              </a:endParaRPr>
            </a:p>
          </p:txBody>
        </p:sp>
        <p:sp>
          <p:nvSpPr>
            <p:cNvPr id="91" name="正方形/長方形 90">
              <a:extLst>
                <a:ext uri="{FF2B5EF4-FFF2-40B4-BE49-F238E27FC236}">
                  <a16:creationId xmlns:a16="http://schemas.microsoft.com/office/drawing/2014/main" id="{8D436E6B-975F-4DEB-8C2B-DB95F431DDE8}"/>
                </a:ext>
              </a:extLst>
            </p:cNvPr>
            <p:cNvSpPr/>
            <p:nvPr/>
          </p:nvSpPr>
          <p:spPr>
            <a:xfrm>
              <a:off x="8313592" y="3040113"/>
              <a:ext cx="470000" cy="338554"/>
            </a:xfrm>
            <a:prstGeom prst="rect">
              <a:avLst/>
            </a:prstGeom>
          </p:spPr>
          <p:txBody>
            <a:bodyPr wrap="none">
              <a:spAutoFit/>
            </a:bodyPr>
            <a:lstStyle/>
            <a:p>
              <a:r>
                <a:rPr kumimoji="1" lang="en-US" altLang="ja-JP" sz="1600" b="1" dirty="0">
                  <a:latin typeface="Arial" panose="020B0604020202020204" pitchFamily="34" charset="0"/>
                  <a:cs typeface="Arial" panose="020B0604020202020204" pitchFamily="34" charset="0"/>
                </a:rPr>
                <a:t>0.1</a:t>
              </a:r>
              <a:endParaRPr lang="ja-JP" altLang="en-US" sz="1600" dirty="0">
                <a:latin typeface="Arial" panose="020B0604020202020204" pitchFamily="34" charset="0"/>
                <a:cs typeface="Arial" panose="020B0604020202020204" pitchFamily="34" charset="0"/>
              </a:endParaRPr>
            </a:p>
          </p:txBody>
        </p:sp>
      </p:grpSp>
      <p:sp>
        <p:nvSpPr>
          <p:cNvPr id="2" name="正方形/長方形 1">
            <a:extLst>
              <a:ext uri="{FF2B5EF4-FFF2-40B4-BE49-F238E27FC236}">
                <a16:creationId xmlns:a16="http://schemas.microsoft.com/office/drawing/2014/main" id="{E526DB2D-9B54-44E2-B2AD-6036AB7F9BC9}"/>
              </a:ext>
            </a:extLst>
          </p:cNvPr>
          <p:cNvSpPr/>
          <p:nvPr/>
        </p:nvSpPr>
        <p:spPr>
          <a:xfrm>
            <a:off x="8507856" y="282574"/>
            <a:ext cx="2890236" cy="288385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グループ化 62">
            <a:extLst>
              <a:ext uri="{FF2B5EF4-FFF2-40B4-BE49-F238E27FC236}">
                <a16:creationId xmlns:a16="http://schemas.microsoft.com/office/drawing/2014/main" id="{3644E5AB-CF7E-42F8-9C3D-03CABDD698C8}"/>
              </a:ext>
            </a:extLst>
          </p:cNvPr>
          <p:cNvGrpSpPr/>
          <p:nvPr/>
        </p:nvGrpSpPr>
        <p:grpSpPr>
          <a:xfrm>
            <a:off x="8477567" y="270953"/>
            <a:ext cx="2931154" cy="2907095"/>
            <a:chOff x="5381480" y="336957"/>
            <a:chExt cx="2931154" cy="2907095"/>
          </a:xfrm>
        </p:grpSpPr>
        <p:cxnSp>
          <p:nvCxnSpPr>
            <p:cNvPr id="64" name="直線コネクタ 63">
              <a:extLst>
                <a:ext uri="{FF2B5EF4-FFF2-40B4-BE49-F238E27FC236}">
                  <a16:creationId xmlns:a16="http://schemas.microsoft.com/office/drawing/2014/main" id="{A964532B-066F-45F1-A892-D4187B8B382D}"/>
                </a:ext>
              </a:extLst>
            </p:cNvPr>
            <p:cNvCxnSpPr>
              <a:cxnSpLocks/>
            </p:cNvCxnSpPr>
            <p:nvPr/>
          </p:nvCxnSpPr>
          <p:spPr>
            <a:xfrm>
              <a:off x="5475152" y="1790505"/>
              <a:ext cx="279250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5" name="図 64" descr="飛ぶ, 暗い, 色付け, 長い が含まれている画像&#10;&#10;自動的に生成された説明">
              <a:extLst>
                <a:ext uri="{FF2B5EF4-FFF2-40B4-BE49-F238E27FC236}">
                  <a16:creationId xmlns:a16="http://schemas.microsoft.com/office/drawing/2014/main" id="{61AF4B97-BB63-47CF-8BBF-EA0326990FA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81480" y="336957"/>
              <a:ext cx="2931154" cy="2907095"/>
            </a:xfrm>
            <a:prstGeom prst="rect">
              <a:avLst/>
            </a:prstGeom>
          </p:spPr>
        </p:pic>
      </p:grpSp>
      <p:sp>
        <p:nvSpPr>
          <p:cNvPr id="99" name="四角形: 角を丸くする 98">
            <a:extLst>
              <a:ext uri="{FF2B5EF4-FFF2-40B4-BE49-F238E27FC236}">
                <a16:creationId xmlns:a16="http://schemas.microsoft.com/office/drawing/2014/main" id="{96F73833-EC34-4500-86EF-4902BC3E8E5F}"/>
              </a:ext>
            </a:extLst>
          </p:cNvPr>
          <p:cNvSpPr/>
          <p:nvPr/>
        </p:nvSpPr>
        <p:spPr>
          <a:xfrm>
            <a:off x="3622150" y="3743783"/>
            <a:ext cx="3240000" cy="1790339"/>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0" b="1" dirty="0">
                <a:solidFill>
                  <a:srgbClr val="FF0000"/>
                </a:solidFill>
                <a:effectLst>
                  <a:glow rad="101600">
                    <a:srgbClr val="FFFF00"/>
                  </a:glow>
                </a:effectLst>
                <a:latin typeface="Arial" panose="020B0604020202020204" pitchFamily="34" charset="0"/>
                <a:cs typeface="Arial" panose="020B0604020202020204" pitchFamily="34" charset="0"/>
              </a:rPr>
              <a:t>OK</a:t>
            </a:r>
            <a:endParaRPr kumimoji="1" lang="ja-JP" altLang="en-US" sz="12000" b="1" dirty="0">
              <a:solidFill>
                <a:srgbClr val="FF0000"/>
              </a:solidFill>
              <a:effectLst>
                <a:glow rad="101600">
                  <a:srgbClr val="FFFF00"/>
                </a:glow>
              </a:effectLst>
              <a:latin typeface="Arial" panose="020B0604020202020204" pitchFamily="34" charset="0"/>
              <a:cs typeface="Arial" panose="020B0604020202020204" pitchFamily="34" charset="0"/>
            </a:endParaRPr>
          </a:p>
        </p:txBody>
      </p:sp>
      <p:grpSp>
        <p:nvGrpSpPr>
          <p:cNvPr id="36" name="グループ化 35">
            <a:extLst>
              <a:ext uri="{FF2B5EF4-FFF2-40B4-BE49-F238E27FC236}">
                <a16:creationId xmlns:a16="http://schemas.microsoft.com/office/drawing/2014/main" id="{8E58B5F8-A7C2-26D2-082C-3CD1800ECD22}"/>
              </a:ext>
            </a:extLst>
          </p:cNvPr>
          <p:cNvGrpSpPr/>
          <p:nvPr/>
        </p:nvGrpSpPr>
        <p:grpSpPr>
          <a:xfrm>
            <a:off x="8477567" y="1538079"/>
            <a:ext cx="3304800" cy="704175"/>
            <a:chOff x="8477567" y="1538079"/>
            <a:chExt cx="3304800" cy="704175"/>
          </a:xfrm>
        </p:grpSpPr>
        <p:grpSp>
          <p:nvGrpSpPr>
            <p:cNvPr id="34" name="グループ化 33">
              <a:extLst>
                <a:ext uri="{FF2B5EF4-FFF2-40B4-BE49-F238E27FC236}">
                  <a16:creationId xmlns:a16="http://schemas.microsoft.com/office/drawing/2014/main" id="{7DC6D24A-6366-A881-4FF3-DF5ACE4F40CE}"/>
                </a:ext>
              </a:extLst>
            </p:cNvPr>
            <p:cNvGrpSpPr/>
            <p:nvPr/>
          </p:nvGrpSpPr>
          <p:grpSpPr>
            <a:xfrm>
              <a:off x="8477567" y="1538079"/>
              <a:ext cx="3304800" cy="412292"/>
              <a:chOff x="8477567" y="1538079"/>
              <a:chExt cx="3304800" cy="412292"/>
            </a:xfrm>
          </p:grpSpPr>
          <p:sp>
            <p:nvSpPr>
              <p:cNvPr id="22" name="楕円 21">
                <a:extLst>
                  <a:ext uri="{FF2B5EF4-FFF2-40B4-BE49-F238E27FC236}">
                    <a16:creationId xmlns:a16="http://schemas.microsoft.com/office/drawing/2014/main" id="{93EEB1B0-093E-279B-221F-34424B172953}"/>
                  </a:ext>
                </a:extLst>
              </p:cNvPr>
              <p:cNvSpPr/>
              <p:nvPr/>
            </p:nvSpPr>
            <p:spPr>
              <a:xfrm>
                <a:off x="11370075" y="1538079"/>
                <a:ext cx="412292" cy="412292"/>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a:extLst>
                  <a:ext uri="{FF2B5EF4-FFF2-40B4-BE49-F238E27FC236}">
                    <a16:creationId xmlns:a16="http://schemas.microsoft.com/office/drawing/2014/main" id="{1948E616-6119-D28C-2D4F-5F4C1452A75E}"/>
                  </a:ext>
                </a:extLst>
              </p:cNvPr>
              <p:cNvCxnSpPr>
                <a:cxnSpLocks/>
                <a:stCxn id="65" idx="1"/>
                <a:endCxn id="65" idx="3"/>
              </p:cNvCxnSpPr>
              <p:nvPr/>
            </p:nvCxnSpPr>
            <p:spPr>
              <a:xfrm>
                <a:off x="8477567" y="1724501"/>
                <a:ext cx="2931154"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35" name="矢印: 下 34">
              <a:extLst>
                <a:ext uri="{FF2B5EF4-FFF2-40B4-BE49-F238E27FC236}">
                  <a16:creationId xmlns:a16="http://schemas.microsoft.com/office/drawing/2014/main" id="{F772C6AC-3C5F-AEBF-98F0-77D7C64F51F2}"/>
                </a:ext>
              </a:extLst>
            </p:cNvPr>
            <p:cNvSpPr/>
            <p:nvPr/>
          </p:nvSpPr>
          <p:spPr>
            <a:xfrm>
              <a:off x="8736602" y="1698997"/>
              <a:ext cx="1094025" cy="54325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047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47A29B8-E32F-465C-BE66-934829A496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430"/>
          <a:stretch/>
        </p:blipFill>
        <p:spPr bwMode="auto">
          <a:xfrm>
            <a:off x="841572" y="1694786"/>
            <a:ext cx="5409847" cy="395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49082F40-BFB0-4352-B057-FFA41EC4BA34}"/>
              </a:ext>
            </a:extLst>
          </p:cNvPr>
          <p:cNvSpPr txBox="1"/>
          <p:nvPr/>
        </p:nvSpPr>
        <p:spPr>
          <a:xfrm>
            <a:off x="3060802" y="4781523"/>
            <a:ext cx="1095172" cy="923330"/>
          </a:xfrm>
          <a:prstGeom prst="rect">
            <a:avLst/>
          </a:prstGeom>
          <a:noFill/>
        </p:spPr>
        <p:txBody>
          <a:bodyPr wrap="none" rtlCol="0">
            <a:spAutoFit/>
          </a:bodyPr>
          <a:lstStyle/>
          <a:p>
            <a:r>
              <a:rPr kumimoji="1" lang="en-US" altLang="ja-JP" sz="5400" b="1" baseline="30000" dirty="0">
                <a:latin typeface="Arial" panose="020B0604020202020204" pitchFamily="34" charset="0"/>
                <a:cs typeface="Arial" panose="020B0604020202020204" pitchFamily="34" charset="0"/>
              </a:rPr>
              <a:t>1</a:t>
            </a:r>
            <a:r>
              <a:rPr kumimoji="1" lang="en-US" altLang="ja-JP" sz="5400" b="1" dirty="0">
                <a:latin typeface="Arial" panose="020B0604020202020204" pitchFamily="34" charset="0"/>
                <a:cs typeface="Arial" panose="020B0604020202020204" pitchFamily="34" charset="0"/>
              </a:rPr>
              <a:t>H</a:t>
            </a:r>
            <a:r>
              <a:rPr kumimoji="1" lang="en-US" altLang="ja-JP" sz="5400" b="1" baseline="30000" dirty="0">
                <a:latin typeface="Arial" panose="020B0604020202020204" pitchFamily="34" charset="0"/>
                <a:cs typeface="Arial" panose="020B0604020202020204" pitchFamily="34" charset="0"/>
              </a:rPr>
              <a:t>-</a:t>
            </a:r>
            <a:endParaRPr kumimoji="1" lang="ja-JP" altLang="en-US" sz="5400" b="1" baseline="30000"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9919C1F8-6261-46B8-B935-C65AC086C7B5}"/>
              </a:ext>
            </a:extLst>
          </p:cNvPr>
          <p:cNvSpPr txBox="1"/>
          <p:nvPr/>
        </p:nvSpPr>
        <p:spPr>
          <a:xfrm>
            <a:off x="2417144" y="1323567"/>
            <a:ext cx="2173993" cy="400110"/>
          </a:xfrm>
          <a:prstGeom prst="rect">
            <a:avLst/>
          </a:prstGeom>
          <a:noFill/>
        </p:spPr>
        <p:txBody>
          <a:bodyPr wrap="none" rtlCol="0">
            <a:spAutoFit/>
          </a:bodyPr>
          <a:lstStyle/>
          <a:p>
            <a:r>
              <a:rPr kumimoji="1" lang="en-US" altLang="ja-JP" sz="2000" b="1" dirty="0">
                <a:latin typeface="Arial" panose="020B0604020202020204" pitchFamily="34" charset="0"/>
                <a:cs typeface="Arial" panose="020B0604020202020204" pitchFamily="34" charset="0"/>
              </a:rPr>
              <a:t>Apollo11 rock44</a:t>
            </a:r>
            <a:endParaRPr lang="en-US" altLang="ja-JP" sz="2000" b="1"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7D554828-8BFD-45E4-A34B-8A14AD270864}"/>
              </a:ext>
            </a:extLst>
          </p:cNvPr>
          <p:cNvSpPr txBox="1"/>
          <p:nvPr/>
        </p:nvSpPr>
        <p:spPr>
          <a:xfrm>
            <a:off x="6662912" y="6398462"/>
            <a:ext cx="5069541" cy="307777"/>
          </a:xfrm>
          <a:prstGeom prst="rect">
            <a:avLst/>
          </a:prstGeom>
          <a:noFill/>
        </p:spPr>
        <p:txBody>
          <a:bodyPr wrap="square">
            <a:spAutoFit/>
          </a:bodyPr>
          <a:lstStyle/>
          <a:p>
            <a:pPr algn="r"/>
            <a:r>
              <a:rPr lang="en-US" altLang="ja-JP" sz="1400" b="1" dirty="0">
                <a:solidFill>
                  <a:srgbClr val="0432FF"/>
                </a:solidFill>
                <a:latin typeface="Arial" panose="020B0604020202020204" pitchFamily="34" charset="0"/>
                <a:cs typeface="Arial" panose="020B0604020202020204" pitchFamily="34" charset="0"/>
              </a:rPr>
              <a:t>Greenwood, </a:t>
            </a:r>
            <a:r>
              <a:rPr lang="en-US" altLang="ja-JP" sz="1400" b="1" u="sng" dirty="0">
                <a:solidFill>
                  <a:srgbClr val="0432FF"/>
                </a:solidFill>
                <a:latin typeface="Arial" panose="020B0604020202020204" pitchFamily="34" charset="0"/>
                <a:cs typeface="Arial" panose="020B0604020202020204" pitchFamily="34" charset="0"/>
              </a:rPr>
              <a:t>Sakamoto</a:t>
            </a:r>
            <a:r>
              <a:rPr lang="en-US" altLang="ja-JP" sz="1400" b="1" dirty="0">
                <a:solidFill>
                  <a:srgbClr val="0432FF"/>
                </a:solidFill>
                <a:latin typeface="Arial" panose="020B0604020202020204" pitchFamily="34" charset="0"/>
                <a:cs typeface="Arial" panose="020B0604020202020204" pitchFamily="34" charset="0"/>
              </a:rPr>
              <a:t> </a:t>
            </a:r>
            <a:r>
              <a:rPr lang="en-US" altLang="ja-JP" sz="1400" b="1" i="1" dirty="0">
                <a:solidFill>
                  <a:srgbClr val="0432FF"/>
                </a:solidFill>
                <a:latin typeface="Arial" panose="020B0604020202020204" pitchFamily="34" charset="0"/>
                <a:cs typeface="Arial" panose="020B0604020202020204" pitchFamily="34" charset="0"/>
              </a:rPr>
              <a:t>et al. 2011</a:t>
            </a:r>
            <a:r>
              <a:rPr lang="ja-JP" altLang="en-US" sz="1400" b="1" i="1" dirty="0">
                <a:solidFill>
                  <a:srgbClr val="0432FF"/>
                </a:solidFill>
                <a:latin typeface="Arial" panose="020B0604020202020204" pitchFamily="34" charset="0"/>
                <a:cs typeface="Arial" panose="020B0604020202020204" pitchFamily="34" charset="0"/>
              </a:rPr>
              <a:t> </a:t>
            </a:r>
            <a:r>
              <a:rPr lang="en-US" altLang="ja-JP" sz="1400" b="1" i="1" dirty="0">
                <a:solidFill>
                  <a:srgbClr val="0432FF"/>
                </a:solidFill>
                <a:latin typeface="Arial" panose="020B0604020202020204" pitchFamily="34" charset="0"/>
                <a:cs typeface="Arial" panose="020B0604020202020204" pitchFamily="34" charset="0"/>
              </a:rPr>
              <a:t>Nature Geoscience</a:t>
            </a:r>
            <a:endParaRPr lang="ja-JP" altLang="en-US" sz="1400" b="1" i="1" dirty="0">
              <a:solidFill>
                <a:srgbClr val="0432FF"/>
              </a:solidFill>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895A4AEA-ABB8-4E4C-B739-AB1D0B955207}"/>
              </a:ext>
            </a:extLst>
          </p:cNvPr>
          <p:cNvSpPr txBox="1"/>
          <p:nvPr/>
        </p:nvSpPr>
        <p:spPr>
          <a:xfrm>
            <a:off x="0" y="225839"/>
            <a:ext cx="12191999" cy="769441"/>
          </a:xfrm>
          <a:prstGeom prst="rect">
            <a:avLst/>
          </a:prstGeom>
          <a:noFill/>
        </p:spPr>
        <p:txBody>
          <a:bodyPr wrap="square" rtlCol="0">
            <a:spAutoFit/>
          </a:bodyPr>
          <a:lstStyle/>
          <a:p>
            <a:pPr algn="ctr"/>
            <a:r>
              <a:rPr lang="en-US" altLang="ja-JP" sz="4400" b="1" dirty="0">
                <a:latin typeface="Arial" panose="020B0604020202020204" pitchFamily="34" charset="0"/>
                <a:cs typeface="Arial" panose="020B0604020202020204" pitchFamily="34" charset="0"/>
              </a:rPr>
              <a:t>Water on the Moon</a:t>
            </a:r>
            <a:endParaRPr kumimoji="1" lang="ja-JP" altLang="en-US" sz="4400" b="1" dirty="0">
              <a:latin typeface="Arial" panose="020B0604020202020204" pitchFamily="34" charset="0"/>
              <a:cs typeface="Arial" panose="020B0604020202020204" pitchFamily="34" charset="0"/>
            </a:endParaRPr>
          </a:p>
        </p:txBody>
      </p:sp>
      <p:grpSp>
        <p:nvGrpSpPr>
          <p:cNvPr id="9" name="グループ化 8">
            <a:extLst>
              <a:ext uri="{FF2B5EF4-FFF2-40B4-BE49-F238E27FC236}">
                <a16:creationId xmlns:a16="http://schemas.microsoft.com/office/drawing/2014/main" id="{D634353E-3B94-4C0F-8AB0-BCE049F8E5E7}"/>
              </a:ext>
            </a:extLst>
          </p:cNvPr>
          <p:cNvGrpSpPr/>
          <p:nvPr/>
        </p:nvGrpSpPr>
        <p:grpSpPr>
          <a:xfrm>
            <a:off x="936528" y="1752568"/>
            <a:ext cx="10424643" cy="4571816"/>
            <a:chOff x="936528" y="1752568"/>
            <a:chExt cx="10424643" cy="4571816"/>
          </a:xfrm>
        </p:grpSpPr>
        <p:pic>
          <p:nvPicPr>
            <p:cNvPr id="4" name="Picture 2">
              <a:extLst>
                <a:ext uri="{FF2B5EF4-FFF2-40B4-BE49-F238E27FC236}">
                  <a16:creationId xmlns:a16="http://schemas.microsoft.com/office/drawing/2014/main" id="{D0C13D9F-6184-40C0-975A-EEAFC655EF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3" t="45428" r="2475"/>
            <a:stretch/>
          </p:blipFill>
          <p:spPr bwMode="auto">
            <a:xfrm>
              <a:off x="6385759" y="1752568"/>
              <a:ext cx="4975412" cy="457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正方形/長方形 24">
              <a:extLst>
                <a:ext uri="{FF2B5EF4-FFF2-40B4-BE49-F238E27FC236}">
                  <a16:creationId xmlns:a16="http://schemas.microsoft.com/office/drawing/2014/main" id="{245F5198-B135-4811-B7FC-C7F8482E078F}"/>
                </a:ext>
              </a:extLst>
            </p:cNvPr>
            <p:cNvSpPr/>
            <p:nvPr/>
          </p:nvSpPr>
          <p:spPr>
            <a:xfrm>
              <a:off x="6385759" y="1792303"/>
              <a:ext cx="4975412" cy="38187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F19B805E-F08C-4184-B289-AB4FDAE00E9C}"/>
                </a:ext>
              </a:extLst>
            </p:cNvPr>
            <p:cNvGrpSpPr/>
            <p:nvPr/>
          </p:nvGrpSpPr>
          <p:grpSpPr>
            <a:xfrm>
              <a:off x="936528" y="1752568"/>
              <a:ext cx="5161548" cy="3856838"/>
              <a:chOff x="1168663" y="1624945"/>
              <a:chExt cx="5161548" cy="3856838"/>
            </a:xfrm>
          </p:grpSpPr>
          <p:sp>
            <p:nvSpPr>
              <p:cNvPr id="31" name="フリーフォーム: 図形 30">
                <a:extLst>
                  <a:ext uri="{FF2B5EF4-FFF2-40B4-BE49-F238E27FC236}">
                    <a16:creationId xmlns:a16="http://schemas.microsoft.com/office/drawing/2014/main" id="{09D1184A-63F6-4FA4-B2F3-6FC6E0B55436}"/>
                  </a:ext>
                </a:extLst>
              </p:cNvPr>
              <p:cNvSpPr/>
              <p:nvPr/>
            </p:nvSpPr>
            <p:spPr>
              <a:xfrm>
                <a:off x="1168663" y="1624945"/>
                <a:ext cx="5161548" cy="3856838"/>
              </a:xfrm>
              <a:custGeom>
                <a:avLst/>
                <a:gdLst>
                  <a:gd name="connsiteX0" fmla="*/ 1996768 w 5161548"/>
                  <a:gd name="connsiteY0" fmla="*/ 2096657 h 3856838"/>
                  <a:gd name="connsiteX1" fmla="*/ 1996768 w 5161548"/>
                  <a:gd name="connsiteY1" fmla="*/ 3103197 h 3856838"/>
                  <a:gd name="connsiteX2" fmla="*/ 3377333 w 5161548"/>
                  <a:gd name="connsiteY2" fmla="*/ 3103197 h 3856838"/>
                  <a:gd name="connsiteX3" fmla="*/ 3377333 w 5161548"/>
                  <a:gd name="connsiteY3" fmla="*/ 2096657 h 3856838"/>
                  <a:gd name="connsiteX4" fmla="*/ 0 w 5161548"/>
                  <a:gd name="connsiteY4" fmla="*/ 0 h 3856838"/>
                  <a:gd name="connsiteX5" fmla="*/ 5161548 w 5161548"/>
                  <a:gd name="connsiteY5" fmla="*/ 0 h 3856838"/>
                  <a:gd name="connsiteX6" fmla="*/ 5161548 w 5161548"/>
                  <a:gd name="connsiteY6" fmla="*/ 2062894 h 3856838"/>
                  <a:gd name="connsiteX7" fmla="*/ 5161548 w 5161548"/>
                  <a:gd name="connsiteY7" fmla="*/ 2096657 h 3856838"/>
                  <a:gd name="connsiteX8" fmla="*/ 5161548 w 5161548"/>
                  <a:gd name="connsiteY8" fmla="*/ 3103197 h 3856838"/>
                  <a:gd name="connsiteX9" fmla="*/ 5161548 w 5161548"/>
                  <a:gd name="connsiteY9" fmla="*/ 3109101 h 3856838"/>
                  <a:gd name="connsiteX10" fmla="*/ 5161548 w 5161548"/>
                  <a:gd name="connsiteY10" fmla="*/ 3856838 h 3856838"/>
                  <a:gd name="connsiteX11" fmla="*/ 0 w 5161548"/>
                  <a:gd name="connsiteY11" fmla="*/ 3856838 h 3856838"/>
                  <a:gd name="connsiteX12" fmla="*/ 0 w 5161548"/>
                  <a:gd name="connsiteY12" fmla="*/ 3103197 h 3856838"/>
                  <a:gd name="connsiteX13" fmla="*/ 4712 w 5161548"/>
                  <a:gd name="connsiteY13" fmla="*/ 3103197 h 3856838"/>
                  <a:gd name="connsiteX14" fmla="*/ 4712 w 5161548"/>
                  <a:gd name="connsiteY14" fmla="*/ 2096657 h 3856838"/>
                  <a:gd name="connsiteX15" fmla="*/ 0 w 5161548"/>
                  <a:gd name="connsiteY15" fmla="*/ 2096657 h 385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1548" h="3856838">
                    <a:moveTo>
                      <a:pt x="1996768" y="2096657"/>
                    </a:moveTo>
                    <a:lnTo>
                      <a:pt x="1996768" y="3103197"/>
                    </a:lnTo>
                    <a:lnTo>
                      <a:pt x="3377333" y="3103197"/>
                    </a:lnTo>
                    <a:lnTo>
                      <a:pt x="3377333" y="2096657"/>
                    </a:lnTo>
                    <a:close/>
                    <a:moveTo>
                      <a:pt x="0" y="0"/>
                    </a:moveTo>
                    <a:lnTo>
                      <a:pt x="5161548" y="0"/>
                    </a:lnTo>
                    <a:lnTo>
                      <a:pt x="5161548" y="2062894"/>
                    </a:lnTo>
                    <a:lnTo>
                      <a:pt x="5161548" y="2096657"/>
                    </a:lnTo>
                    <a:lnTo>
                      <a:pt x="5161548" y="3103197"/>
                    </a:lnTo>
                    <a:lnTo>
                      <a:pt x="5161548" y="3109101"/>
                    </a:lnTo>
                    <a:lnTo>
                      <a:pt x="5161548" y="3856838"/>
                    </a:lnTo>
                    <a:lnTo>
                      <a:pt x="0" y="3856838"/>
                    </a:lnTo>
                    <a:lnTo>
                      <a:pt x="0" y="3103197"/>
                    </a:lnTo>
                    <a:lnTo>
                      <a:pt x="4712" y="3103197"/>
                    </a:lnTo>
                    <a:lnTo>
                      <a:pt x="4712" y="2096657"/>
                    </a:lnTo>
                    <a:lnTo>
                      <a:pt x="0" y="209665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9" name="正方形/長方形 18">
                <a:extLst>
                  <a:ext uri="{FF2B5EF4-FFF2-40B4-BE49-F238E27FC236}">
                    <a16:creationId xmlns:a16="http://schemas.microsoft.com/office/drawing/2014/main" id="{34657328-6FE1-4F9B-B368-02249B671CFE}"/>
                  </a:ext>
                </a:extLst>
              </p:cNvPr>
              <p:cNvSpPr/>
              <p:nvPr/>
            </p:nvSpPr>
            <p:spPr>
              <a:xfrm>
                <a:off x="3165509" y="3721603"/>
                <a:ext cx="1380565" cy="9726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テキスト ボックス 37">
              <a:extLst>
                <a:ext uri="{FF2B5EF4-FFF2-40B4-BE49-F238E27FC236}">
                  <a16:creationId xmlns:a16="http://schemas.microsoft.com/office/drawing/2014/main" id="{DC35B690-C51F-4ED1-B808-8D5EC72FB80C}"/>
                </a:ext>
              </a:extLst>
            </p:cNvPr>
            <p:cNvSpPr txBox="1"/>
            <p:nvPr/>
          </p:nvSpPr>
          <p:spPr>
            <a:xfrm>
              <a:off x="10502133" y="1838113"/>
              <a:ext cx="825867" cy="677108"/>
            </a:xfrm>
            <a:prstGeom prst="rect">
              <a:avLst/>
            </a:prstGeom>
            <a:solidFill>
              <a:schemeClr val="tx1"/>
            </a:solidFill>
          </p:spPr>
          <p:txBody>
            <a:bodyPr wrap="none" rtlCol="0">
              <a:spAutoFit/>
            </a:bodyPr>
            <a:lstStyle/>
            <a:p>
              <a:r>
                <a:rPr kumimoji="1" lang="en-US" altLang="ja-JP" sz="3800" b="1" baseline="30000" dirty="0">
                  <a:solidFill>
                    <a:schemeClr val="bg1"/>
                  </a:solidFill>
                  <a:latin typeface="Arial" panose="020B0604020202020204" pitchFamily="34" charset="0"/>
                  <a:cs typeface="Arial" panose="020B0604020202020204" pitchFamily="34" charset="0"/>
                </a:rPr>
                <a:t>1</a:t>
              </a:r>
              <a:r>
                <a:rPr kumimoji="1" lang="en-US" altLang="ja-JP" sz="3800" b="1" dirty="0">
                  <a:solidFill>
                    <a:schemeClr val="bg1"/>
                  </a:solidFill>
                  <a:latin typeface="Arial" panose="020B0604020202020204" pitchFamily="34" charset="0"/>
                  <a:cs typeface="Arial" panose="020B0604020202020204" pitchFamily="34" charset="0"/>
                </a:rPr>
                <a:t>H</a:t>
              </a:r>
              <a:r>
                <a:rPr kumimoji="1" lang="en-US" altLang="ja-JP" sz="3800" b="1" baseline="30000" dirty="0">
                  <a:solidFill>
                    <a:schemeClr val="bg1"/>
                  </a:solidFill>
                  <a:latin typeface="Arial" panose="020B0604020202020204" pitchFamily="34" charset="0"/>
                  <a:cs typeface="Arial" panose="020B0604020202020204" pitchFamily="34" charset="0"/>
                </a:rPr>
                <a:t>-</a:t>
              </a:r>
              <a:endParaRPr kumimoji="1" lang="ja-JP" altLang="en-US" sz="3800" b="1" baseline="30000" dirty="0">
                <a:solidFill>
                  <a:schemeClr val="bg1"/>
                </a:solidFill>
                <a:latin typeface="Arial" panose="020B0604020202020204" pitchFamily="34" charset="0"/>
                <a:cs typeface="Arial" panose="020B0604020202020204" pitchFamily="34" charset="0"/>
              </a:endParaRPr>
            </a:p>
          </p:txBody>
        </p:sp>
      </p:grpSp>
      <p:grpSp>
        <p:nvGrpSpPr>
          <p:cNvPr id="10" name="グループ化 9">
            <a:extLst>
              <a:ext uri="{FF2B5EF4-FFF2-40B4-BE49-F238E27FC236}">
                <a16:creationId xmlns:a16="http://schemas.microsoft.com/office/drawing/2014/main" id="{A1E1826C-D558-4307-9714-DE35DF5C66A3}"/>
              </a:ext>
            </a:extLst>
          </p:cNvPr>
          <p:cNvGrpSpPr/>
          <p:nvPr/>
        </p:nvGrpSpPr>
        <p:grpSpPr>
          <a:xfrm>
            <a:off x="1" y="0"/>
            <a:ext cx="12191998" cy="6858000"/>
            <a:chOff x="1" y="0"/>
            <a:chExt cx="12191998" cy="6858000"/>
          </a:xfrm>
        </p:grpSpPr>
        <p:sp>
          <p:nvSpPr>
            <p:cNvPr id="32" name="フリーフォーム: 図形 31">
              <a:extLst>
                <a:ext uri="{FF2B5EF4-FFF2-40B4-BE49-F238E27FC236}">
                  <a16:creationId xmlns:a16="http://schemas.microsoft.com/office/drawing/2014/main" id="{854A7EED-FFA9-4ACC-B511-AF2A3A887A37}"/>
                </a:ext>
              </a:extLst>
            </p:cNvPr>
            <p:cNvSpPr/>
            <p:nvPr/>
          </p:nvSpPr>
          <p:spPr>
            <a:xfrm>
              <a:off x="1" y="0"/>
              <a:ext cx="12191998" cy="6858000"/>
            </a:xfrm>
            <a:custGeom>
              <a:avLst/>
              <a:gdLst>
                <a:gd name="connsiteX0" fmla="*/ 6383051 w 12191998"/>
                <a:gd name="connsiteY0" fmla="*/ 1782659 h 6858000"/>
                <a:gd name="connsiteX1" fmla="*/ 6383051 w 12191998"/>
                <a:gd name="connsiteY1" fmla="*/ 5601439 h 6858000"/>
                <a:gd name="connsiteX2" fmla="*/ 11358463 w 12191998"/>
                <a:gd name="connsiteY2" fmla="*/ 5601439 h 6858000"/>
                <a:gd name="connsiteX3" fmla="*/ 11358463 w 12191998"/>
                <a:gd name="connsiteY3" fmla="*/ 1782659 h 6858000"/>
                <a:gd name="connsiteX4" fmla="*/ 0 w 12191998"/>
                <a:gd name="connsiteY4" fmla="*/ 0 h 6858000"/>
                <a:gd name="connsiteX5" fmla="*/ 12191998 w 12191998"/>
                <a:gd name="connsiteY5" fmla="*/ 0 h 6858000"/>
                <a:gd name="connsiteX6" fmla="*/ 12191998 w 12191998"/>
                <a:gd name="connsiteY6" fmla="*/ 6858000 h 6858000"/>
                <a:gd name="connsiteX7" fmla="*/ 0 w 1219199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6383051" y="1782659"/>
                  </a:moveTo>
                  <a:lnTo>
                    <a:pt x="6383051" y="5601439"/>
                  </a:lnTo>
                  <a:lnTo>
                    <a:pt x="11358463" y="5601439"/>
                  </a:lnTo>
                  <a:lnTo>
                    <a:pt x="11358463" y="1782659"/>
                  </a:lnTo>
                  <a:close/>
                  <a:moveTo>
                    <a:pt x="0" y="0"/>
                  </a:moveTo>
                  <a:lnTo>
                    <a:pt x="12191998" y="0"/>
                  </a:lnTo>
                  <a:lnTo>
                    <a:pt x="12191998" y="6858000"/>
                  </a:lnTo>
                  <a:lnTo>
                    <a:pt x="0" y="6858000"/>
                  </a:lnTo>
                  <a:close/>
                </a:path>
              </a:pathLst>
            </a:custGeom>
            <a:solidFill>
              <a:schemeClr val="tx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9" name="正方形/長方形 28">
              <a:extLst>
                <a:ext uri="{FF2B5EF4-FFF2-40B4-BE49-F238E27FC236}">
                  <a16:creationId xmlns:a16="http://schemas.microsoft.com/office/drawing/2014/main" id="{E9E7572F-D939-4A9C-9F2B-C9D676B61E4A}"/>
                </a:ext>
              </a:extLst>
            </p:cNvPr>
            <p:cNvSpPr/>
            <p:nvPr/>
          </p:nvSpPr>
          <p:spPr>
            <a:xfrm>
              <a:off x="6385759" y="1792303"/>
              <a:ext cx="4975412" cy="38187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19968E6-9654-4422-8A20-04F65442008C}"/>
                </a:ext>
              </a:extLst>
            </p:cNvPr>
            <p:cNvGrpSpPr/>
            <p:nvPr/>
          </p:nvGrpSpPr>
          <p:grpSpPr>
            <a:xfrm>
              <a:off x="1355166" y="2641431"/>
              <a:ext cx="4298854" cy="1790339"/>
              <a:chOff x="3622952" y="2549393"/>
              <a:chExt cx="4298854" cy="1790339"/>
            </a:xfrm>
          </p:grpSpPr>
          <p:sp>
            <p:nvSpPr>
              <p:cNvPr id="21" name="四角形: 角を丸くする 20">
                <a:extLst>
                  <a:ext uri="{FF2B5EF4-FFF2-40B4-BE49-F238E27FC236}">
                    <a16:creationId xmlns:a16="http://schemas.microsoft.com/office/drawing/2014/main" id="{D75C618D-B786-427F-A55A-A70D7CAD8FC2}"/>
                  </a:ext>
                </a:extLst>
              </p:cNvPr>
              <p:cNvSpPr/>
              <p:nvPr/>
            </p:nvSpPr>
            <p:spPr>
              <a:xfrm>
                <a:off x="3622952" y="2549393"/>
                <a:ext cx="4298854" cy="1790339"/>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75605DEA-CFF6-4CA2-A3B0-ED793C0D27B2}"/>
                  </a:ext>
                </a:extLst>
              </p:cNvPr>
              <p:cNvSpPr txBox="1"/>
              <p:nvPr/>
            </p:nvSpPr>
            <p:spPr>
              <a:xfrm>
                <a:off x="3754585" y="2689967"/>
                <a:ext cx="4035587" cy="1446550"/>
              </a:xfrm>
              <a:prstGeom prst="rect">
                <a:avLst/>
              </a:prstGeom>
              <a:noFill/>
            </p:spPr>
            <p:txBody>
              <a:bodyPr wrap="square" rtlCol="0">
                <a:spAutoFit/>
              </a:bodyPr>
              <a:lstStyle/>
              <a:p>
                <a:pPr algn="ctr"/>
                <a:r>
                  <a:rPr lang="en-US" altLang="ja-JP" sz="4400" b="1" dirty="0">
                    <a:solidFill>
                      <a:srgbClr val="0000FF"/>
                    </a:solidFill>
                    <a:latin typeface="Arial" panose="020B0604020202020204" pitchFamily="34" charset="0"/>
                    <a:cs typeface="Arial" panose="020B0604020202020204" pitchFamily="34" charset="0"/>
                  </a:rPr>
                  <a:t>concentration</a:t>
                </a:r>
              </a:p>
              <a:p>
                <a:pPr algn="ctr"/>
                <a:r>
                  <a:rPr kumimoji="1" lang="en-US" altLang="ja-JP" sz="4400" b="1" dirty="0">
                    <a:solidFill>
                      <a:srgbClr val="0000FF"/>
                    </a:solidFill>
                    <a:latin typeface="Arial" panose="020B0604020202020204" pitchFamily="34" charset="0"/>
                    <a:cs typeface="Arial" panose="020B0604020202020204" pitchFamily="34" charset="0"/>
                  </a:rPr>
                  <a:t>% ~ </a:t>
                </a:r>
                <a:r>
                  <a:rPr lang="en-US" altLang="ja-JP" sz="4400" b="1" dirty="0">
                    <a:solidFill>
                      <a:srgbClr val="0000FF"/>
                    </a:solidFill>
                    <a:latin typeface="Arial" panose="020B0604020202020204" pitchFamily="34" charset="0"/>
                    <a:cs typeface="Arial" panose="020B0604020202020204" pitchFamily="34" charset="0"/>
                  </a:rPr>
                  <a:t>ppm</a:t>
                </a:r>
                <a:endParaRPr kumimoji="1" lang="en-US" altLang="ja-JP" sz="4400" b="1" dirty="0">
                  <a:solidFill>
                    <a:srgbClr val="0000FF"/>
                  </a:solidFill>
                  <a:latin typeface="Arial" panose="020B0604020202020204" pitchFamily="34" charset="0"/>
                  <a:cs typeface="Arial" panose="020B0604020202020204" pitchFamily="34" charset="0"/>
                </a:endParaRPr>
              </a:p>
            </p:txBody>
          </p:sp>
        </p:grpSp>
      </p:grpSp>
      <p:grpSp>
        <p:nvGrpSpPr>
          <p:cNvPr id="13" name="グループ化 12">
            <a:extLst>
              <a:ext uri="{FF2B5EF4-FFF2-40B4-BE49-F238E27FC236}">
                <a16:creationId xmlns:a16="http://schemas.microsoft.com/office/drawing/2014/main" id="{2B9DFC2E-EEB1-4CCB-8B3D-0C45D6B89FAF}"/>
              </a:ext>
            </a:extLst>
          </p:cNvPr>
          <p:cNvGrpSpPr/>
          <p:nvPr/>
        </p:nvGrpSpPr>
        <p:grpSpPr>
          <a:xfrm>
            <a:off x="-1" y="5704853"/>
            <a:ext cx="12192002" cy="1169274"/>
            <a:chOff x="-1" y="5704853"/>
            <a:chExt cx="12192002" cy="1169274"/>
          </a:xfrm>
        </p:grpSpPr>
        <p:sp>
          <p:nvSpPr>
            <p:cNvPr id="12" name="正方形/長方形 11">
              <a:extLst>
                <a:ext uri="{FF2B5EF4-FFF2-40B4-BE49-F238E27FC236}">
                  <a16:creationId xmlns:a16="http://schemas.microsoft.com/office/drawing/2014/main" id="{7F162E6A-7252-4E85-8E50-9CCCF842A7DD}"/>
                </a:ext>
              </a:extLst>
            </p:cNvPr>
            <p:cNvSpPr/>
            <p:nvPr/>
          </p:nvSpPr>
          <p:spPr>
            <a:xfrm>
              <a:off x="-1" y="5704853"/>
              <a:ext cx="12191998" cy="11692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10047B6-12BD-4D00-8D79-9F612ACA0ED7}"/>
                </a:ext>
              </a:extLst>
            </p:cNvPr>
            <p:cNvSpPr txBox="1"/>
            <p:nvPr/>
          </p:nvSpPr>
          <p:spPr>
            <a:xfrm>
              <a:off x="1" y="5918219"/>
              <a:ext cx="12192000" cy="677108"/>
            </a:xfrm>
            <a:prstGeom prst="rect">
              <a:avLst/>
            </a:prstGeom>
            <a:noFill/>
          </p:spPr>
          <p:txBody>
            <a:bodyPr wrap="square" rtlCol="0">
              <a:spAutoFit/>
            </a:bodyPr>
            <a:lstStyle/>
            <a:p>
              <a:pPr algn="ctr"/>
              <a:r>
                <a:rPr kumimoji="1" lang="en-US" altLang="ja-JP" sz="3800" b="1" dirty="0">
                  <a:solidFill>
                    <a:srgbClr val="0000FF"/>
                  </a:solidFill>
                  <a:effectLst>
                    <a:glow rad="127000">
                      <a:schemeClr val="bg1"/>
                    </a:glow>
                  </a:effectLst>
                  <a:latin typeface="Arial" panose="020B0604020202020204" pitchFamily="34" charset="0"/>
                  <a:cs typeface="Arial" panose="020B0604020202020204" pitchFamily="34" charset="0"/>
                </a:rPr>
                <a:t>Dynamic range </a:t>
              </a:r>
              <a:r>
                <a:rPr kumimoji="1" lang="en-US" altLang="ja-JP" sz="3800" b="1" dirty="0">
                  <a:latin typeface="Arial" panose="020B0604020202020204" pitchFamily="34" charset="0"/>
                  <a:cs typeface="Arial" panose="020B0604020202020204" pitchFamily="34" charset="0"/>
                </a:rPr>
                <a:t>required </a:t>
              </a:r>
              <a:r>
                <a:rPr lang="en-US" altLang="ja-JP" sz="3800" b="1" dirty="0">
                  <a:latin typeface="Arial" panose="020B0604020202020204" pitchFamily="34" charset="0"/>
                  <a:cs typeface="Arial" panose="020B0604020202020204" pitchFamily="34" charset="0"/>
                </a:rPr>
                <a:t>for </a:t>
              </a:r>
              <a:r>
                <a:rPr lang="en-US" altLang="ja-JP" sz="3800" b="1" dirty="0">
                  <a:solidFill>
                    <a:srgbClr val="FF0000"/>
                  </a:solidFill>
                  <a:effectLst>
                    <a:glow rad="127000">
                      <a:schemeClr val="bg1"/>
                    </a:glow>
                  </a:effectLst>
                  <a:latin typeface="Arial" panose="020B0604020202020204" pitchFamily="34" charset="0"/>
                  <a:cs typeface="Arial" panose="020B0604020202020204" pitchFamily="34" charset="0"/>
                </a:rPr>
                <a:t>heterogeneous sample</a:t>
              </a:r>
              <a:endParaRPr kumimoji="1" lang="ja-JP" altLang="en-US" sz="3800" b="1" dirty="0">
                <a:solidFill>
                  <a:srgbClr val="FF0000"/>
                </a:solidFill>
                <a:effectLst>
                  <a:glow rad="127000">
                    <a:schemeClr val="bg1"/>
                  </a:glow>
                </a:effectLst>
                <a:latin typeface="Arial" panose="020B0604020202020204" pitchFamily="34" charset="0"/>
                <a:cs typeface="Arial" panose="020B0604020202020204" pitchFamily="34" charset="0"/>
              </a:endParaRPr>
            </a:p>
          </p:txBody>
        </p:sp>
      </p:grpSp>
      <p:sp>
        <p:nvSpPr>
          <p:cNvPr id="2" name="テキスト ボックス 1">
            <a:extLst>
              <a:ext uri="{FF2B5EF4-FFF2-40B4-BE49-F238E27FC236}">
                <a16:creationId xmlns:a16="http://schemas.microsoft.com/office/drawing/2014/main" id="{8F6FF4EA-3922-2EF6-2A9E-A3B8061F6505}"/>
              </a:ext>
            </a:extLst>
          </p:cNvPr>
          <p:cNvSpPr txBox="1"/>
          <p:nvPr/>
        </p:nvSpPr>
        <p:spPr>
          <a:xfrm>
            <a:off x="0" y="225839"/>
            <a:ext cx="12191999" cy="769441"/>
          </a:xfrm>
          <a:prstGeom prst="rect">
            <a:avLst/>
          </a:prstGeom>
          <a:noFill/>
        </p:spPr>
        <p:txBody>
          <a:bodyPr wrap="square" rtlCol="0">
            <a:spAutoFit/>
          </a:bodyPr>
          <a:lstStyle/>
          <a:p>
            <a:pPr algn="ctr"/>
            <a:r>
              <a:rPr lang="en-US" altLang="ja-JP" sz="4400" b="1" dirty="0">
                <a:solidFill>
                  <a:schemeClr val="bg1"/>
                </a:solidFill>
                <a:latin typeface="Arial" panose="020B0604020202020204" pitchFamily="34" charset="0"/>
                <a:cs typeface="Arial" panose="020B0604020202020204" pitchFamily="34" charset="0"/>
              </a:rPr>
              <a:t>Water on the Moon</a:t>
            </a:r>
            <a:endParaRPr kumimoji="1" lang="ja-JP" altLang="en-US" sz="4400" b="1" dirty="0">
              <a:solidFill>
                <a:schemeClr val="bg1"/>
              </a:solidFill>
              <a:latin typeface="Arial" panose="020B0604020202020204" pitchFamily="34" charset="0"/>
              <a:cs typeface="Arial" panose="020B0604020202020204" pitchFamily="34" charset="0"/>
            </a:endParaRPr>
          </a:p>
        </p:txBody>
      </p:sp>
      <p:grpSp>
        <p:nvGrpSpPr>
          <p:cNvPr id="28" name="グループ化 27">
            <a:extLst>
              <a:ext uri="{FF2B5EF4-FFF2-40B4-BE49-F238E27FC236}">
                <a16:creationId xmlns:a16="http://schemas.microsoft.com/office/drawing/2014/main" id="{0E838E29-C23B-37B1-F8AF-BA3334611256}"/>
              </a:ext>
            </a:extLst>
          </p:cNvPr>
          <p:cNvGrpSpPr/>
          <p:nvPr/>
        </p:nvGrpSpPr>
        <p:grpSpPr>
          <a:xfrm>
            <a:off x="9022673" y="78831"/>
            <a:ext cx="2958919" cy="1561711"/>
            <a:chOff x="-5017105" y="1792302"/>
            <a:chExt cx="2958919" cy="1561711"/>
          </a:xfrm>
        </p:grpSpPr>
        <p:sp>
          <p:nvSpPr>
            <p:cNvPr id="27" name="正方形/長方形 26">
              <a:extLst>
                <a:ext uri="{FF2B5EF4-FFF2-40B4-BE49-F238E27FC236}">
                  <a16:creationId xmlns:a16="http://schemas.microsoft.com/office/drawing/2014/main" id="{5D181C5F-55D0-D81A-1A08-7F72CFCA1AAA}"/>
                </a:ext>
              </a:extLst>
            </p:cNvPr>
            <p:cNvSpPr/>
            <p:nvPr/>
          </p:nvSpPr>
          <p:spPr>
            <a:xfrm>
              <a:off x="-5017105" y="1792302"/>
              <a:ext cx="2958919" cy="1561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75E7D0C2-0F2D-9460-4B0A-A9574B26554D}"/>
                </a:ext>
              </a:extLst>
            </p:cNvPr>
            <p:cNvGrpSpPr/>
            <p:nvPr/>
          </p:nvGrpSpPr>
          <p:grpSpPr>
            <a:xfrm>
              <a:off x="-4863762" y="1792303"/>
              <a:ext cx="2805576" cy="1529148"/>
              <a:chOff x="108645" y="404638"/>
              <a:chExt cx="2805576" cy="1529148"/>
            </a:xfrm>
          </p:grpSpPr>
          <p:sp>
            <p:nvSpPr>
              <p:cNvPr id="24" name="テキスト ボックス 23">
                <a:extLst>
                  <a:ext uri="{FF2B5EF4-FFF2-40B4-BE49-F238E27FC236}">
                    <a16:creationId xmlns:a16="http://schemas.microsoft.com/office/drawing/2014/main" id="{0BDCF8A0-0F22-DE2D-D94D-BEB24130622A}"/>
                  </a:ext>
                </a:extLst>
              </p:cNvPr>
              <p:cNvSpPr txBox="1"/>
              <p:nvPr/>
            </p:nvSpPr>
            <p:spPr>
              <a:xfrm>
                <a:off x="249899" y="856568"/>
                <a:ext cx="2411238" cy="1077218"/>
              </a:xfrm>
              <a:prstGeom prst="rect">
                <a:avLst/>
              </a:prstGeom>
              <a:noFill/>
            </p:spPr>
            <p:txBody>
              <a:bodyPr wrap="none" rtlCol="0">
                <a:spAutoFit/>
              </a:bodyPr>
              <a:lstStyle/>
              <a:p>
                <a:r>
                  <a:rPr kumimoji="1" lang="en-US" altLang="ja-JP" sz="3200" baseline="30000" dirty="0">
                    <a:latin typeface="Arial" panose="020B0604020202020204" pitchFamily="34" charset="0"/>
                    <a:cs typeface="Arial" panose="020B0604020202020204" pitchFamily="34" charset="0"/>
                  </a:rPr>
                  <a:t>1</a:t>
                </a:r>
                <a:r>
                  <a:rPr lang="en-US" altLang="ja-JP" sz="3200" dirty="0">
                    <a:latin typeface="Arial" panose="020B0604020202020204" pitchFamily="34" charset="0"/>
                    <a:cs typeface="Arial" panose="020B0604020202020204" pitchFamily="34" charset="0"/>
                  </a:rPr>
                  <a:t>H</a:t>
                </a:r>
                <a:r>
                  <a:rPr kumimoji="1" lang="en-US" altLang="ja-JP" sz="2000" dirty="0">
                    <a:latin typeface="Arial" panose="020B0604020202020204" pitchFamily="34" charset="0"/>
                    <a:cs typeface="Arial" panose="020B0604020202020204" pitchFamily="34" charset="0"/>
                  </a:rPr>
                  <a:t> </a:t>
                </a:r>
                <a:r>
                  <a:rPr kumimoji="1" lang="en-US" altLang="ja-JP" sz="3200" dirty="0">
                    <a:latin typeface="Arial" panose="020B0604020202020204" pitchFamily="34" charset="0"/>
                    <a:cs typeface="Arial" panose="020B0604020202020204" pitchFamily="34" charset="0"/>
                  </a:rPr>
                  <a:t>: 99.9885</a:t>
                </a:r>
              </a:p>
              <a:p>
                <a:r>
                  <a:rPr lang="en-US" altLang="ja-JP" sz="3200" baseline="30000" dirty="0">
                    <a:latin typeface="Arial" panose="020B0604020202020204" pitchFamily="34" charset="0"/>
                    <a:cs typeface="Arial" panose="020B0604020202020204" pitchFamily="34" charset="0"/>
                  </a:rPr>
                  <a:t>2</a:t>
                </a:r>
                <a:r>
                  <a:rPr lang="en-US" altLang="ja-JP" sz="3200" dirty="0">
                    <a:latin typeface="Arial" panose="020B0604020202020204" pitchFamily="34" charset="0"/>
                    <a:cs typeface="Arial" panose="020B0604020202020204" pitchFamily="34" charset="0"/>
                  </a:rPr>
                  <a:t>H</a:t>
                </a:r>
                <a:r>
                  <a:rPr kumimoji="1" lang="en-US" altLang="ja-JP" sz="2000"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 </a:t>
                </a:r>
                <a:r>
                  <a:rPr lang="en-US" altLang="ja-JP" sz="3200" b="1" dirty="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0.0115</a:t>
                </a:r>
              </a:p>
            </p:txBody>
          </p:sp>
          <p:sp>
            <p:nvSpPr>
              <p:cNvPr id="26" name="テキスト ボックス 25">
                <a:extLst>
                  <a:ext uri="{FF2B5EF4-FFF2-40B4-BE49-F238E27FC236}">
                    <a16:creationId xmlns:a16="http://schemas.microsoft.com/office/drawing/2014/main" id="{D9DCD6E3-868D-C5DD-5F4E-1D9E672B77C6}"/>
                  </a:ext>
                </a:extLst>
              </p:cNvPr>
              <p:cNvSpPr txBox="1"/>
              <p:nvPr/>
            </p:nvSpPr>
            <p:spPr>
              <a:xfrm>
                <a:off x="108645" y="404638"/>
                <a:ext cx="2805576"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Isotope abundance</a:t>
                </a:r>
              </a:p>
            </p:txBody>
          </p:sp>
        </p:grpSp>
      </p:grpSp>
    </p:spTree>
    <p:extLst>
      <p:ext uri="{BB962C8B-B14F-4D97-AF65-F5344CB8AC3E}">
        <p14:creationId xmlns:p14="http://schemas.microsoft.com/office/powerpoint/2010/main" val="433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D950D6DA-E82D-41A2-BC29-442BBA716F65}"/>
              </a:ext>
            </a:extLst>
          </p:cNvPr>
          <p:cNvSpPr txBox="1"/>
          <p:nvPr/>
        </p:nvSpPr>
        <p:spPr>
          <a:xfrm>
            <a:off x="1373650" y="95695"/>
            <a:ext cx="9905276" cy="1446550"/>
          </a:xfrm>
          <a:prstGeom prst="rect">
            <a:avLst/>
          </a:prstGeom>
          <a:noFill/>
        </p:spPr>
        <p:txBody>
          <a:bodyPr wrap="none" rtlCol="0">
            <a:spAutoFit/>
          </a:bodyPr>
          <a:lstStyle/>
          <a:p>
            <a:pPr algn="ctr"/>
            <a:r>
              <a:rPr lang="en-US" altLang="ja-JP" sz="4400" b="1" dirty="0">
                <a:latin typeface="Arial" panose="020B0604020202020204" pitchFamily="34" charset="0"/>
                <a:cs typeface="Arial" panose="020B0604020202020204" pitchFamily="34" charset="0"/>
              </a:rPr>
              <a:t>High Dynamic Range (HDR) imaging</a:t>
            </a:r>
          </a:p>
          <a:p>
            <a:pPr algn="ctr"/>
            <a:r>
              <a:rPr lang="en-US" altLang="ja-JP" sz="4400" b="1" dirty="0">
                <a:latin typeface="Arial" panose="020B0604020202020204" pitchFamily="34" charset="0"/>
                <a:cs typeface="Arial" panose="020B0604020202020204" pitchFamily="34" charset="0"/>
              </a:rPr>
              <a:t>b</a:t>
            </a:r>
            <a:r>
              <a:rPr kumimoji="1" lang="en-US" altLang="ja-JP" sz="4400" b="1" dirty="0">
                <a:latin typeface="Arial" panose="020B0604020202020204" pitchFamily="34" charset="0"/>
                <a:cs typeface="Arial" panose="020B0604020202020204" pitchFamily="34" charset="0"/>
              </a:rPr>
              <a:t>y SCAPS ion detector</a:t>
            </a:r>
            <a:endParaRPr kumimoji="1" lang="ja-JP" altLang="en-US" sz="4400" b="1"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D157F345-6640-44CD-A203-D323030C0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179" y="2598163"/>
            <a:ext cx="2903968" cy="2907492"/>
          </a:xfrm>
          <a:prstGeom prst="rect">
            <a:avLst/>
          </a:prstGeom>
        </p:spPr>
      </p:pic>
      <p:sp>
        <p:nvSpPr>
          <p:cNvPr id="5" name="Freeform 31">
            <a:extLst>
              <a:ext uri="{FF2B5EF4-FFF2-40B4-BE49-F238E27FC236}">
                <a16:creationId xmlns:a16="http://schemas.microsoft.com/office/drawing/2014/main" id="{7E6A7C55-C154-4492-8981-340514B9F5F8}"/>
              </a:ext>
            </a:extLst>
          </p:cNvPr>
          <p:cNvSpPr>
            <a:spLocks/>
          </p:cNvSpPr>
          <p:nvPr/>
        </p:nvSpPr>
        <p:spPr bwMode="auto">
          <a:xfrm>
            <a:off x="8196450" y="4090722"/>
            <a:ext cx="2860354" cy="597000"/>
          </a:xfrm>
          <a:custGeom>
            <a:avLst/>
            <a:gdLst>
              <a:gd name="T0" fmla="*/ 0 w 3100"/>
              <a:gd name="T1" fmla="*/ 877 h 877"/>
              <a:gd name="T2" fmla="*/ 432 w 3100"/>
              <a:gd name="T3" fmla="*/ 729 h 877"/>
              <a:gd name="T4" fmla="*/ 432 w 3100"/>
              <a:gd name="T5" fmla="*/ 803 h 877"/>
              <a:gd name="T6" fmla="*/ 432 w 3100"/>
              <a:gd name="T7" fmla="*/ 877 h 877"/>
              <a:gd name="T8" fmla="*/ 3100 w 3100"/>
              <a:gd name="T9" fmla="*/ 0 h 877"/>
              <a:gd name="T10" fmla="*/ 3100 w 3100"/>
              <a:gd name="T11" fmla="*/ 0 h 877"/>
              <a:gd name="T12" fmla="*/ 3100 w 3100"/>
              <a:gd name="T13" fmla="*/ 0 h 877"/>
              <a:gd name="T14" fmla="*/ 3100 w 3100"/>
              <a:gd name="T15" fmla="*/ 0 h 877"/>
              <a:gd name="T16" fmla="*/ 3100 w 3100"/>
              <a:gd name="T17" fmla="*/ 0 h 877"/>
              <a:gd name="T18" fmla="*/ 3100 w 3100"/>
              <a:gd name="T19" fmla="*/ 0 h 877"/>
              <a:gd name="connsiteX0" fmla="*/ 0 w 10000"/>
              <a:gd name="connsiteY0" fmla="*/ 10000 h 10000"/>
              <a:gd name="connsiteX1" fmla="*/ 1394 w 10000"/>
              <a:gd name="connsiteY1" fmla="*/ 9156 h 10000"/>
              <a:gd name="connsiteX2" fmla="*/ 1394 w 10000"/>
              <a:gd name="connsiteY2" fmla="*/ 10000 h 10000"/>
              <a:gd name="connsiteX3" fmla="*/ 10000 w 10000"/>
              <a:gd name="connsiteY3" fmla="*/ 0 h 10000"/>
              <a:gd name="connsiteX4" fmla="*/ 10000 w 10000"/>
              <a:gd name="connsiteY4" fmla="*/ 0 h 10000"/>
              <a:gd name="connsiteX5" fmla="*/ 10000 w 10000"/>
              <a:gd name="connsiteY5" fmla="*/ 0 h 10000"/>
              <a:gd name="connsiteX6" fmla="*/ 10000 w 10000"/>
              <a:gd name="connsiteY6" fmla="*/ 0 h 10000"/>
              <a:gd name="connsiteX7" fmla="*/ 10000 w 10000"/>
              <a:gd name="connsiteY7" fmla="*/ 0 h 10000"/>
              <a:gd name="connsiteX8" fmla="*/ 10000 w 10000"/>
              <a:gd name="connsiteY8" fmla="*/ 0 h 10000"/>
              <a:gd name="connsiteX0" fmla="*/ 0 w 10000"/>
              <a:gd name="connsiteY0" fmla="*/ 10000 h 10000"/>
              <a:gd name="connsiteX1" fmla="*/ 1394 w 10000"/>
              <a:gd name="connsiteY1" fmla="*/ 10000 h 10000"/>
              <a:gd name="connsiteX2" fmla="*/ 10000 w 10000"/>
              <a:gd name="connsiteY2" fmla="*/ 0 h 10000"/>
              <a:gd name="connsiteX3" fmla="*/ 10000 w 10000"/>
              <a:gd name="connsiteY3" fmla="*/ 0 h 10000"/>
              <a:gd name="connsiteX4" fmla="*/ 10000 w 10000"/>
              <a:gd name="connsiteY4" fmla="*/ 0 h 10000"/>
              <a:gd name="connsiteX5" fmla="*/ 10000 w 10000"/>
              <a:gd name="connsiteY5" fmla="*/ 0 h 10000"/>
              <a:gd name="connsiteX6" fmla="*/ 10000 w 10000"/>
              <a:gd name="connsiteY6" fmla="*/ 0 h 10000"/>
              <a:gd name="connsiteX7" fmla="*/ 10000 w 10000"/>
              <a:gd name="connsiteY7" fmla="*/ 0 h 10000"/>
              <a:gd name="connsiteX0" fmla="*/ 0 w 10000"/>
              <a:gd name="connsiteY0" fmla="*/ 10000 h 10000"/>
              <a:gd name="connsiteX1" fmla="*/ 1394 w 10000"/>
              <a:gd name="connsiteY1" fmla="*/ 10000 h 10000"/>
              <a:gd name="connsiteX2" fmla="*/ 10000 w 10000"/>
              <a:gd name="connsiteY2" fmla="*/ 0 h 10000"/>
              <a:gd name="connsiteX3" fmla="*/ 10000 w 10000"/>
              <a:gd name="connsiteY3" fmla="*/ 0 h 10000"/>
              <a:gd name="connsiteX4" fmla="*/ 10000 w 10000"/>
              <a:gd name="connsiteY4" fmla="*/ 0 h 10000"/>
              <a:gd name="connsiteX5" fmla="*/ 10000 w 10000"/>
              <a:gd name="connsiteY5" fmla="*/ 0 h 10000"/>
              <a:gd name="connsiteX6" fmla="*/ 10000 w 10000"/>
              <a:gd name="connsiteY6" fmla="*/ 0 h 10000"/>
              <a:gd name="connsiteX7" fmla="*/ 7163 w 10000"/>
              <a:gd name="connsiteY7" fmla="*/ 3330 h 10000"/>
              <a:gd name="connsiteX0" fmla="*/ 0 w 10000"/>
              <a:gd name="connsiteY0" fmla="*/ 10000 h 10000"/>
              <a:gd name="connsiteX1" fmla="*/ 1394 w 10000"/>
              <a:gd name="connsiteY1" fmla="*/ 10000 h 10000"/>
              <a:gd name="connsiteX2" fmla="*/ 10000 w 10000"/>
              <a:gd name="connsiteY2" fmla="*/ 0 h 10000"/>
              <a:gd name="connsiteX3" fmla="*/ 10000 w 10000"/>
              <a:gd name="connsiteY3" fmla="*/ 0 h 10000"/>
              <a:gd name="connsiteX4" fmla="*/ 10000 w 10000"/>
              <a:gd name="connsiteY4" fmla="*/ 0 h 10000"/>
              <a:gd name="connsiteX5" fmla="*/ 10000 w 10000"/>
              <a:gd name="connsiteY5" fmla="*/ 0 h 10000"/>
              <a:gd name="connsiteX6" fmla="*/ 10000 w 10000"/>
              <a:gd name="connsiteY6" fmla="*/ 0 h 10000"/>
              <a:gd name="connsiteX7" fmla="*/ 7163 w 10000"/>
              <a:gd name="connsiteY7" fmla="*/ 3330 h 10000"/>
              <a:gd name="connsiteX0" fmla="*/ 0 w 10000"/>
              <a:gd name="connsiteY0" fmla="*/ 10000 h 10000"/>
              <a:gd name="connsiteX1" fmla="*/ 1394 w 10000"/>
              <a:gd name="connsiteY1" fmla="*/ 10000 h 10000"/>
              <a:gd name="connsiteX2" fmla="*/ 10000 w 10000"/>
              <a:gd name="connsiteY2" fmla="*/ 0 h 10000"/>
              <a:gd name="connsiteX3" fmla="*/ 10000 w 10000"/>
              <a:gd name="connsiteY3" fmla="*/ 0 h 10000"/>
              <a:gd name="connsiteX4" fmla="*/ 10000 w 10000"/>
              <a:gd name="connsiteY4" fmla="*/ 0 h 10000"/>
              <a:gd name="connsiteX5" fmla="*/ 10000 w 10000"/>
              <a:gd name="connsiteY5" fmla="*/ 0 h 10000"/>
              <a:gd name="connsiteX6" fmla="*/ 10000 w 10000"/>
              <a:gd name="connsiteY6" fmla="*/ 0 h 10000"/>
              <a:gd name="connsiteX0" fmla="*/ 0 w 10000"/>
              <a:gd name="connsiteY0" fmla="*/ 10000 h 10000"/>
              <a:gd name="connsiteX1" fmla="*/ 1394 w 10000"/>
              <a:gd name="connsiteY1" fmla="*/ 10000 h 10000"/>
              <a:gd name="connsiteX2" fmla="*/ 10000 w 10000"/>
              <a:gd name="connsiteY2" fmla="*/ 0 h 10000"/>
              <a:gd name="connsiteX3" fmla="*/ 10000 w 10000"/>
              <a:gd name="connsiteY3" fmla="*/ 0 h 10000"/>
              <a:gd name="connsiteX4" fmla="*/ 10000 w 10000"/>
              <a:gd name="connsiteY4" fmla="*/ 0 h 10000"/>
              <a:gd name="connsiteX5" fmla="*/ 10000 w 10000"/>
              <a:gd name="connsiteY5" fmla="*/ 0 h 10000"/>
              <a:gd name="connsiteX6" fmla="*/ 5272 w 10000"/>
              <a:gd name="connsiteY6" fmla="*/ 5478 h 10000"/>
              <a:gd name="connsiteX0" fmla="*/ 0 w 10000"/>
              <a:gd name="connsiteY0" fmla="*/ 10000 h 10000"/>
              <a:gd name="connsiteX1" fmla="*/ 1394 w 10000"/>
              <a:gd name="connsiteY1" fmla="*/ 10000 h 10000"/>
              <a:gd name="connsiteX2" fmla="*/ 10000 w 10000"/>
              <a:gd name="connsiteY2" fmla="*/ 0 h 10000"/>
              <a:gd name="connsiteX3" fmla="*/ 10000 w 10000"/>
              <a:gd name="connsiteY3" fmla="*/ 0 h 10000"/>
              <a:gd name="connsiteX4" fmla="*/ 10000 w 10000"/>
              <a:gd name="connsiteY4" fmla="*/ 0 h 10000"/>
              <a:gd name="connsiteX5" fmla="*/ 5272 w 10000"/>
              <a:gd name="connsiteY5" fmla="*/ 5478 h 10000"/>
              <a:gd name="connsiteX0" fmla="*/ 0 w 10000"/>
              <a:gd name="connsiteY0" fmla="*/ 10000 h 10000"/>
              <a:gd name="connsiteX1" fmla="*/ 1394 w 10000"/>
              <a:gd name="connsiteY1" fmla="*/ 10000 h 10000"/>
              <a:gd name="connsiteX2" fmla="*/ 10000 w 10000"/>
              <a:gd name="connsiteY2" fmla="*/ 0 h 10000"/>
              <a:gd name="connsiteX3" fmla="*/ 10000 w 10000"/>
              <a:gd name="connsiteY3" fmla="*/ 0 h 10000"/>
              <a:gd name="connsiteX4" fmla="*/ 5272 w 10000"/>
              <a:gd name="connsiteY4" fmla="*/ 5478 h 10000"/>
              <a:gd name="connsiteX0" fmla="*/ 0 w 10000"/>
              <a:gd name="connsiteY0" fmla="*/ 10000 h 10000"/>
              <a:gd name="connsiteX1" fmla="*/ 1394 w 10000"/>
              <a:gd name="connsiteY1" fmla="*/ 10000 h 10000"/>
              <a:gd name="connsiteX2" fmla="*/ 10000 w 10000"/>
              <a:gd name="connsiteY2" fmla="*/ 0 h 10000"/>
              <a:gd name="connsiteX3" fmla="*/ 10000 w 10000"/>
              <a:gd name="connsiteY3" fmla="*/ 0 h 10000"/>
              <a:gd name="connsiteX0" fmla="*/ 0 w 10000"/>
              <a:gd name="connsiteY0" fmla="*/ 10000 h 10000"/>
              <a:gd name="connsiteX1" fmla="*/ 1394 w 10000"/>
              <a:gd name="connsiteY1" fmla="*/ 10000 h 10000"/>
              <a:gd name="connsiteX2" fmla="*/ 10000 w 10000"/>
              <a:gd name="connsiteY2" fmla="*/ 0 h 10000"/>
              <a:gd name="connsiteX0" fmla="*/ 0 w 6229"/>
              <a:gd name="connsiteY0" fmla="*/ 5612 h 5612"/>
              <a:gd name="connsiteX1" fmla="*/ 1394 w 6229"/>
              <a:gd name="connsiteY1" fmla="*/ 5612 h 5612"/>
              <a:gd name="connsiteX2" fmla="*/ 6229 w 6229"/>
              <a:gd name="connsiteY2" fmla="*/ 0 h 5612"/>
            </a:gdLst>
            <a:ahLst/>
            <a:cxnLst>
              <a:cxn ang="0">
                <a:pos x="connsiteX0" y="connsiteY0"/>
              </a:cxn>
              <a:cxn ang="0">
                <a:pos x="connsiteX1" y="connsiteY1"/>
              </a:cxn>
              <a:cxn ang="0">
                <a:pos x="connsiteX2" y="connsiteY2"/>
              </a:cxn>
            </a:cxnLst>
            <a:rect l="l" t="t" r="r" b="b"/>
            <a:pathLst>
              <a:path w="6229" h="5612">
                <a:moveTo>
                  <a:pt x="0" y="5612"/>
                </a:moveTo>
                <a:lnTo>
                  <a:pt x="1394" y="5612"/>
                </a:lnTo>
                <a:lnTo>
                  <a:pt x="6229" y="0"/>
                </a:lnTo>
              </a:path>
            </a:pathLst>
          </a:custGeom>
          <a:noFill/>
          <a:ln w="396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6" name="Freeform 29">
            <a:extLst>
              <a:ext uri="{FF2B5EF4-FFF2-40B4-BE49-F238E27FC236}">
                <a16:creationId xmlns:a16="http://schemas.microsoft.com/office/drawing/2014/main" id="{52D00061-B7F1-4C6E-B090-BC5FCDDA3755}"/>
              </a:ext>
            </a:extLst>
          </p:cNvPr>
          <p:cNvSpPr>
            <a:spLocks/>
          </p:cNvSpPr>
          <p:nvPr/>
        </p:nvSpPr>
        <p:spPr bwMode="auto">
          <a:xfrm>
            <a:off x="1330582" y="3961974"/>
            <a:ext cx="639917" cy="781705"/>
          </a:xfrm>
          <a:custGeom>
            <a:avLst/>
            <a:gdLst>
              <a:gd name="T0" fmla="*/ 0 w 432"/>
              <a:gd name="T1" fmla="*/ 148 h 148"/>
              <a:gd name="T2" fmla="*/ 432 w 432"/>
              <a:gd name="T3" fmla="*/ 0 h 148"/>
              <a:gd name="T4" fmla="*/ 432 w 432"/>
              <a:gd name="T5" fmla="*/ 74 h 148"/>
              <a:gd name="T6" fmla="*/ 432 w 432"/>
              <a:gd name="T7" fmla="*/ 148 h 148"/>
            </a:gdLst>
            <a:ahLst/>
            <a:cxnLst>
              <a:cxn ang="0">
                <a:pos x="T0" y="T1"/>
              </a:cxn>
              <a:cxn ang="0">
                <a:pos x="T2" y="T3"/>
              </a:cxn>
              <a:cxn ang="0">
                <a:pos x="T4" y="T5"/>
              </a:cxn>
              <a:cxn ang="0">
                <a:pos x="T6" y="T7"/>
              </a:cxn>
            </a:cxnLst>
            <a:rect l="0" t="0" r="r" b="b"/>
            <a:pathLst>
              <a:path w="432" h="148">
                <a:moveTo>
                  <a:pt x="0" y="148"/>
                </a:moveTo>
                <a:lnTo>
                  <a:pt x="432" y="0"/>
                </a:lnTo>
                <a:lnTo>
                  <a:pt x="432" y="74"/>
                </a:lnTo>
                <a:lnTo>
                  <a:pt x="432" y="148"/>
                </a:lnTo>
              </a:path>
            </a:pathLst>
          </a:custGeom>
          <a:noFill/>
          <a:ln w="396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 name="正方形/長方形 6">
            <a:extLst>
              <a:ext uri="{FF2B5EF4-FFF2-40B4-BE49-F238E27FC236}">
                <a16:creationId xmlns:a16="http://schemas.microsoft.com/office/drawing/2014/main" id="{97D443D7-9EA4-4F8D-98A6-2D4A78612803}"/>
              </a:ext>
            </a:extLst>
          </p:cNvPr>
          <p:cNvSpPr/>
          <p:nvPr/>
        </p:nvSpPr>
        <p:spPr>
          <a:xfrm rot="16200000">
            <a:off x="597446" y="3986735"/>
            <a:ext cx="818477" cy="344622"/>
          </a:xfrm>
          <a:prstGeom prst="rect">
            <a:avLst/>
          </a:prstGeom>
        </p:spPr>
        <p:txBody>
          <a:bodyPr wrap="none">
            <a:spAutoFit/>
          </a:bodyPr>
          <a:lstStyle/>
          <a:p>
            <a:r>
              <a:rPr lang="en-US" altLang="ja-JP" b="1" dirty="0">
                <a:latin typeface="Arial" panose="020B0604020202020204" pitchFamily="34" charset="0"/>
                <a:ea typeface="ＭＳ ゴシック" panose="020B0609070205080204" pitchFamily="49" charset="-128"/>
              </a:rPr>
              <a:t>Signal</a:t>
            </a:r>
            <a:endParaRPr lang="ja-JP" altLang="en-US" dirty="0"/>
          </a:p>
        </p:txBody>
      </p:sp>
      <p:sp>
        <p:nvSpPr>
          <p:cNvPr id="8" name="正方形/長方形 7">
            <a:extLst>
              <a:ext uri="{FF2B5EF4-FFF2-40B4-BE49-F238E27FC236}">
                <a16:creationId xmlns:a16="http://schemas.microsoft.com/office/drawing/2014/main" id="{E5DAC65F-D782-4DED-829E-65EC476521C3}"/>
              </a:ext>
            </a:extLst>
          </p:cNvPr>
          <p:cNvSpPr/>
          <p:nvPr/>
        </p:nvSpPr>
        <p:spPr>
          <a:xfrm>
            <a:off x="2353787" y="5119260"/>
            <a:ext cx="670996" cy="344622"/>
          </a:xfrm>
          <a:prstGeom prst="rect">
            <a:avLst/>
          </a:prstGeom>
        </p:spPr>
        <p:txBody>
          <a:bodyPr wrap="none">
            <a:spAutoFit/>
          </a:bodyPr>
          <a:lstStyle/>
          <a:p>
            <a:r>
              <a:rPr lang="en-US" altLang="ja-JP" b="1" dirty="0">
                <a:latin typeface="Arial" panose="020B0604020202020204" pitchFamily="34" charset="0"/>
                <a:ea typeface="ＭＳ ゴシック" panose="020B0609070205080204" pitchFamily="49" charset="-128"/>
              </a:rPr>
              <a:t>Time</a:t>
            </a:r>
            <a:endParaRPr lang="ja-JP" altLang="en-US" dirty="0"/>
          </a:p>
        </p:txBody>
      </p:sp>
      <p:cxnSp>
        <p:nvCxnSpPr>
          <p:cNvPr id="9" name="直線矢印コネクタ 8">
            <a:extLst>
              <a:ext uri="{FF2B5EF4-FFF2-40B4-BE49-F238E27FC236}">
                <a16:creationId xmlns:a16="http://schemas.microsoft.com/office/drawing/2014/main" id="{68EDF284-D062-49EF-BB1C-91D4B0D0ECB4}"/>
              </a:ext>
            </a:extLst>
          </p:cNvPr>
          <p:cNvCxnSpPr/>
          <p:nvPr/>
        </p:nvCxnSpPr>
        <p:spPr>
          <a:xfrm>
            <a:off x="1330582" y="5020884"/>
            <a:ext cx="2630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C3B499FE-93A9-4D34-B955-F6668F0EF2DF}"/>
              </a:ext>
            </a:extLst>
          </p:cNvPr>
          <p:cNvSpPr/>
          <p:nvPr/>
        </p:nvSpPr>
        <p:spPr>
          <a:xfrm>
            <a:off x="2081482" y="2976637"/>
            <a:ext cx="1321050" cy="344622"/>
          </a:xfrm>
          <a:prstGeom prst="rect">
            <a:avLst/>
          </a:prstGeom>
        </p:spPr>
        <p:txBody>
          <a:bodyPr wrap="none">
            <a:spAutoFit/>
          </a:bodyPr>
          <a:lstStyle/>
          <a:p>
            <a:r>
              <a:rPr lang="en-US" altLang="ja-JP" b="1" dirty="0">
                <a:latin typeface="Arial" panose="020B0604020202020204" pitchFamily="34" charset="0"/>
                <a:ea typeface="ＭＳ ゴシック" panose="020B0609070205080204" pitchFamily="49" charset="-128"/>
              </a:rPr>
              <a:t>Pixel Reset</a:t>
            </a:r>
            <a:endParaRPr lang="ja-JP" altLang="en-US" dirty="0"/>
          </a:p>
        </p:txBody>
      </p:sp>
      <p:cxnSp>
        <p:nvCxnSpPr>
          <p:cNvPr id="11" name="直線矢印コネクタ 10">
            <a:extLst>
              <a:ext uri="{FF2B5EF4-FFF2-40B4-BE49-F238E27FC236}">
                <a16:creationId xmlns:a16="http://schemas.microsoft.com/office/drawing/2014/main" id="{AAD8023E-013C-4E77-A4F2-4CD91380D9A6}"/>
              </a:ext>
            </a:extLst>
          </p:cNvPr>
          <p:cNvCxnSpPr/>
          <p:nvPr/>
        </p:nvCxnSpPr>
        <p:spPr>
          <a:xfrm flipV="1">
            <a:off x="1330582" y="3242068"/>
            <a:ext cx="0" cy="1782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AA8D4817-A9DB-436E-98D5-B2FCB02DD992}"/>
              </a:ext>
            </a:extLst>
          </p:cNvPr>
          <p:cNvCxnSpPr/>
          <p:nvPr/>
        </p:nvCxnSpPr>
        <p:spPr>
          <a:xfrm>
            <a:off x="8196451" y="4968518"/>
            <a:ext cx="26306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1C747419-D21C-4D26-86A7-9C98E46B3BFA}"/>
              </a:ext>
            </a:extLst>
          </p:cNvPr>
          <p:cNvCxnSpPr/>
          <p:nvPr/>
        </p:nvCxnSpPr>
        <p:spPr>
          <a:xfrm flipV="1">
            <a:off x="8196451" y="3189702"/>
            <a:ext cx="0" cy="17826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B35D2E8B-E02E-459D-A8A8-B67F400CFF57}"/>
              </a:ext>
            </a:extLst>
          </p:cNvPr>
          <p:cNvCxnSpPr>
            <a:cxnSpLocks/>
          </p:cNvCxnSpPr>
          <p:nvPr/>
        </p:nvCxnSpPr>
        <p:spPr>
          <a:xfrm flipH="1">
            <a:off x="1996126" y="3329677"/>
            <a:ext cx="342496" cy="4685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707999D3-CEF6-4408-9543-FE6256E26D0E}"/>
              </a:ext>
            </a:extLst>
          </p:cNvPr>
          <p:cNvCxnSpPr>
            <a:cxnSpLocks/>
            <a:stCxn id="10" idx="2"/>
          </p:cNvCxnSpPr>
          <p:nvPr/>
        </p:nvCxnSpPr>
        <p:spPr>
          <a:xfrm flipH="1">
            <a:off x="2586682" y="3321259"/>
            <a:ext cx="155325" cy="5100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D0724217-9CD6-415E-BD79-B0E7E19E5085}"/>
              </a:ext>
            </a:extLst>
          </p:cNvPr>
          <p:cNvCxnSpPr>
            <a:cxnSpLocks/>
          </p:cNvCxnSpPr>
          <p:nvPr/>
        </p:nvCxnSpPr>
        <p:spPr>
          <a:xfrm>
            <a:off x="2897275" y="3325869"/>
            <a:ext cx="271715" cy="5027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72D0E695-2031-468D-B534-B6CBC8FE98E4}"/>
              </a:ext>
            </a:extLst>
          </p:cNvPr>
          <p:cNvSpPr/>
          <p:nvPr/>
        </p:nvSpPr>
        <p:spPr>
          <a:xfrm>
            <a:off x="8795583" y="2915952"/>
            <a:ext cx="1548406" cy="603088"/>
          </a:xfrm>
          <a:prstGeom prst="rect">
            <a:avLst/>
          </a:prstGeom>
        </p:spPr>
        <p:txBody>
          <a:bodyPr wrap="none">
            <a:spAutoFit/>
          </a:bodyPr>
          <a:lstStyle/>
          <a:p>
            <a:pPr algn="ctr"/>
            <a:r>
              <a:rPr lang="en-US" altLang="ja-JP" b="1" dirty="0">
                <a:latin typeface="Arial" panose="020B0604020202020204" pitchFamily="34" charset="0"/>
                <a:ea typeface="ＭＳ ゴシック" panose="020B0609070205080204" pitchFamily="49" charset="-128"/>
              </a:rPr>
              <a:t>No Reset</a:t>
            </a:r>
          </a:p>
          <a:p>
            <a:pPr algn="ctr"/>
            <a:r>
              <a:rPr lang="en-US" altLang="ja-JP" b="1" dirty="0">
                <a:latin typeface="Arial" panose="020B0604020202020204" pitchFamily="34" charset="0"/>
                <a:ea typeface="ＭＳ ゴシック" panose="020B0609070205080204" pitchFamily="49" charset="-128"/>
              </a:rPr>
              <a:t>( Integration )</a:t>
            </a:r>
            <a:endParaRPr lang="ja-JP" altLang="en-US" dirty="0"/>
          </a:p>
        </p:txBody>
      </p:sp>
      <p:sp>
        <p:nvSpPr>
          <p:cNvPr id="19" name="正方形/長方形 18">
            <a:extLst>
              <a:ext uri="{FF2B5EF4-FFF2-40B4-BE49-F238E27FC236}">
                <a16:creationId xmlns:a16="http://schemas.microsoft.com/office/drawing/2014/main" id="{66FFAAD5-E274-4D9B-85FC-859A6B7F303D}"/>
              </a:ext>
            </a:extLst>
          </p:cNvPr>
          <p:cNvSpPr/>
          <p:nvPr/>
        </p:nvSpPr>
        <p:spPr>
          <a:xfrm>
            <a:off x="9290079" y="5066893"/>
            <a:ext cx="670996" cy="344622"/>
          </a:xfrm>
          <a:prstGeom prst="rect">
            <a:avLst/>
          </a:prstGeom>
        </p:spPr>
        <p:txBody>
          <a:bodyPr wrap="none">
            <a:spAutoFit/>
          </a:bodyPr>
          <a:lstStyle/>
          <a:p>
            <a:r>
              <a:rPr lang="en-US" altLang="ja-JP" b="1" dirty="0">
                <a:latin typeface="Arial" panose="020B0604020202020204" pitchFamily="34" charset="0"/>
                <a:ea typeface="ＭＳ ゴシック" panose="020B0609070205080204" pitchFamily="49" charset="-128"/>
              </a:rPr>
              <a:t>Time</a:t>
            </a:r>
            <a:endParaRPr lang="ja-JP" altLang="en-US" dirty="0"/>
          </a:p>
        </p:txBody>
      </p:sp>
      <p:sp>
        <p:nvSpPr>
          <p:cNvPr id="20" name="楕円 19">
            <a:extLst>
              <a:ext uri="{FF2B5EF4-FFF2-40B4-BE49-F238E27FC236}">
                <a16:creationId xmlns:a16="http://schemas.microsoft.com/office/drawing/2014/main" id="{BE732CD4-B7AE-45C4-B1FB-DC329F4108D8}"/>
              </a:ext>
            </a:extLst>
          </p:cNvPr>
          <p:cNvSpPr/>
          <p:nvPr/>
        </p:nvSpPr>
        <p:spPr>
          <a:xfrm>
            <a:off x="8780929" y="4640942"/>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D84159A6-F00F-4717-B9D5-82B78D2AFD7D}"/>
              </a:ext>
            </a:extLst>
          </p:cNvPr>
          <p:cNvSpPr/>
          <p:nvPr/>
        </p:nvSpPr>
        <p:spPr>
          <a:xfrm>
            <a:off x="9110495" y="4549805"/>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5E11D18C-98E1-44A7-886F-64C2B32EDE32}"/>
              </a:ext>
            </a:extLst>
          </p:cNvPr>
          <p:cNvSpPr/>
          <p:nvPr/>
        </p:nvSpPr>
        <p:spPr>
          <a:xfrm>
            <a:off x="9440061" y="4459925"/>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E9512470-5806-4415-A90E-20ED7EFE402C}"/>
              </a:ext>
            </a:extLst>
          </p:cNvPr>
          <p:cNvSpPr/>
          <p:nvPr/>
        </p:nvSpPr>
        <p:spPr>
          <a:xfrm>
            <a:off x="9769628" y="4374681"/>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821F0DC2-E715-42E9-B797-92C3B4DAAD22}"/>
              </a:ext>
            </a:extLst>
          </p:cNvPr>
          <p:cNvSpPr/>
          <p:nvPr/>
        </p:nvSpPr>
        <p:spPr>
          <a:xfrm>
            <a:off x="10099194" y="4290050"/>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74DA54C0-7F52-440E-91B4-F592E97F17B5}"/>
              </a:ext>
            </a:extLst>
          </p:cNvPr>
          <p:cNvSpPr/>
          <p:nvPr/>
        </p:nvSpPr>
        <p:spPr>
          <a:xfrm>
            <a:off x="10428761" y="4200447"/>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D27FD0F7-2D3C-4B34-9B2E-C07C4BAC05EB}"/>
              </a:ext>
            </a:extLst>
          </p:cNvPr>
          <p:cNvSpPr/>
          <p:nvPr/>
        </p:nvSpPr>
        <p:spPr>
          <a:xfrm>
            <a:off x="1299266" y="4662837"/>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35A3DF5A-CF5C-4BC2-8A28-B7A8984A0F74}"/>
              </a:ext>
            </a:extLst>
          </p:cNvPr>
          <p:cNvSpPr/>
          <p:nvPr/>
        </p:nvSpPr>
        <p:spPr>
          <a:xfrm>
            <a:off x="1609612" y="4296155"/>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B0115AB9-4BCC-409C-9F5E-BB0D5087F5AC}"/>
              </a:ext>
            </a:extLst>
          </p:cNvPr>
          <p:cNvSpPr/>
          <p:nvPr/>
        </p:nvSpPr>
        <p:spPr>
          <a:xfrm>
            <a:off x="1916150" y="3931020"/>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Freeform 29">
            <a:extLst>
              <a:ext uri="{FF2B5EF4-FFF2-40B4-BE49-F238E27FC236}">
                <a16:creationId xmlns:a16="http://schemas.microsoft.com/office/drawing/2014/main" id="{DA3E2AF7-8D40-40DF-BEE4-9C803CF0A13D}"/>
              </a:ext>
            </a:extLst>
          </p:cNvPr>
          <p:cNvSpPr>
            <a:spLocks/>
          </p:cNvSpPr>
          <p:nvPr/>
        </p:nvSpPr>
        <p:spPr bwMode="auto">
          <a:xfrm>
            <a:off x="1956389" y="3961974"/>
            <a:ext cx="639917" cy="781705"/>
          </a:xfrm>
          <a:custGeom>
            <a:avLst/>
            <a:gdLst>
              <a:gd name="T0" fmla="*/ 0 w 432"/>
              <a:gd name="T1" fmla="*/ 148 h 148"/>
              <a:gd name="T2" fmla="*/ 432 w 432"/>
              <a:gd name="T3" fmla="*/ 0 h 148"/>
              <a:gd name="T4" fmla="*/ 432 w 432"/>
              <a:gd name="T5" fmla="*/ 74 h 148"/>
              <a:gd name="T6" fmla="*/ 432 w 432"/>
              <a:gd name="T7" fmla="*/ 148 h 148"/>
            </a:gdLst>
            <a:ahLst/>
            <a:cxnLst>
              <a:cxn ang="0">
                <a:pos x="T0" y="T1"/>
              </a:cxn>
              <a:cxn ang="0">
                <a:pos x="T2" y="T3"/>
              </a:cxn>
              <a:cxn ang="0">
                <a:pos x="T4" y="T5"/>
              </a:cxn>
              <a:cxn ang="0">
                <a:pos x="T6" y="T7"/>
              </a:cxn>
            </a:cxnLst>
            <a:rect l="0" t="0" r="r" b="b"/>
            <a:pathLst>
              <a:path w="432" h="148">
                <a:moveTo>
                  <a:pt x="0" y="148"/>
                </a:moveTo>
                <a:lnTo>
                  <a:pt x="432" y="0"/>
                </a:lnTo>
                <a:lnTo>
                  <a:pt x="432" y="74"/>
                </a:lnTo>
                <a:lnTo>
                  <a:pt x="432" y="148"/>
                </a:lnTo>
              </a:path>
            </a:pathLst>
          </a:custGeom>
          <a:noFill/>
          <a:ln w="396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 name="楕円 29">
            <a:extLst>
              <a:ext uri="{FF2B5EF4-FFF2-40B4-BE49-F238E27FC236}">
                <a16:creationId xmlns:a16="http://schemas.microsoft.com/office/drawing/2014/main" id="{5EB5C64F-447E-467B-8F8E-6D4D69852115}"/>
              </a:ext>
            </a:extLst>
          </p:cNvPr>
          <p:cNvSpPr/>
          <p:nvPr/>
        </p:nvSpPr>
        <p:spPr>
          <a:xfrm>
            <a:off x="1925072" y="4662837"/>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14000F24-F3E8-4B94-9C67-D5B995EFBAD2}"/>
              </a:ext>
            </a:extLst>
          </p:cNvPr>
          <p:cNvSpPr/>
          <p:nvPr/>
        </p:nvSpPr>
        <p:spPr>
          <a:xfrm>
            <a:off x="2235419" y="4296155"/>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5599D4CA-8B34-46F2-B8A8-12306435E954}"/>
              </a:ext>
            </a:extLst>
          </p:cNvPr>
          <p:cNvSpPr/>
          <p:nvPr/>
        </p:nvSpPr>
        <p:spPr>
          <a:xfrm>
            <a:off x="2541956" y="3931020"/>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Freeform 29">
            <a:extLst>
              <a:ext uri="{FF2B5EF4-FFF2-40B4-BE49-F238E27FC236}">
                <a16:creationId xmlns:a16="http://schemas.microsoft.com/office/drawing/2014/main" id="{8E5E5998-D83A-4A68-BD0E-0D53FB564E94}"/>
              </a:ext>
            </a:extLst>
          </p:cNvPr>
          <p:cNvSpPr>
            <a:spLocks/>
          </p:cNvSpPr>
          <p:nvPr/>
        </p:nvSpPr>
        <p:spPr bwMode="auto">
          <a:xfrm>
            <a:off x="2607338" y="3961974"/>
            <a:ext cx="639917" cy="781705"/>
          </a:xfrm>
          <a:custGeom>
            <a:avLst/>
            <a:gdLst>
              <a:gd name="T0" fmla="*/ 0 w 432"/>
              <a:gd name="T1" fmla="*/ 148 h 148"/>
              <a:gd name="T2" fmla="*/ 432 w 432"/>
              <a:gd name="T3" fmla="*/ 0 h 148"/>
              <a:gd name="T4" fmla="*/ 432 w 432"/>
              <a:gd name="T5" fmla="*/ 74 h 148"/>
              <a:gd name="T6" fmla="*/ 432 w 432"/>
              <a:gd name="T7" fmla="*/ 148 h 148"/>
            </a:gdLst>
            <a:ahLst/>
            <a:cxnLst>
              <a:cxn ang="0">
                <a:pos x="T0" y="T1"/>
              </a:cxn>
              <a:cxn ang="0">
                <a:pos x="T2" y="T3"/>
              </a:cxn>
              <a:cxn ang="0">
                <a:pos x="T4" y="T5"/>
              </a:cxn>
              <a:cxn ang="0">
                <a:pos x="T6" y="T7"/>
              </a:cxn>
            </a:cxnLst>
            <a:rect l="0" t="0" r="r" b="b"/>
            <a:pathLst>
              <a:path w="432" h="148">
                <a:moveTo>
                  <a:pt x="0" y="148"/>
                </a:moveTo>
                <a:lnTo>
                  <a:pt x="432" y="0"/>
                </a:lnTo>
                <a:lnTo>
                  <a:pt x="432" y="74"/>
                </a:lnTo>
                <a:lnTo>
                  <a:pt x="432" y="148"/>
                </a:lnTo>
              </a:path>
            </a:pathLst>
          </a:custGeom>
          <a:noFill/>
          <a:ln w="396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4" name="楕円 33">
            <a:extLst>
              <a:ext uri="{FF2B5EF4-FFF2-40B4-BE49-F238E27FC236}">
                <a16:creationId xmlns:a16="http://schemas.microsoft.com/office/drawing/2014/main" id="{9BB4A91A-88EB-4C36-9B3A-D3AAA4869F4B}"/>
              </a:ext>
            </a:extLst>
          </p:cNvPr>
          <p:cNvSpPr/>
          <p:nvPr/>
        </p:nvSpPr>
        <p:spPr>
          <a:xfrm>
            <a:off x="2576022" y="4662837"/>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6B18B769-6797-4B41-AED2-1FF075657A44}"/>
              </a:ext>
            </a:extLst>
          </p:cNvPr>
          <p:cNvSpPr/>
          <p:nvPr/>
        </p:nvSpPr>
        <p:spPr>
          <a:xfrm>
            <a:off x="2886368" y="4296155"/>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15D1F730-A811-400D-82FC-C13ADBCC85BC}"/>
              </a:ext>
            </a:extLst>
          </p:cNvPr>
          <p:cNvSpPr/>
          <p:nvPr/>
        </p:nvSpPr>
        <p:spPr>
          <a:xfrm>
            <a:off x="3192906" y="3931020"/>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Freeform 29">
            <a:extLst>
              <a:ext uri="{FF2B5EF4-FFF2-40B4-BE49-F238E27FC236}">
                <a16:creationId xmlns:a16="http://schemas.microsoft.com/office/drawing/2014/main" id="{9D9AB342-1EFC-4B31-B651-FE3E843CF108}"/>
              </a:ext>
            </a:extLst>
          </p:cNvPr>
          <p:cNvSpPr>
            <a:spLocks/>
          </p:cNvSpPr>
          <p:nvPr/>
        </p:nvSpPr>
        <p:spPr bwMode="auto">
          <a:xfrm>
            <a:off x="3226016" y="3961974"/>
            <a:ext cx="639917" cy="781705"/>
          </a:xfrm>
          <a:custGeom>
            <a:avLst/>
            <a:gdLst>
              <a:gd name="T0" fmla="*/ 0 w 432"/>
              <a:gd name="T1" fmla="*/ 148 h 148"/>
              <a:gd name="T2" fmla="*/ 432 w 432"/>
              <a:gd name="T3" fmla="*/ 0 h 148"/>
              <a:gd name="T4" fmla="*/ 432 w 432"/>
              <a:gd name="T5" fmla="*/ 74 h 148"/>
              <a:gd name="T6" fmla="*/ 432 w 432"/>
              <a:gd name="T7" fmla="*/ 148 h 148"/>
            </a:gdLst>
            <a:ahLst/>
            <a:cxnLst>
              <a:cxn ang="0">
                <a:pos x="T0" y="T1"/>
              </a:cxn>
              <a:cxn ang="0">
                <a:pos x="T2" y="T3"/>
              </a:cxn>
              <a:cxn ang="0">
                <a:pos x="T4" y="T5"/>
              </a:cxn>
              <a:cxn ang="0">
                <a:pos x="T6" y="T7"/>
              </a:cxn>
            </a:cxnLst>
            <a:rect l="0" t="0" r="r" b="b"/>
            <a:pathLst>
              <a:path w="432" h="148">
                <a:moveTo>
                  <a:pt x="0" y="148"/>
                </a:moveTo>
                <a:lnTo>
                  <a:pt x="432" y="0"/>
                </a:lnTo>
                <a:lnTo>
                  <a:pt x="432" y="74"/>
                </a:lnTo>
                <a:lnTo>
                  <a:pt x="432" y="148"/>
                </a:lnTo>
              </a:path>
            </a:pathLst>
          </a:custGeom>
          <a:noFill/>
          <a:ln w="396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 name="楕円 37">
            <a:extLst>
              <a:ext uri="{FF2B5EF4-FFF2-40B4-BE49-F238E27FC236}">
                <a16:creationId xmlns:a16="http://schemas.microsoft.com/office/drawing/2014/main" id="{3F42C427-79C7-4D61-A2D2-66049ED1B6D8}"/>
              </a:ext>
            </a:extLst>
          </p:cNvPr>
          <p:cNvSpPr/>
          <p:nvPr/>
        </p:nvSpPr>
        <p:spPr>
          <a:xfrm>
            <a:off x="3194699" y="4662837"/>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05E08E54-FF55-41B2-BA33-1CE9F3C62EC0}"/>
              </a:ext>
            </a:extLst>
          </p:cNvPr>
          <p:cNvSpPr/>
          <p:nvPr/>
        </p:nvSpPr>
        <p:spPr>
          <a:xfrm>
            <a:off x="3505046" y="4296155"/>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C479B201-F262-45D3-80E0-A551637FDBB1}"/>
              </a:ext>
            </a:extLst>
          </p:cNvPr>
          <p:cNvSpPr/>
          <p:nvPr/>
        </p:nvSpPr>
        <p:spPr>
          <a:xfrm>
            <a:off x="3811584" y="3931020"/>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B563F226-5202-4582-BA70-35D379B1C1FA}"/>
              </a:ext>
            </a:extLst>
          </p:cNvPr>
          <p:cNvSpPr/>
          <p:nvPr/>
        </p:nvSpPr>
        <p:spPr>
          <a:xfrm>
            <a:off x="1417673" y="1955473"/>
            <a:ext cx="2699778" cy="523220"/>
          </a:xfrm>
          <a:prstGeom prst="rect">
            <a:avLst/>
          </a:prstGeom>
        </p:spPr>
        <p:txBody>
          <a:bodyPr wrap="none">
            <a:spAutoFit/>
          </a:bodyPr>
          <a:lstStyle/>
          <a:p>
            <a:r>
              <a:rPr lang="en-US" altLang="ja-JP" sz="2800" b="1" dirty="0">
                <a:solidFill>
                  <a:srgbClr val="FF0000"/>
                </a:solidFill>
                <a:latin typeface="Arial" panose="020B0604020202020204" pitchFamily="34" charset="0"/>
                <a:cs typeface="Arial" panose="020B0604020202020204" pitchFamily="34" charset="0"/>
              </a:rPr>
              <a:t>High</a:t>
            </a:r>
            <a:r>
              <a:rPr lang="en-US" altLang="ja-JP" sz="2800" b="1" dirty="0">
                <a:latin typeface="Arial" panose="020B0604020202020204" pitchFamily="34" charset="0"/>
                <a:cs typeface="Arial" panose="020B0604020202020204" pitchFamily="34" charset="0"/>
              </a:rPr>
              <a:t> ion count</a:t>
            </a:r>
            <a:endParaRPr lang="ja-JP" altLang="en-US" sz="2800" b="1" dirty="0">
              <a:latin typeface="Arial" panose="020B0604020202020204" pitchFamily="34" charset="0"/>
              <a:cs typeface="Arial" panose="020B0604020202020204" pitchFamily="34" charset="0"/>
            </a:endParaRPr>
          </a:p>
        </p:txBody>
      </p:sp>
      <p:sp>
        <p:nvSpPr>
          <p:cNvPr id="43" name="楕円 42">
            <a:extLst>
              <a:ext uri="{FF2B5EF4-FFF2-40B4-BE49-F238E27FC236}">
                <a16:creationId xmlns:a16="http://schemas.microsoft.com/office/drawing/2014/main" id="{DF5503E2-DE45-4D59-9F16-EC04752F479C}"/>
              </a:ext>
            </a:extLst>
          </p:cNvPr>
          <p:cNvSpPr/>
          <p:nvPr/>
        </p:nvSpPr>
        <p:spPr>
          <a:xfrm>
            <a:off x="10758325" y="4106679"/>
            <a:ext cx="98292" cy="9829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矢印コネクタ 43">
            <a:extLst>
              <a:ext uri="{FF2B5EF4-FFF2-40B4-BE49-F238E27FC236}">
                <a16:creationId xmlns:a16="http://schemas.microsoft.com/office/drawing/2014/main" id="{BFD9A699-E116-4F04-A1EA-B4582DB52087}"/>
              </a:ext>
            </a:extLst>
          </p:cNvPr>
          <p:cNvCxnSpPr>
            <a:cxnSpLocks/>
          </p:cNvCxnSpPr>
          <p:nvPr/>
        </p:nvCxnSpPr>
        <p:spPr>
          <a:xfrm flipV="1">
            <a:off x="7202384" y="4425844"/>
            <a:ext cx="801075" cy="244832"/>
          </a:xfrm>
          <a:prstGeom prst="straightConnector1">
            <a:avLst/>
          </a:prstGeom>
          <a:ln w="7620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9BDAEF3B-A499-48C2-9C0C-95575A4A9B05}"/>
              </a:ext>
            </a:extLst>
          </p:cNvPr>
          <p:cNvCxnSpPr>
            <a:cxnSpLocks/>
          </p:cNvCxnSpPr>
          <p:nvPr/>
        </p:nvCxnSpPr>
        <p:spPr>
          <a:xfrm>
            <a:off x="3212003" y="3329677"/>
            <a:ext cx="576628" cy="487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正方形/長方形 66">
            <a:extLst>
              <a:ext uri="{FF2B5EF4-FFF2-40B4-BE49-F238E27FC236}">
                <a16:creationId xmlns:a16="http://schemas.microsoft.com/office/drawing/2014/main" id="{AAF6F134-A15F-444A-BE97-918D0466D8AB}"/>
              </a:ext>
            </a:extLst>
          </p:cNvPr>
          <p:cNvSpPr/>
          <p:nvPr/>
        </p:nvSpPr>
        <p:spPr>
          <a:xfrm>
            <a:off x="8391349" y="1956912"/>
            <a:ext cx="2619628" cy="523220"/>
          </a:xfrm>
          <a:prstGeom prst="rect">
            <a:avLst/>
          </a:prstGeom>
        </p:spPr>
        <p:txBody>
          <a:bodyPr wrap="none">
            <a:spAutoFit/>
          </a:bodyPr>
          <a:lstStyle/>
          <a:p>
            <a:r>
              <a:rPr lang="en-US" altLang="ja-JP" sz="2800" b="1" dirty="0">
                <a:solidFill>
                  <a:srgbClr val="0000FF"/>
                </a:solidFill>
                <a:latin typeface="Arial" panose="020B0604020202020204" pitchFamily="34" charset="0"/>
                <a:cs typeface="Arial" panose="020B0604020202020204" pitchFamily="34" charset="0"/>
              </a:rPr>
              <a:t>Low</a:t>
            </a:r>
            <a:r>
              <a:rPr lang="en-US" altLang="ja-JP" sz="2800" b="1" dirty="0">
                <a:latin typeface="Arial" panose="020B0604020202020204" pitchFamily="34" charset="0"/>
                <a:cs typeface="Arial" panose="020B0604020202020204" pitchFamily="34" charset="0"/>
              </a:rPr>
              <a:t> ion count</a:t>
            </a:r>
            <a:endParaRPr lang="ja-JP" altLang="en-US" sz="2800" b="1" dirty="0">
              <a:latin typeface="Arial" panose="020B0604020202020204" pitchFamily="34" charset="0"/>
              <a:cs typeface="Arial" panose="020B0604020202020204" pitchFamily="34" charset="0"/>
            </a:endParaRPr>
          </a:p>
        </p:txBody>
      </p:sp>
      <p:cxnSp>
        <p:nvCxnSpPr>
          <p:cNvPr id="69" name="直線矢印コネクタ 68">
            <a:extLst>
              <a:ext uri="{FF2B5EF4-FFF2-40B4-BE49-F238E27FC236}">
                <a16:creationId xmlns:a16="http://schemas.microsoft.com/office/drawing/2014/main" id="{90C3C67A-8F4A-4D8C-89CC-B876A927FB55}"/>
              </a:ext>
            </a:extLst>
          </p:cNvPr>
          <p:cNvCxnSpPr>
            <a:cxnSpLocks/>
          </p:cNvCxnSpPr>
          <p:nvPr/>
        </p:nvCxnSpPr>
        <p:spPr>
          <a:xfrm flipH="1" flipV="1">
            <a:off x="4080628" y="4092632"/>
            <a:ext cx="793099" cy="171406"/>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1" name="正方形/長方形 90">
            <a:extLst>
              <a:ext uri="{FF2B5EF4-FFF2-40B4-BE49-F238E27FC236}">
                <a16:creationId xmlns:a16="http://schemas.microsoft.com/office/drawing/2014/main" id="{B247D92A-02B2-4249-BBCA-8C28F2B30657}"/>
              </a:ext>
            </a:extLst>
          </p:cNvPr>
          <p:cNvSpPr/>
          <p:nvPr/>
        </p:nvSpPr>
        <p:spPr>
          <a:xfrm>
            <a:off x="952728" y="5772924"/>
            <a:ext cx="3076483" cy="830997"/>
          </a:xfrm>
          <a:prstGeom prst="rect">
            <a:avLst/>
          </a:prstGeom>
          <a:ln w="19050">
            <a:solidFill>
              <a:srgbClr val="FF0000"/>
            </a:solidFill>
          </a:ln>
        </p:spPr>
        <p:txBody>
          <a:bodyPr wrap="none">
            <a:spAutoFit/>
          </a:bodyPr>
          <a:lstStyle/>
          <a:p>
            <a:pPr algn="ctr"/>
            <a:r>
              <a:rPr lang="en-US" altLang="ja-JP" sz="2400" b="1" dirty="0">
                <a:solidFill>
                  <a:srgbClr val="FF0000"/>
                </a:solidFill>
                <a:latin typeface="Arial" panose="020B0604020202020204" pitchFamily="34" charset="0"/>
                <a:cs typeface="Arial" panose="020B0604020202020204" pitchFamily="34" charset="0"/>
              </a:rPr>
              <a:t>Destructive readout</a:t>
            </a:r>
          </a:p>
          <a:p>
            <a:pPr algn="ctr"/>
            <a:r>
              <a:rPr lang="en-US" altLang="ja-JP" sz="2400" b="1" dirty="0">
                <a:solidFill>
                  <a:srgbClr val="FF0000"/>
                </a:solidFill>
                <a:latin typeface="Arial" panose="020B0604020202020204" pitchFamily="34" charset="0"/>
                <a:cs typeface="Arial" panose="020B0604020202020204" pitchFamily="34" charset="0"/>
              </a:rPr>
              <a:t>(DRO)</a:t>
            </a:r>
            <a:endParaRPr lang="ja-JP" altLang="en-US" sz="2400" b="1" dirty="0">
              <a:solidFill>
                <a:srgbClr val="FF0000"/>
              </a:solidFill>
              <a:latin typeface="Arial" panose="020B0604020202020204" pitchFamily="34" charset="0"/>
              <a:cs typeface="Arial" panose="020B0604020202020204" pitchFamily="34" charset="0"/>
            </a:endParaRPr>
          </a:p>
        </p:txBody>
      </p:sp>
      <p:sp>
        <p:nvSpPr>
          <p:cNvPr id="92" name="正方形/長方形 91">
            <a:extLst>
              <a:ext uri="{FF2B5EF4-FFF2-40B4-BE49-F238E27FC236}">
                <a16:creationId xmlns:a16="http://schemas.microsoft.com/office/drawing/2014/main" id="{115C3728-DC24-4055-AE47-3D1AEA127E19}"/>
              </a:ext>
            </a:extLst>
          </p:cNvPr>
          <p:cNvSpPr/>
          <p:nvPr/>
        </p:nvSpPr>
        <p:spPr>
          <a:xfrm>
            <a:off x="7917410" y="5772924"/>
            <a:ext cx="3776996" cy="830997"/>
          </a:xfrm>
          <a:prstGeom prst="rect">
            <a:avLst/>
          </a:prstGeom>
          <a:ln w="19050">
            <a:solidFill>
              <a:srgbClr val="0000FF"/>
            </a:solidFill>
          </a:ln>
        </p:spPr>
        <p:txBody>
          <a:bodyPr wrap="none">
            <a:spAutoFit/>
          </a:bodyPr>
          <a:lstStyle/>
          <a:p>
            <a:pPr algn="ctr"/>
            <a:r>
              <a:rPr lang="en-US" altLang="ja-JP" sz="2400" b="1" dirty="0">
                <a:solidFill>
                  <a:srgbClr val="0000FF"/>
                </a:solidFill>
                <a:latin typeface="Arial" panose="020B0604020202020204" pitchFamily="34" charset="0"/>
                <a:cs typeface="Arial" panose="020B0604020202020204" pitchFamily="34" charset="0"/>
              </a:rPr>
              <a:t>Non-Destructive readout</a:t>
            </a:r>
          </a:p>
          <a:p>
            <a:pPr algn="ctr"/>
            <a:r>
              <a:rPr lang="en-US" altLang="ja-JP" sz="2400" b="1" dirty="0">
                <a:solidFill>
                  <a:srgbClr val="0000FF"/>
                </a:solidFill>
                <a:latin typeface="Arial" panose="020B0604020202020204" pitchFamily="34" charset="0"/>
                <a:cs typeface="Arial" panose="020B0604020202020204" pitchFamily="34" charset="0"/>
              </a:rPr>
              <a:t>(NDRO)</a:t>
            </a:r>
            <a:endParaRPr lang="ja-JP" altLang="en-US" sz="2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6015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95B6BDA-1B87-4056-B207-81200011B696}"/>
              </a:ext>
            </a:extLst>
          </p:cNvPr>
          <p:cNvPicPr>
            <a:picLocks noChangeAspect="1"/>
          </p:cNvPicPr>
          <p:nvPr/>
        </p:nvPicPr>
        <p:blipFill>
          <a:blip r:embed="rId3"/>
          <a:stretch>
            <a:fillRect/>
          </a:stretch>
        </p:blipFill>
        <p:spPr>
          <a:xfrm>
            <a:off x="1707082" y="0"/>
            <a:ext cx="10416631" cy="6858000"/>
          </a:xfrm>
          <a:prstGeom prst="rect">
            <a:avLst/>
          </a:prstGeom>
        </p:spPr>
      </p:pic>
      <p:sp>
        <p:nvSpPr>
          <p:cNvPr id="4" name="正方形/長方形 3">
            <a:extLst>
              <a:ext uri="{FF2B5EF4-FFF2-40B4-BE49-F238E27FC236}">
                <a16:creationId xmlns:a16="http://schemas.microsoft.com/office/drawing/2014/main" id="{3BD2B275-5C35-4B3B-8354-5124CAE1A0B7}"/>
              </a:ext>
            </a:extLst>
          </p:cNvPr>
          <p:cNvSpPr/>
          <p:nvPr/>
        </p:nvSpPr>
        <p:spPr>
          <a:xfrm>
            <a:off x="1707082" y="4583875"/>
            <a:ext cx="2829292" cy="1917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3" name="グループ化 12">
            <a:extLst>
              <a:ext uri="{FF2B5EF4-FFF2-40B4-BE49-F238E27FC236}">
                <a16:creationId xmlns:a16="http://schemas.microsoft.com/office/drawing/2014/main" id="{15135AE0-B55F-446C-B76D-7B514B857A8C}"/>
              </a:ext>
            </a:extLst>
          </p:cNvPr>
          <p:cNvGrpSpPr/>
          <p:nvPr/>
        </p:nvGrpSpPr>
        <p:grpSpPr>
          <a:xfrm>
            <a:off x="5659169" y="-42623"/>
            <a:ext cx="1086015" cy="2768068"/>
            <a:chOff x="5308847" y="-42623"/>
            <a:chExt cx="1086015" cy="2768068"/>
          </a:xfrm>
        </p:grpSpPr>
        <p:sp>
          <p:nvSpPr>
            <p:cNvPr id="6" name="正方形/長方形 5">
              <a:extLst>
                <a:ext uri="{FF2B5EF4-FFF2-40B4-BE49-F238E27FC236}">
                  <a16:creationId xmlns:a16="http://schemas.microsoft.com/office/drawing/2014/main" id="{845F9C54-F340-47A4-B146-ADEE8EA5ADB4}"/>
                </a:ext>
              </a:extLst>
            </p:cNvPr>
            <p:cNvSpPr/>
            <p:nvPr/>
          </p:nvSpPr>
          <p:spPr>
            <a:xfrm>
              <a:off x="5308847" y="284085"/>
              <a:ext cx="1086015" cy="244136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07614E0C-91A7-4730-A5A6-F6162D78764B}"/>
                </a:ext>
              </a:extLst>
            </p:cNvPr>
            <p:cNvSpPr txBox="1"/>
            <p:nvPr/>
          </p:nvSpPr>
          <p:spPr>
            <a:xfrm>
              <a:off x="5436515" y="-42623"/>
              <a:ext cx="830677" cy="369332"/>
            </a:xfrm>
            <a:prstGeom prst="rect">
              <a:avLst/>
            </a:prstGeom>
            <a:noFill/>
          </p:spPr>
          <p:txBody>
            <a:bodyPr wrap="none" rtlCol="0">
              <a:spAutoFit/>
            </a:bodyPr>
            <a:lstStyle/>
            <a:p>
              <a:r>
                <a:rPr kumimoji="1" lang="en-US" altLang="ja-JP" b="1" dirty="0">
                  <a:solidFill>
                    <a:srgbClr val="FF0000"/>
                  </a:solidFill>
                  <a:latin typeface="Arial" panose="020B0604020202020204" pitchFamily="34" charset="0"/>
                  <a:cs typeface="Arial" panose="020B0604020202020204" pitchFamily="34" charset="0"/>
                </a:rPr>
                <a:t>Reset</a:t>
              </a:r>
              <a:endParaRPr kumimoji="1" lang="ja-JP" altLang="en-US" b="1" dirty="0">
                <a:solidFill>
                  <a:srgbClr val="FF0000"/>
                </a:solidFill>
                <a:latin typeface="Arial" panose="020B0604020202020204" pitchFamily="34" charset="0"/>
                <a:cs typeface="Arial" panose="020B0604020202020204" pitchFamily="34" charset="0"/>
              </a:endParaRPr>
            </a:p>
          </p:txBody>
        </p:sp>
      </p:grpSp>
      <p:grpSp>
        <p:nvGrpSpPr>
          <p:cNvPr id="14" name="グループ化 13">
            <a:extLst>
              <a:ext uri="{FF2B5EF4-FFF2-40B4-BE49-F238E27FC236}">
                <a16:creationId xmlns:a16="http://schemas.microsoft.com/office/drawing/2014/main" id="{0722C709-6A81-4444-AFD0-9CCAEC14952E}"/>
              </a:ext>
            </a:extLst>
          </p:cNvPr>
          <p:cNvGrpSpPr/>
          <p:nvPr/>
        </p:nvGrpSpPr>
        <p:grpSpPr>
          <a:xfrm>
            <a:off x="7069817" y="-42623"/>
            <a:ext cx="1146121" cy="2768068"/>
            <a:chOff x="6719495" y="-42623"/>
            <a:chExt cx="1146121" cy="2768068"/>
          </a:xfrm>
        </p:grpSpPr>
        <p:sp>
          <p:nvSpPr>
            <p:cNvPr id="7" name="正方形/長方形 6">
              <a:extLst>
                <a:ext uri="{FF2B5EF4-FFF2-40B4-BE49-F238E27FC236}">
                  <a16:creationId xmlns:a16="http://schemas.microsoft.com/office/drawing/2014/main" id="{F700B58A-337E-4837-8A44-14DB002ECFEB}"/>
                </a:ext>
              </a:extLst>
            </p:cNvPr>
            <p:cNvSpPr/>
            <p:nvPr/>
          </p:nvSpPr>
          <p:spPr>
            <a:xfrm>
              <a:off x="6719495" y="284085"/>
              <a:ext cx="1146121" cy="2441360"/>
            </a:xfrm>
            <a:prstGeom prst="rect">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1B8971B8-11CF-4F02-BBA7-C03601A1D480}"/>
                </a:ext>
              </a:extLst>
            </p:cNvPr>
            <p:cNvSpPr txBox="1"/>
            <p:nvPr/>
          </p:nvSpPr>
          <p:spPr>
            <a:xfrm>
              <a:off x="6757620" y="-42623"/>
              <a:ext cx="1107996" cy="369332"/>
            </a:xfrm>
            <a:prstGeom prst="rect">
              <a:avLst/>
            </a:prstGeom>
            <a:noFill/>
          </p:spPr>
          <p:txBody>
            <a:bodyPr wrap="none" rtlCol="0">
              <a:spAutoFit/>
            </a:bodyPr>
            <a:lstStyle/>
            <a:p>
              <a:r>
                <a:rPr kumimoji="1" lang="en-US" altLang="ja-JP" b="1" dirty="0">
                  <a:solidFill>
                    <a:srgbClr val="0000FF"/>
                  </a:solidFill>
                  <a:latin typeface="Arial" panose="020B0604020202020204" pitchFamily="34" charset="0"/>
                  <a:cs typeface="Arial" panose="020B0604020202020204" pitchFamily="34" charset="0"/>
                </a:rPr>
                <a:t>Readout</a:t>
              </a:r>
              <a:endParaRPr kumimoji="1" lang="ja-JP" altLang="en-US" b="1" dirty="0">
                <a:solidFill>
                  <a:srgbClr val="0000FF"/>
                </a:solidFill>
                <a:latin typeface="Arial" panose="020B0604020202020204" pitchFamily="34" charset="0"/>
                <a:cs typeface="Arial" panose="020B0604020202020204" pitchFamily="34" charset="0"/>
              </a:endParaRPr>
            </a:p>
          </p:txBody>
        </p:sp>
      </p:grpSp>
      <p:grpSp>
        <p:nvGrpSpPr>
          <p:cNvPr id="25" name="グループ化 24">
            <a:extLst>
              <a:ext uri="{FF2B5EF4-FFF2-40B4-BE49-F238E27FC236}">
                <a16:creationId xmlns:a16="http://schemas.microsoft.com/office/drawing/2014/main" id="{AD239E9A-B64A-43DC-80B1-A910D3D41D82}"/>
              </a:ext>
            </a:extLst>
          </p:cNvPr>
          <p:cNvGrpSpPr/>
          <p:nvPr/>
        </p:nvGrpSpPr>
        <p:grpSpPr>
          <a:xfrm>
            <a:off x="593042" y="3980113"/>
            <a:ext cx="3383709" cy="2612572"/>
            <a:chOff x="434209" y="3999014"/>
            <a:chExt cx="3383709" cy="2612572"/>
          </a:xfrm>
        </p:grpSpPr>
        <p:pic>
          <p:nvPicPr>
            <p:cNvPr id="20" name="図 19">
              <a:extLst>
                <a:ext uri="{FF2B5EF4-FFF2-40B4-BE49-F238E27FC236}">
                  <a16:creationId xmlns:a16="http://schemas.microsoft.com/office/drawing/2014/main" id="{E2DFC62B-3F09-4E0D-A7C9-14B67F48EFB0}"/>
                </a:ext>
              </a:extLst>
            </p:cNvPr>
            <p:cNvPicPr>
              <a:picLocks noChangeAspect="1"/>
            </p:cNvPicPr>
            <p:nvPr/>
          </p:nvPicPr>
          <p:blipFill>
            <a:blip r:embed="rId4"/>
            <a:stretch>
              <a:fillRect/>
            </a:stretch>
          </p:blipFill>
          <p:spPr>
            <a:xfrm>
              <a:off x="882250" y="3999015"/>
              <a:ext cx="2274126" cy="2151042"/>
            </a:xfrm>
            <a:prstGeom prst="rect">
              <a:avLst/>
            </a:prstGeom>
          </p:spPr>
        </p:pic>
        <p:sp>
          <p:nvSpPr>
            <p:cNvPr id="21" name="正方形/長方形 20">
              <a:extLst>
                <a:ext uri="{FF2B5EF4-FFF2-40B4-BE49-F238E27FC236}">
                  <a16:creationId xmlns:a16="http://schemas.microsoft.com/office/drawing/2014/main" id="{D7883F99-6766-4EAC-8FCE-AAE77BF0F320}"/>
                </a:ext>
              </a:extLst>
            </p:cNvPr>
            <p:cNvSpPr/>
            <p:nvPr/>
          </p:nvSpPr>
          <p:spPr>
            <a:xfrm rot="16200000">
              <a:off x="-436465" y="4869688"/>
              <a:ext cx="2151045" cy="409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Vertical Scanner</a:t>
              </a:r>
              <a:endParaRPr kumimoji="1" lang="ja-JP" altLang="en-US" dirty="0"/>
            </a:p>
          </p:txBody>
        </p:sp>
        <p:sp>
          <p:nvSpPr>
            <p:cNvPr id="22" name="正方形/長方形 21">
              <a:extLst>
                <a:ext uri="{FF2B5EF4-FFF2-40B4-BE49-F238E27FC236}">
                  <a16:creationId xmlns:a16="http://schemas.microsoft.com/office/drawing/2014/main" id="{56861989-6BF2-4A68-BE84-F7DC71396CD8}"/>
                </a:ext>
              </a:extLst>
            </p:cNvPr>
            <p:cNvSpPr/>
            <p:nvPr/>
          </p:nvSpPr>
          <p:spPr>
            <a:xfrm>
              <a:off x="882250" y="6201888"/>
              <a:ext cx="2230830" cy="409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Horizontal Scanner</a:t>
              </a:r>
              <a:endParaRPr kumimoji="1" lang="ja-JP" altLang="en-US" dirty="0"/>
            </a:p>
          </p:txBody>
        </p:sp>
        <p:sp>
          <p:nvSpPr>
            <p:cNvPr id="23" name="正方形/長方形 22">
              <a:extLst>
                <a:ext uri="{FF2B5EF4-FFF2-40B4-BE49-F238E27FC236}">
                  <a16:creationId xmlns:a16="http://schemas.microsoft.com/office/drawing/2014/main" id="{31CD6133-6A41-44E7-92ED-D5DF85BE104A}"/>
                </a:ext>
              </a:extLst>
            </p:cNvPr>
            <p:cNvSpPr/>
            <p:nvPr/>
          </p:nvSpPr>
          <p:spPr>
            <a:xfrm>
              <a:off x="1245934" y="4775979"/>
              <a:ext cx="1546757" cy="597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Pixel Area</a:t>
              </a:r>
            </a:p>
            <a:p>
              <a:pPr algn="ctr"/>
              <a:r>
                <a:rPr lang="en-US" altLang="ja-JP" dirty="0"/>
                <a:t>600x576</a:t>
              </a:r>
              <a:endParaRPr kumimoji="1" lang="ja-JP" altLang="en-US" dirty="0"/>
            </a:p>
          </p:txBody>
        </p:sp>
        <p:sp>
          <p:nvSpPr>
            <p:cNvPr id="24" name="正方形/長方形 23">
              <a:extLst>
                <a:ext uri="{FF2B5EF4-FFF2-40B4-BE49-F238E27FC236}">
                  <a16:creationId xmlns:a16="http://schemas.microsoft.com/office/drawing/2014/main" id="{532CBA6D-B1D1-445A-A387-6E80FA75F9DD}"/>
                </a:ext>
              </a:extLst>
            </p:cNvPr>
            <p:cNvSpPr/>
            <p:nvPr/>
          </p:nvSpPr>
          <p:spPr>
            <a:xfrm>
              <a:off x="3156376" y="6201888"/>
              <a:ext cx="661542" cy="409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AOB</a:t>
              </a:r>
              <a:endParaRPr kumimoji="1" lang="ja-JP" altLang="en-US" dirty="0"/>
            </a:p>
          </p:txBody>
        </p:sp>
      </p:grpSp>
      <p:sp>
        <p:nvSpPr>
          <p:cNvPr id="26" name="テキスト ボックス 25">
            <a:extLst>
              <a:ext uri="{FF2B5EF4-FFF2-40B4-BE49-F238E27FC236}">
                <a16:creationId xmlns:a16="http://schemas.microsoft.com/office/drawing/2014/main" id="{6B6838E2-AEDA-46A9-89D4-E4AAA9EF91DD}"/>
              </a:ext>
            </a:extLst>
          </p:cNvPr>
          <p:cNvSpPr txBox="1"/>
          <p:nvPr/>
        </p:nvSpPr>
        <p:spPr>
          <a:xfrm>
            <a:off x="1474838" y="3629193"/>
            <a:ext cx="1476686" cy="369332"/>
          </a:xfrm>
          <a:prstGeom prst="rect">
            <a:avLst/>
          </a:prstGeom>
          <a:noFill/>
        </p:spPr>
        <p:txBody>
          <a:bodyPr wrap="none" rtlCol="0">
            <a:spAutoFit/>
          </a:bodyPr>
          <a:lstStyle/>
          <a:p>
            <a:r>
              <a:rPr kumimoji="1" lang="en-US" altLang="ja-JP" dirty="0"/>
              <a:t>Chip Design</a:t>
            </a:r>
            <a:endParaRPr kumimoji="1" lang="ja-JP" altLang="en-US" dirty="0"/>
          </a:p>
        </p:txBody>
      </p:sp>
    </p:spTree>
    <p:extLst>
      <p:ext uri="{BB962C8B-B14F-4D97-AF65-F5344CB8AC3E}">
        <p14:creationId xmlns:p14="http://schemas.microsoft.com/office/powerpoint/2010/main" val="587325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23CFB4F-8C6E-417A-803A-2E2B735D6945}"/>
              </a:ext>
            </a:extLst>
          </p:cNvPr>
          <p:cNvPicPr>
            <a:picLocks noChangeAspect="1"/>
          </p:cNvPicPr>
          <p:nvPr/>
        </p:nvPicPr>
        <p:blipFill rotWithShape="1">
          <a:blip r:embed="rId3"/>
          <a:srcRect t="7496"/>
          <a:stretch/>
        </p:blipFill>
        <p:spPr>
          <a:xfrm>
            <a:off x="1290137" y="3654836"/>
            <a:ext cx="9326175" cy="3203164"/>
          </a:xfrm>
          <a:prstGeom prst="rect">
            <a:avLst/>
          </a:prstGeom>
        </p:spPr>
      </p:pic>
      <p:sp>
        <p:nvSpPr>
          <p:cNvPr id="6" name="テキスト ボックス 5">
            <a:extLst>
              <a:ext uri="{FF2B5EF4-FFF2-40B4-BE49-F238E27FC236}">
                <a16:creationId xmlns:a16="http://schemas.microsoft.com/office/drawing/2014/main" id="{3B1A1F99-832F-4458-A3A8-CC4BAADE4DC7}"/>
              </a:ext>
            </a:extLst>
          </p:cNvPr>
          <p:cNvSpPr txBox="1"/>
          <p:nvPr/>
        </p:nvSpPr>
        <p:spPr>
          <a:xfrm>
            <a:off x="3109918" y="2971"/>
            <a:ext cx="5771132" cy="769441"/>
          </a:xfrm>
          <a:prstGeom prst="rect">
            <a:avLst/>
          </a:prstGeom>
          <a:noFill/>
        </p:spPr>
        <p:txBody>
          <a:bodyPr wrap="none" rtlCol="0">
            <a:spAutoFit/>
          </a:bodyPr>
          <a:lstStyle/>
          <a:p>
            <a:r>
              <a:rPr lang="en-US" altLang="ja-JP" sz="4400" b="1" dirty="0">
                <a:latin typeface="Arial" panose="020B0604020202020204" pitchFamily="34" charset="0"/>
                <a:cs typeface="Arial" panose="020B0604020202020204" pitchFamily="34" charset="0"/>
              </a:rPr>
              <a:t>Individual pixel reset</a:t>
            </a:r>
            <a:endParaRPr kumimoji="1" lang="ja-JP" altLang="en-US" sz="4400" b="1" dirty="0">
              <a:latin typeface="Arial" panose="020B0604020202020204" pitchFamily="34" charset="0"/>
              <a:cs typeface="Arial" panose="020B0604020202020204" pitchFamily="34" charset="0"/>
            </a:endParaRPr>
          </a:p>
        </p:txBody>
      </p:sp>
      <p:grpSp>
        <p:nvGrpSpPr>
          <p:cNvPr id="9" name="グループ化 8">
            <a:extLst>
              <a:ext uri="{FF2B5EF4-FFF2-40B4-BE49-F238E27FC236}">
                <a16:creationId xmlns:a16="http://schemas.microsoft.com/office/drawing/2014/main" id="{D97F0836-6AF8-A286-3D16-C08DCD3A1A38}"/>
              </a:ext>
            </a:extLst>
          </p:cNvPr>
          <p:cNvGrpSpPr/>
          <p:nvPr/>
        </p:nvGrpSpPr>
        <p:grpSpPr>
          <a:xfrm>
            <a:off x="1199239" y="893306"/>
            <a:ext cx="9326175" cy="2640635"/>
            <a:chOff x="1126816" y="4023143"/>
            <a:chExt cx="9592488" cy="2716039"/>
          </a:xfrm>
        </p:grpSpPr>
        <p:pic>
          <p:nvPicPr>
            <p:cNvPr id="3" name="図 2">
              <a:extLst>
                <a:ext uri="{FF2B5EF4-FFF2-40B4-BE49-F238E27FC236}">
                  <a16:creationId xmlns:a16="http://schemas.microsoft.com/office/drawing/2014/main" id="{2B2363AE-A6C7-C2F8-85F6-8655B1254756}"/>
                </a:ext>
              </a:extLst>
            </p:cNvPr>
            <p:cNvPicPr>
              <a:picLocks noChangeAspect="1"/>
            </p:cNvPicPr>
            <p:nvPr/>
          </p:nvPicPr>
          <p:blipFill rotWithShape="1">
            <a:blip r:embed="rId4"/>
            <a:srcRect r="5734" b="11883"/>
            <a:stretch/>
          </p:blipFill>
          <p:spPr>
            <a:xfrm>
              <a:off x="1126816" y="4023143"/>
              <a:ext cx="9592488" cy="2716039"/>
            </a:xfrm>
            <a:prstGeom prst="rect">
              <a:avLst/>
            </a:prstGeom>
          </p:spPr>
        </p:pic>
        <p:sp>
          <p:nvSpPr>
            <p:cNvPr id="5" name="正方形/長方形 4">
              <a:extLst>
                <a:ext uri="{FF2B5EF4-FFF2-40B4-BE49-F238E27FC236}">
                  <a16:creationId xmlns:a16="http://schemas.microsoft.com/office/drawing/2014/main" id="{46BF406A-A7CD-E6E6-530E-1740FE551095}"/>
                </a:ext>
              </a:extLst>
            </p:cNvPr>
            <p:cNvSpPr/>
            <p:nvPr/>
          </p:nvSpPr>
          <p:spPr>
            <a:xfrm>
              <a:off x="5995484" y="6373640"/>
              <a:ext cx="79388" cy="1358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1C53411-D422-8271-1217-1E82DB19F007}"/>
                </a:ext>
              </a:extLst>
            </p:cNvPr>
            <p:cNvSpPr/>
            <p:nvPr/>
          </p:nvSpPr>
          <p:spPr>
            <a:xfrm>
              <a:off x="7118112" y="6373640"/>
              <a:ext cx="79388" cy="13580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67814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descr="雨, ブラシ が含まれている画像&#10;&#10;自動的に生成された説明">
            <a:extLst>
              <a:ext uri="{FF2B5EF4-FFF2-40B4-BE49-F238E27FC236}">
                <a16:creationId xmlns:a16="http://schemas.microsoft.com/office/drawing/2014/main" id="{DFF45DA1-8278-48BE-93A4-B7CA34BB6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31" y="1071574"/>
            <a:ext cx="5104762" cy="4596825"/>
          </a:xfrm>
          <a:prstGeom prst="rect">
            <a:avLst/>
          </a:prstGeom>
        </p:spPr>
      </p:pic>
      <p:sp>
        <p:nvSpPr>
          <p:cNvPr id="45" name="テキスト ボックス 44">
            <a:extLst>
              <a:ext uri="{FF2B5EF4-FFF2-40B4-BE49-F238E27FC236}">
                <a16:creationId xmlns:a16="http://schemas.microsoft.com/office/drawing/2014/main" id="{0AFE0365-0850-4041-932A-9259BECDE531}"/>
              </a:ext>
            </a:extLst>
          </p:cNvPr>
          <p:cNvSpPr txBox="1"/>
          <p:nvPr/>
        </p:nvSpPr>
        <p:spPr>
          <a:xfrm>
            <a:off x="3980029" y="1129557"/>
            <a:ext cx="1507144" cy="707886"/>
          </a:xfrm>
          <a:prstGeom prst="rect">
            <a:avLst/>
          </a:prstGeom>
          <a:noFill/>
        </p:spPr>
        <p:txBody>
          <a:bodyPr wrap="none" rtlCol="0">
            <a:spAutoFit/>
          </a:bodyPr>
          <a:lstStyle/>
          <a:p>
            <a:r>
              <a:rPr lang="en-US" altLang="ja-JP" sz="4000" b="1" baseline="30000" dirty="0">
                <a:solidFill>
                  <a:schemeClr val="bg1"/>
                </a:solidFill>
                <a:latin typeface="Arial" panose="020B0604020202020204" pitchFamily="34" charset="0"/>
                <a:cs typeface="Arial" panose="020B0604020202020204" pitchFamily="34" charset="0"/>
              </a:rPr>
              <a:t>24</a:t>
            </a:r>
            <a:r>
              <a:rPr lang="en-US" altLang="ja-JP" sz="4000" b="1" dirty="0">
                <a:solidFill>
                  <a:schemeClr val="bg1"/>
                </a:solidFill>
                <a:latin typeface="Arial" panose="020B0604020202020204" pitchFamily="34" charset="0"/>
                <a:cs typeface="Arial" panose="020B0604020202020204" pitchFamily="34" charset="0"/>
              </a:rPr>
              <a:t>Mg</a:t>
            </a:r>
            <a:r>
              <a:rPr lang="en-US" altLang="ja-JP" sz="4000" b="1" baseline="30000" dirty="0">
                <a:solidFill>
                  <a:schemeClr val="bg1"/>
                </a:solidFill>
                <a:latin typeface="Arial" panose="020B0604020202020204" pitchFamily="34" charset="0"/>
                <a:cs typeface="Arial" panose="020B0604020202020204" pitchFamily="34" charset="0"/>
              </a:rPr>
              <a:t>+</a:t>
            </a:r>
            <a:endParaRPr lang="ja-JP" altLang="en-US" sz="4000" b="1" baseline="30000" dirty="0">
              <a:solidFill>
                <a:schemeClr val="bg1"/>
              </a:solidFill>
              <a:latin typeface="Arial" panose="020B0604020202020204" pitchFamily="34" charset="0"/>
              <a:cs typeface="Arial" panose="020B0604020202020204" pitchFamily="34" charset="0"/>
            </a:endParaRPr>
          </a:p>
        </p:txBody>
      </p:sp>
      <p:cxnSp>
        <p:nvCxnSpPr>
          <p:cNvPr id="46" name="直線コネクタ 45">
            <a:extLst>
              <a:ext uri="{FF2B5EF4-FFF2-40B4-BE49-F238E27FC236}">
                <a16:creationId xmlns:a16="http://schemas.microsoft.com/office/drawing/2014/main" id="{88146CAC-17C7-472A-82B5-B5493494B792}"/>
              </a:ext>
            </a:extLst>
          </p:cNvPr>
          <p:cNvCxnSpPr>
            <a:cxnSpLocks/>
          </p:cNvCxnSpPr>
          <p:nvPr/>
        </p:nvCxnSpPr>
        <p:spPr>
          <a:xfrm>
            <a:off x="662018" y="5496537"/>
            <a:ext cx="1081683"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D876B80B-8957-453A-BBFB-49D38F094548}"/>
              </a:ext>
            </a:extLst>
          </p:cNvPr>
          <p:cNvSpPr txBox="1"/>
          <p:nvPr/>
        </p:nvSpPr>
        <p:spPr>
          <a:xfrm>
            <a:off x="572830" y="4873643"/>
            <a:ext cx="1257075" cy="584775"/>
          </a:xfrm>
          <a:prstGeom prst="rect">
            <a:avLst/>
          </a:prstGeom>
          <a:noFill/>
        </p:spPr>
        <p:txBody>
          <a:bodyPr wrap="none" rtlCol="0">
            <a:spAutoFit/>
          </a:bodyPr>
          <a:lstStyle/>
          <a:p>
            <a:r>
              <a:rPr lang="en-US" altLang="ja-JP" sz="3200" b="1" dirty="0">
                <a:solidFill>
                  <a:schemeClr val="bg1"/>
                </a:solidFill>
                <a:latin typeface="Arial" panose="020B0604020202020204" pitchFamily="34" charset="0"/>
                <a:cs typeface="Arial" panose="020B0604020202020204" pitchFamily="34" charset="0"/>
              </a:rPr>
              <a:t>10μm</a:t>
            </a:r>
            <a:endParaRPr lang="ja-JP" altLang="en-US" sz="3200" b="1" dirty="0">
              <a:solidFill>
                <a:schemeClr val="bg1"/>
              </a:solidFill>
              <a:latin typeface="Arial" panose="020B0604020202020204" pitchFamily="34" charset="0"/>
              <a:cs typeface="Arial" panose="020B0604020202020204" pitchFamily="34" charset="0"/>
            </a:endParaRPr>
          </a:p>
        </p:txBody>
      </p:sp>
      <p:cxnSp>
        <p:nvCxnSpPr>
          <p:cNvPr id="87" name="直線コネクタ 86">
            <a:extLst>
              <a:ext uri="{FF2B5EF4-FFF2-40B4-BE49-F238E27FC236}">
                <a16:creationId xmlns:a16="http://schemas.microsoft.com/office/drawing/2014/main" id="{0123D7CB-1ED6-42CB-9A79-687A4A651822}"/>
              </a:ext>
            </a:extLst>
          </p:cNvPr>
          <p:cNvCxnSpPr>
            <a:cxnSpLocks/>
          </p:cNvCxnSpPr>
          <p:nvPr/>
        </p:nvCxnSpPr>
        <p:spPr>
          <a:xfrm>
            <a:off x="947350" y="1090624"/>
            <a:ext cx="4640257" cy="441296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89" name="グラフィックス 88">
            <a:extLst>
              <a:ext uri="{FF2B5EF4-FFF2-40B4-BE49-F238E27FC236}">
                <a16:creationId xmlns:a16="http://schemas.microsoft.com/office/drawing/2014/main" id="{C2AEECFE-E104-4773-9D84-D1D3FEC8F5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8414" y="1054387"/>
            <a:ext cx="4566987" cy="4579638"/>
          </a:xfrm>
          <a:prstGeom prst="rect">
            <a:avLst/>
          </a:prstGeom>
        </p:spPr>
      </p:pic>
      <p:sp>
        <p:nvSpPr>
          <p:cNvPr id="90" name="テキスト ボックス 89">
            <a:extLst>
              <a:ext uri="{FF2B5EF4-FFF2-40B4-BE49-F238E27FC236}">
                <a16:creationId xmlns:a16="http://schemas.microsoft.com/office/drawing/2014/main" id="{0A1A2692-D076-4BB4-8DC8-3584146AEFE3}"/>
              </a:ext>
            </a:extLst>
          </p:cNvPr>
          <p:cNvSpPr txBox="1"/>
          <p:nvPr/>
        </p:nvSpPr>
        <p:spPr>
          <a:xfrm>
            <a:off x="10765401" y="5435716"/>
            <a:ext cx="312906"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dirty="0">
              <a:latin typeface="Arial" panose="020B0604020202020204" pitchFamily="34" charset="0"/>
              <a:cs typeface="Arial" panose="020B0604020202020204" pitchFamily="34" charset="0"/>
            </a:endParaRPr>
          </a:p>
        </p:txBody>
      </p:sp>
      <p:sp>
        <p:nvSpPr>
          <p:cNvPr id="91" name="テキスト ボックス 90">
            <a:extLst>
              <a:ext uri="{FF2B5EF4-FFF2-40B4-BE49-F238E27FC236}">
                <a16:creationId xmlns:a16="http://schemas.microsoft.com/office/drawing/2014/main" id="{76EC5B34-93E3-48D0-99F2-7AB65FD69038}"/>
              </a:ext>
            </a:extLst>
          </p:cNvPr>
          <p:cNvSpPr txBox="1"/>
          <p:nvPr/>
        </p:nvSpPr>
        <p:spPr>
          <a:xfrm>
            <a:off x="10765401" y="4552605"/>
            <a:ext cx="56938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500</a:t>
            </a:r>
            <a:endParaRPr kumimoji="1" lang="ja-JP" altLang="en-US" dirty="0">
              <a:latin typeface="Arial" panose="020B0604020202020204" pitchFamily="34" charset="0"/>
              <a:cs typeface="Arial" panose="020B0604020202020204" pitchFamily="34" charset="0"/>
            </a:endParaRPr>
          </a:p>
        </p:txBody>
      </p:sp>
      <p:sp>
        <p:nvSpPr>
          <p:cNvPr id="92" name="テキスト ボックス 91">
            <a:extLst>
              <a:ext uri="{FF2B5EF4-FFF2-40B4-BE49-F238E27FC236}">
                <a16:creationId xmlns:a16="http://schemas.microsoft.com/office/drawing/2014/main" id="{7D93925D-F86B-422F-9E10-A6C41B5ABFF9}"/>
              </a:ext>
            </a:extLst>
          </p:cNvPr>
          <p:cNvSpPr txBox="1"/>
          <p:nvPr/>
        </p:nvSpPr>
        <p:spPr>
          <a:xfrm>
            <a:off x="10765401" y="3669494"/>
            <a:ext cx="69762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1000</a:t>
            </a:r>
            <a:endParaRPr kumimoji="1" lang="ja-JP" altLang="en-US" dirty="0">
              <a:latin typeface="Arial" panose="020B0604020202020204" pitchFamily="34" charset="0"/>
              <a:cs typeface="Arial" panose="020B0604020202020204" pitchFamily="34" charset="0"/>
            </a:endParaRPr>
          </a:p>
        </p:txBody>
      </p:sp>
      <p:sp>
        <p:nvSpPr>
          <p:cNvPr id="93" name="テキスト ボックス 92">
            <a:extLst>
              <a:ext uri="{FF2B5EF4-FFF2-40B4-BE49-F238E27FC236}">
                <a16:creationId xmlns:a16="http://schemas.microsoft.com/office/drawing/2014/main" id="{4D5A6625-E0B9-4489-842A-672FCD24B86A}"/>
              </a:ext>
            </a:extLst>
          </p:cNvPr>
          <p:cNvSpPr txBox="1"/>
          <p:nvPr/>
        </p:nvSpPr>
        <p:spPr>
          <a:xfrm>
            <a:off x="10765401" y="2786383"/>
            <a:ext cx="69762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1500</a:t>
            </a:r>
            <a:endParaRPr kumimoji="1" lang="ja-JP" altLang="en-US" dirty="0">
              <a:latin typeface="Arial" panose="020B0604020202020204" pitchFamily="34" charset="0"/>
              <a:cs typeface="Arial" panose="020B0604020202020204" pitchFamily="34" charset="0"/>
            </a:endParaRPr>
          </a:p>
        </p:txBody>
      </p:sp>
      <p:sp>
        <p:nvSpPr>
          <p:cNvPr id="94" name="テキスト ボックス 93">
            <a:extLst>
              <a:ext uri="{FF2B5EF4-FFF2-40B4-BE49-F238E27FC236}">
                <a16:creationId xmlns:a16="http://schemas.microsoft.com/office/drawing/2014/main" id="{CBBA9D7D-76EB-4675-B389-F686D862FF82}"/>
              </a:ext>
            </a:extLst>
          </p:cNvPr>
          <p:cNvSpPr txBox="1"/>
          <p:nvPr/>
        </p:nvSpPr>
        <p:spPr>
          <a:xfrm>
            <a:off x="10765401" y="1804426"/>
            <a:ext cx="69762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2000</a:t>
            </a:r>
            <a:endParaRPr kumimoji="1" lang="ja-JP" altLang="en-US" dirty="0">
              <a:latin typeface="Arial" panose="020B0604020202020204" pitchFamily="34" charset="0"/>
              <a:cs typeface="Arial" panose="020B0604020202020204" pitchFamily="34" charset="0"/>
            </a:endParaRPr>
          </a:p>
        </p:txBody>
      </p:sp>
      <p:sp>
        <p:nvSpPr>
          <p:cNvPr id="95" name="テキスト ボックス 94">
            <a:extLst>
              <a:ext uri="{FF2B5EF4-FFF2-40B4-BE49-F238E27FC236}">
                <a16:creationId xmlns:a16="http://schemas.microsoft.com/office/drawing/2014/main" id="{B3252D44-D823-4767-890F-1022DEBE1D00}"/>
              </a:ext>
            </a:extLst>
          </p:cNvPr>
          <p:cNvSpPr txBox="1"/>
          <p:nvPr/>
        </p:nvSpPr>
        <p:spPr>
          <a:xfrm>
            <a:off x="10765401" y="908185"/>
            <a:ext cx="69762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2500</a:t>
            </a:r>
            <a:endParaRPr kumimoji="1" lang="ja-JP" altLang="en-US" dirty="0">
              <a:latin typeface="Arial" panose="020B0604020202020204" pitchFamily="34" charset="0"/>
              <a:cs typeface="Arial" panose="020B0604020202020204" pitchFamily="34" charset="0"/>
            </a:endParaRPr>
          </a:p>
        </p:txBody>
      </p:sp>
      <p:sp>
        <p:nvSpPr>
          <p:cNvPr id="96" name="テキスト ボックス 95">
            <a:extLst>
              <a:ext uri="{FF2B5EF4-FFF2-40B4-BE49-F238E27FC236}">
                <a16:creationId xmlns:a16="http://schemas.microsoft.com/office/drawing/2014/main" id="{E1C8134E-DB98-4794-B68D-4041D5DC0C77}"/>
              </a:ext>
            </a:extLst>
          </p:cNvPr>
          <p:cNvSpPr txBox="1"/>
          <p:nvPr/>
        </p:nvSpPr>
        <p:spPr>
          <a:xfrm rot="5400000">
            <a:off x="9772863" y="3139676"/>
            <a:ext cx="4100803" cy="523220"/>
          </a:xfrm>
          <a:prstGeom prst="rect">
            <a:avLst/>
          </a:prstGeom>
          <a:noFill/>
        </p:spPr>
        <p:txBody>
          <a:bodyPr wrap="none" rtlCol="0">
            <a:spAutoFit/>
          </a:bodyPr>
          <a:lstStyle/>
          <a:p>
            <a:r>
              <a:rPr kumimoji="1" lang="en-US" altLang="ja-JP" sz="2800" dirty="0">
                <a:latin typeface="Arial" panose="020B0604020202020204" pitchFamily="34" charset="0"/>
                <a:cs typeface="Arial" panose="020B0604020202020204" pitchFamily="34" charset="0"/>
              </a:rPr>
              <a:t>Ion counts / frame / pixel</a:t>
            </a:r>
            <a:endParaRPr kumimoji="1" lang="ja-JP" altLang="en-US" sz="2800" dirty="0">
              <a:latin typeface="Arial" panose="020B0604020202020204" pitchFamily="34" charset="0"/>
              <a:cs typeface="Arial" panose="020B0604020202020204" pitchFamily="34" charset="0"/>
            </a:endParaRPr>
          </a:p>
        </p:txBody>
      </p:sp>
      <p:sp>
        <p:nvSpPr>
          <p:cNvPr id="97" name="テキスト ボックス 96">
            <a:extLst>
              <a:ext uri="{FF2B5EF4-FFF2-40B4-BE49-F238E27FC236}">
                <a16:creationId xmlns:a16="http://schemas.microsoft.com/office/drawing/2014/main" id="{C498B0C9-3246-46AC-9E94-937B9DF4C29E}"/>
              </a:ext>
            </a:extLst>
          </p:cNvPr>
          <p:cNvSpPr txBox="1"/>
          <p:nvPr/>
        </p:nvSpPr>
        <p:spPr>
          <a:xfrm>
            <a:off x="8031751" y="6022968"/>
            <a:ext cx="963725" cy="523220"/>
          </a:xfrm>
          <a:prstGeom prst="rect">
            <a:avLst/>
          </a:prstGeom>
          <a:noFill/>
        </p:spPr>
        <p:txBody>
          <a:bodyPr wrap="none" rtlCol="0">
            <a:spAutoFit/>
          </a:bodyPr>
          <a:lstStyle/>
          <a:p>
            <a:r>
              <a:rPr kumimoji="1" lang="en-US" altLang="ja-JP" sz="2800" dirty="0">
                <a:latin typeface="Arial" panose="020B0604020202020204" pitchFamily="34" charset="0"/>
                <a:cs typeface="Arial" panose="020B0604020202020204" pitchFamily="34" charset="0"/>
              </a:rPr>
              <a:t>Pixel</a:t>
            </a:r>
            <a:endParaRPr kumimoji="1" lang="ja-JP" altLang="en-US" sz="2800" dirty="0">
              <a:latin typeface="Arial" panose="020B0604020202020204" pitchFamily="34" charset="0"/>
              <a:cs typeface="Arial" panose="020B0604020202020204" pitchFamily="34" charset="0"/>
            </a:endParaRPr>
          </a:p>
        </p:txBody>
      </p:sp>
      <p:sp>
        <p:nvSpPr>
          <p:cNvPr id="98" name="テキスト ボックス 97">
            <a:extLst>
              <a:ext uri="{FF2B5EF4-FFF2-40B4-BE49-F238E27FC236}">
                <a16:creationId xmlns:a16="http://schemas.microsoft.com/office/drawing/2014/main" id="{7383F8EE-2BAE-4303-A98C-C49C6D18C622}"/>
              </a:ext>
            </a:extLst>
          </p:cNvPr>
          <p:cNvSpPr txBox="1"/>
          <p:nvPr/>
        </p:nvSpPr>
        <p:spPr>
          <a:xfrm>
            <a:off x="6072878" y="5648826"/>
            <a:ext cx="312906"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dirty="0">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B0A581AE-AECB-47B1-9D71-D5BFFD46DFD9}"/>
              </a:ext>
            </a:extLst>
          </p:cNvPr>
          <p:cNvSpPr txBox="1"/>
          <p:nvPr/>
        </p:nvSpPr>
        <p:spPr>
          <a:xfrm>
            <a:off x="6740273" y="5668399"/>
            <a:ext cx="648127"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100</a:t>
            </a:r>
            <a:endParaRPr kumimoji="1" lang="ja-JP" altLang="en-US" dirty="0">
              <a:latin typeface="Arial" panose="020B0604020202020204" pitchFamily="34" charset="0"/>
              <a:cs typeface="Arial" panose="020B0604020202020204" pitchFamily="34" charset="0"/>
            </a:endParaRPr>
          </a:p>
        </p:txBody>
      </p:sp>
      <p:sp>
        <p:nvSpPr>
          <p:cNvPr id="100" name="テキスト ボックス 99">
            <a:extLst>
              <a:ext uri="{FF2B5EF4-FFF2-40B4-BE49-F238E27FC236}">
                <a16:creationId xmlns:a16="http://schemas.microsoft.com/office/drawing/2014/main" id="{C10ED843-EF42-444E-92A1-C5BEFC4F0410}"/>
              </a:ext>
            </a:extLst>
          </p:cNvPr>
          <p:cNvSpPr txBox="1"/>
          <p:nvPr/>
        </p:nvSpPr>
        <p:spPr>
          <a:xfrm>
            <a:off x="7603402" y="5668399"/>
            <a:ext cx="648127"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2</a:t>
            </a:r>
            <a:r>
              <a:rPr kumimoji="1" lang="en-US" altLang="ja-JP" dirty="0">
                <a:latin typeface="Arial" panose="020B0604020202020204" pitchFamily="34" charset="0"/>
                <a:cs typeface="Arial" panose="020B0604020202020204" pitchFamily="34" charset="0"/>
              </a:rPr>
              <a:t>00</a:t>
            </a:r>
            <a:endParaRPr kumimoji="1" lang="ja-JP" altLang="en-US" dirty="0">
              <a:latin typeface="Arial" panose="020B0604020202020204" pitchFamily="34" charset="0"/>
              <a:cs typeface="Arial" panose="020B0604020202020204" pitchFamily="34" charset="0"/>
            </a:endParaRPr>
          </a:p>
        </p:txBody>
      </p:sp>
      <p:sp>
        <p:nvSpPr>
          <p:cNvPr id="101" name="テキスト ボックス 100">
            <a:extLst>
              <a:ext uri="{FF2B5EF4-FFF2-40B4-BE49-F238E27FC236}">
                <a16:creationId xmlns:a16="http://schemas.microsoft.com/office/drawing/2014/main" id="{7416C353-9502-4A5A-8ACB-226D50A3339B}"/>
              </a:ext>
            </a:extLst>
          </p:cNvPr>
          <p:cNvSpPr txBox="1"/>
          <p:nvPr/>
        </p:nvSpPr>
        <p:spPr>
          <a:xfrm>
            <a:off x="8536274" y="5668399"/>
            <a:ext cx="648127"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300</a:t>
            </a:r>
            <a:endParaRPr kumimoji="1" lang="ja-JP" altLang="en-US" dirty="0">
              <a:latin typeface="Arial" panose="020B0604020202020204" pitchFamily="34" charset="0"/>
              <a:cs typeface="Arial" panose="020B0604020202020204" pitchFamily="34" charset="0"/>
            </a:endParaRPr>
          </a:p>
        </p:txBody>
      </p:sp>
      <p:sp>
        <p:nvSpPr>
          <p:cNvPr id="102" name="テキスト ボックス 101">
            <a:extLst>
              <a:ext uri="{FF2B5EF4-FFF2-40B4-BE49-F238E27FC236}">
                <a16:creationId xmlns:a16="http://schemas.microsoft.com/office/drawing/2014/main" id="{57341E6C-E7C0-4028-94B5-22FF6648B2B4}"/>
              </a:ext>
            </a:extLst>
          </p:cNvPr>
          <p:cNvSpPr txBox="1"/>
          <p:nvPr/>
        </p:nvSpPr>
        <p:spPr>
          <a:xfrm>
            <a:off x="9505711" y="5668399"/>
            <a:ext cx="648127"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4</a:t>
            </a:r>
            <a:r>
              <a:rPr kumimoji="1" lang="en-US" altLang="ja-JP" dirty="0">
                <a:latin typeface="Arial" panose="020B0604020202020204" pitchFamily="34" charset="0"/>
                <a:cs typeface="Arial" panose="020B0604020202020204" pitchFamily="34" charset="0"/>
              </a:rPr>
              <a:t>00</a:t>
            </a:r>
            <a:endParaRPr kumimoji="1" lang="ja-JP" altLang="en-US" dirty="0">
              <a:latin typeface="Arial" panose="020B0604020202020204" pitchFamily="34" charset="0"/>
              <a:cs typeface="Arial" panose="020B0604020202020204" pitchFamily="34" charset="0"/>
            </a:endParaRPr>
          </a:p>
        </p:txBody>
      </p:sp>
      <p:sp>
        <p:nvSpPr>
          <p:cNvPr id="103" name="テキスト ボックス 102">
            <a:extLst>
              <a:ext uri="{FF2B5EF4-FFF2-40B4-BE49-F238E27FC236}">
                <a16:creationId xmlns:a16="http://schemas.microsoft.com/office/drawing/2014/main" id="{01F0A8FD-7F72-4734-BC55-18D2552E6C62}"/>
              </a:ext>
            </a:extLst>
          </p:cNvPr>
          <p:cNvSpPr txBox="1"/>
          <p:nvPr/>
        </p:nvSpPr>
        <p:spPr>
          <a:xfrm>
            <a:off x="10304644" y="5668399"/>
            <a:ext cx="648127"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500</a:t>
            </a:r>
            <a:endParaRPr kumimoji="1" lang="ja-JP" altLang="en-US" dirty="0">
              <a:latin typeface="Arial" panose="020B0604020202020204" pitchFamily="34" charset="0"/>
              <a:cs typeface="Arial" panose="020B0604020202020204" pitchFamily="34" charset="0"/>
            </a:endParaRPr>
          </a:p>
        </p:txBody>
      </p:sp>
      <p:cxnSp>
        <p:nvCxnSpPr>
          <p:cNvPr id="48" name="直線コネクタ 47">
            <a:extLst>
              <a:ext uri="{FF2B5EF4-FFF2-40B4-BE49-F238E27FC236}">
                <a16:creationId xmlns:a16="http://schemas.microsoft.com/office/drawing/2014/main" id="{21CC2993-8F63-4518-9EBC-5437C7DC8CF3}"/>
              </a:ext>
            </a:extLst>
          </p:cNvPr>
          <p:cNvCxnSpPr>
            <a:cxnSpLocks/>
          </p:cNvCxnSpPr>
          <p:nvPr/>
        </p:nvCxnSpPr>
        <p:spPr>
          <a:xfrm>
            <a:off x="510175" y="5906788"/>
            <a:ext cx="1" cy="12080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A81C460D-7C21-46D4-A8EC-9F71D626DE16}"/>
              </a:ext>
            </a:extLst>
          </p:cNvPr>
          <p:cNvCxnSpPr>
            <a:cxnSpLocks/>
          </p:cNvCxnSpPr>
          <p:nvPr/>
        </p:nvCxnSpPr>
        <p:spPr>
          <a:xfrm>
            <a:off x="3092400" y="5906788"/>
            <a:ext cx="1" cy="12080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CEC529CA-F16C-44A1-B1BB-60CCB9600D72}"/>
              </a:ext>
            </a:extLst>
          </p:cNvPr>
          <p:cNvCxnSpPr>
            <a:cxnSpLocks/>
          </p:cNvCxnSpPr>
          <p:nvPr/>
        </p:nvCxnSpPr>
        <p:spPr>
          <a:xfrm>
            <a:off x="5593346" y="5906788"/>
            <a:ext cx="1" cy="12080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1" name="テキスト ボックス 50">
            <a:extLst>
              <a:ext uri="{FF2B5EF4-FFF2-40B4-BE49-F238E27FC236}">
                <a16:creationId xmlns:a16="http://schemas.microsoft.com/office/drawing/2014/main" id="{F800AE06-65F3-4FD8-A6A0-9D68BF3BBD7A}"/>
              </a:ext>
            </a:extLst>
          </p:cNvPr>
          <p:cNvSpPr txBox="1"/>
          <p:nvPr/>
        </p:nvSpPr>
        <p:spPr>
          <a:xfrm>
            <a:off x="345215" y="5980459"/>
            <a:ext cx="327334"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0</a:t>
            </a:r>
            <a:endParaRPr lang="ja-JP" altLang="en-US" sz="2000" dirty="0">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77B0DCE6-F55A-40F1-B4C5-3EA282AFD346}"/>
              </a:ext>
            </a:extLst>
          </p:cNvPr>
          <p:cNvSpPr txBox="1"/>
          <p:nvPr/>
        </p:nvSpPr>
        <p:spPr>
          <a:xfrm>
            <a:off x="2747726" y="5980459"/>
            <a:ext cx="755335"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1500</a:t>
            </a:r>
            <a:endParaRPr lang="ja-JP" altLang="en-US" sz="2000" dirty="0">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758DA7E4-3B5C-4A2A-B212-BB7CCC82B123}"/>
              </a:ext>
            </a:extLst>
          </p:cNvPr>
          <p:cNvSpPr txBox="1"/>
          <p:nvPr/>
        </p:nvSpPr>
        <p:spPr>
          <a:xfrm>
            <a:off x="5181743" y="5980459"/>
            <a:ext cx="755335"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3000</a:t>
            </a:r>
            <a:endParaRPr lang="ja-JP" altLang="en-US" sz="2000" dirty="0">
              <a:latin typeface="Arial" panose="020B0604020202020204" pitchFamily="34" charset="0"/>
              <a:cs typeface="Arial" panose="020B0604020202020204" pitchFamily="34" charset="0"/>
            </a:endParaRPr>
          </a:p>
        </p:txBody>
      </p:sp>
      <p:pic>
        <p:nvPicPr>
          <p:cNvPr id="54" name="図 53">
            <a:extLst>
              <a:ext uri="{FF2B5EF4-FFF2-40B4-BE49-F238E27FC236}">
                <a16:creationId xmlns:a16="http://schemas.microsoft.com/office/drawing/2014/main" id="{EA6F2654-E8F3-4159-9439-74E76966DE05}"/>
              </a:ext>
            </a:extLst>
          </p:cNvPr>
          <p:cNvPicPr>
            <a:picLocks/>
          </p:cNvPicPr>
          <p:nvPr/>
        </p:nvPicPr>
        <p:blipFill>
          <a:blip r:embed="rId6"/>
          <a:stretch>
            <a:fillRect/>
          </a:stretch>
        </p:blipFill>
        <p:spPr>
          <a:xfrm>
            <a:off x="508882" y="5706518"/>
            <a:ext cx="5086800" cy="204116"/>
          </a:xfrm>
          <a:prstGeom prst="rect">
            <a:avLst/>
          </a:prstGeom>
          <a:ln w="19050">
            <a:solidFill>
              <a:schemeClr val="tx1"/>
            </a:solidFill>
          </a:ln>
        </p:spPr>
      </p:pic>
      <p:sp>
        <p:nvSpPr>
          <p:cNvPr id="55" name="テキスト ボックス 54">
            <a:extLst>
              <a:ext uri="{FF2B5EF4-FFF2-40B4-BE49-F238E27FC236}">
                <a16:creationId xmlns:a16="http://schemas.microsoft.com/office/drawing/2014/main" id="{135C6945-E0B9-4035-8A84-983F7EEEE750}"/>
              </a:ext>
            </a:extLst>
          </p:cNvPr>
          <p:cNvSpPr txBox="1"/>
          <p:nvPr/>
        </p:nvSpPr>
        <p:spPr>
          <a:xfrm>
            <a:off x="1201367" y="6308932"/>
            <a:ext cx="3536546"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Ion counts / frame / pixel</a:t>
            </a:r>
            <a:endParaRPr kumimoji="1" lang="ja-JP" altLang="en-US" sz="2400" dirty="0">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E2ABF82E-729C-4B71-8F54-7E9614E60EFE}"/>
              </a:ext>
            </a:extLst>
          </p:cNvPr>
          <p:cNvSpPr txBox="1"/>
          <p:nvPr/>
        </p:nvSpPr>
        <p:spPr>
          <a:xfrm>
            <a:off x="1719709" y="575402"/>
            <a:ext cx="2650084" cy="461665"/>
          </a:xfrm>
          <a:prstGeom prst="rect">
            <a:avLst/>
          </a:prstGeom>
          <a:noFill/>
        </p:spPr>
        <p:txBody>
          <a:bodyPr wrap="none" rtlCol="0">
            <a:spAutoFit/>
          </a:bodyPr>
          <a:lstStyle/>
          <a:p>
            <a:r>
              <a:rPr lang="en-US" altLang="ja-JP" sz="2400" b="1" dirty="0">
                <a:latin typeface="Arial" panose="020B0604020202020204" pitchFamily="34" charset="0"/>
                <a:cs typeface="Arial" panose="020B0604020202020204" pitchFamily="34" charset="0"/>
              </a:rPr>
              <a:t>Reference image</a:t>
            </a:r>
            <a:endParaRPr lang="ja-JP" altLang="en-US" sz="2400" b="1" dirty="0">
              <a:latin typeface="Arial" panose="020B0604020202020204" pitchFamily="34" charset="0"/>
              <a:cs typeface="Arial" panose="020B0604020202020204" pitchFamily="34" charset="0"/>
            </a:endParaRPr>
          </a:p>
        </p:txBody>
      </p:sp>
      <p:grpSp>
        <p:nvGrpSpPr>
          <p:cNvPr id="6" name="グループ化 5">
            <a:extLst>
              <a:ext uri="{FF2B5EF4-FFF2-40B4-BE49-F238E27FC236}">
                <a16:creationId xmlns:a16="http://schemas.microsoft.com/office/drawing/2014/main" id="{47D2913D-35AC-409F-BB9D-6B3557C596EB}"/>
              </a:ext>
            </a:extLst>
          </p:cNvPr>
          <p:cNvGrpSpPr/>
          <p:nvPr/>
        </p:nvGrpSpPr>
        <p:grpSpPr>
          <a:xfrm>
            <a:off x="6162372" y="575402"/>
            <a:ext cx="5560578" cy="6068803"/>
            <a:chOff x="6162372" y="651602"/>
            <a:chExt cx="5560578" cy="6068803"/>
          </a:xfrm>
        </p:grpSpPr>
        <p:grpSp>
          <p:nvGrpSpPr>
            <p:cNvPr id="120" name="グループ化 119">
              <a:extLst>
                <a:ext uri="{FF2B5EF4-FFF2-40B4-BE49-F238E27FC236}">
                  <a16:creationId xmlns:a16="http://schemas.microsoft.com/office/drawing/2014/main" id="{E0BD0AFC-4235-4312-9BC8-14F3E4F62D13}"/>
                </a:ext>
              </a:extLst>
            </p:cNvPr>
            <p:cNvGrpSpPr/>
            <p:nvPr/>
          </p:nvGrpSpPr>
          <p:grpSpPr>
            <a:xfrm>
              <a:off x="6162372" y="1128724"/>
              <a:ext cx="5560578" cy="5591681"/>
              <a:chOff x="6016070" y="1128724"/>
              <a:chExt cx="5560578" cy="5591681"/>
            </a:xfrm>
          </p:grpSpPr>
          <p:sp>
            <p:nvSpPr>
              <p:cNvPr id="104" name="正方形/長方形 103">
                <a:extLst>
                  <a:ext uri="{FF2B5EF4-FFF2-40B4-BE49-F238E27FC236}">
                    <a16:creationId xmlns:a16="http://schemas.microsoft.com/office/drawing/2014/main" id="{F316E7AD-DCBC-4D61-A17D-C5DDA3FE9912}"/>
                  </a:ext>
                </a:extLst>
              </p:cNvPr>
              <p:cNvSpPr/>
              <p:nvPr/>
            </p:nvSpPr>
            <p:spPr>
              <a:xfrm>
                <a:off x="6052112" y="1128724"/>
                <a:ext cx="4566987" cy="427350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23FA1F8B-6606-464D-81CE-93D3F44CFC06}"/>
                  </a:ext>
                </a:extLst>
              </p:cNvPr>
              <p:cNvSpPr/>
              <p:nvPr/>
            </p:nvSpPr>
            <p:spPr>
              <a:xfrm>
                <a:off x="6052112" y="5402227"/>
                <a:ext cx="4566987" cy="294355"/>
              </a:xfrm>
              <a:prstGeom prst="rect">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コネクタ 105">
                <a:extLst>
                  <a:ext uri="{FF2B5EF4-FFF2-40B4-BE49-F238E27FC236}">
                    <a16:creationId xmlns:a16="http://schemas.microsoft.com/office/drawing/2014/main" id="{8E0A0CF1-5955-4899-9B38-F843771FF13B}"/>
                  </a:ext>
                </a:extLst>
              </p:cNvPr>
              <p:cNvCxnSpPr>
                <a:cxnSpLocks/>
              </p:cNvCxnSpPr>
              <p:nvPr/>
            </p:nvCxnSpPr>
            <p:spPr>
              <a:xfrm>
                <a:off x="6055922" y="5402227"/>
                <a:ext cx="454793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1" name="正方形/長方形 110">
                <a:extLst>
                  <a:ext uri="{FF2B5EF4-FFF2-40B4-BE49-F238E27FC236}">
                    <a16:creationId xmlns:a16="http://schemas.microsoft.com/office/drawing/2014/main" id="{EDDC042A-3ADE-449E-94F7-F07CB5DCEA6B}"/>
                  </a:ext>
                </a:extLst>
              </p:cNvPr>
              <p:cNvSpPr/>
              <p:nvPr/>
            </p:nvSpPr>
            <p:spPr>
              <a:xfrm>
                <a:off x="7764775" y="1287529"/>
                <a:ext cx="1210588" cy="646331"/>
              </a:xfrm>
              <a:prstGeom prst="rect">
                <a:avLst/>
              </a:prstGeom>
            </p:spPr>
            <p:txBody>
              <a:bodyPr wrap="none">
                <a:spAutoFit/>
              </a:bodyPr>
              <a:lstStyle/>
              <a:p>
                <a:pPr algn="ctr"/>
                <a:r>
                  <a:rPr lang="en-US" altLang="ja-JP" sz="3600" b="1" dirty="0">
                    <a:solidFill>
                      <a:srgbClr val="FF0000"/>
                    </a:solidFill>
                    <a:latin typeface="Arial" panose="020B0604020202020204" pitchFamily="34" charset="0"/>
                    <a:cs typeface="Arial" panose="020B0604020202020204" pitchFamily="34" charset="0"/>
                  </a:rPr>
                  <a:t>DRO</a:t>
                </a:r>
                <a:endParaRPr lang="ja-JP" altLang="en-US" sz="3600" b="1" dirty="0">
                  <a:solidFill>
                    <a:srgbClr val="FF0000"/>
                  </a:solidFill>
                  <a:latin typeface="Arial" panose="020B0604020202020204" pitchFamily="34" charset="0"/>
                  <a:cs typeface="Arial" panose="020B0604020202020204" pitchFamily="34" charset="0"/>
                </a:endParaRPr>
              </a:p>
            </p:txBody>
          </p:sp>
          <p:sp>
            <p:nvSpPr>
              <p:cNvPr id="112" name="正方形/長方形 111">
                <a:extLst>
                  <a:ext uri="{FF2B5EF4-FFF2-40B4-BE49-F238E27FC236}">
                    <a16:creationId xmlns:a16="http://schemas.microsoft.com/office/drawing/2014/main" id="{5DF1EAF2-F979-4C94-B185-46DD1C29BF19}"/>
                  </a:ext>
                </a:extLst>
              </p:cNvPr>
              <p:cNvSpPr/>
              <p:nvPr/>
            </p:nvSpPr>
            <p:spPr>
              <a:xfrm>
                <a:off x="6016070" y="6074074"/>
                <a:ext cx="1544012" cy="646331"/>
              </a:xfrm>
              <a:prstGeom prst="rect">
                <a:avLst/>
              </a:prstGeom>
            </p:spPr>
            <p:txBody>
              <a:bodyPr wrap="none">
                <a:spAutoFit/>
              </a:bodyPr>
              <a:lstStyle/>
              <a:p>
                <a:pPr algn="ctr"/>
                <a:r>
                  <a:rPr lang="en-US" altLang="ja-JP" sz="3600" b="1" dirty="0">
                    <a:solidFill>
                      <a:srgbClr val="0000FF"/>
                    </a:solidFill>
                    <a:latin typeface="Arial" panose="020B0604020202020204" pitchFamily="34" charset="0"/>
                    <a:cs typeface="Arial" panose="020B0604020202020204" pitchFamily="34" charset="0"/>
                  </a:rPr>
                  <a:t>NDRO</a:t>
                </a:r>
                <a:endParaRPr lang="ja-JP" altLang="en-US" sz="3600" b="1" dirty="0">
                  <a:solidFill>
                    <a:srgbClr val="0000FF"/>
                  </a:solidFill>
                  <a:latin typeface="Arial" panose="020B0604020202020204" pitchFamily="34" charset="0"/>
                  <a:cs typeface="Arial" panose="020B0604020202020204" pitchFamily="34" charset="0"/>
                </a:endParaRPr>
              </a:p>
            </p:txBody>
          </p:sp>
          <p:cxnSp>
            <p:nvCxnSpPr>
              <p:cNvPr id="117" name="直線矢印コネクタ 116">
                <a:extLst>
                  <a:ext uri="{FF2B5EF4-FFF2-40B4-BE49-F238E27FC236}">
                    <a16:creationId xmlns:a16="http://schemas.microsoft.com/office/drawing/2014/main" id="{715F0B58-80CC-4DDF-B1C1-DEE91E40C53A}"/>
                  </a:ext>
                </a:extLst>
              </p:cNvPr>
              <p:cNvCxnSpPr>
                <a:cxnSpLocks/>
              </p:cNvCxnSpPr>
              <p:nvPr/>
            </p:nvCxnSpPr>
            <p:spPr>
              <a:xfrm flipV="1">
                <a:off x="7124248" y="5615974"/>
                <a:ext cx="465855" cy="494361"/>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8" name="正方形/長方形 117">
                <a:extLst>
                  <a:ext uri="{FF2B5EF4-FFF2-40B4-BE49-F238E27FC236}">
                    <a16:creationId xmlns:a16="http://schemas.microsoft.com/office/drawing/2014/main" id="{B1EE6C8A-3D41-4E40-BC04-CA94354CD505}"/>
                  </a:ext>
                </a:extLst>
              </p:cNvPr>
              <p:cNvSpPr/>
              <p:nvPr/>
            </p:nvSpPr>
            <p:spPr>
              <a:xfrm>
                <a:off x="10608113" y="5169316"/>
                <a:ext cx="968535" cy="400110"/>
              </a:xfrm>
              <a:prstGeom prst="rect">
                <a:avLst/>
              </a:prstGeom>
            </p:spPr>
            <p:txBody>
              <a:bodyPr wrap="none">
                <a:spAutoFit/>
              </a:bodyPr>
              <a:lstStyle/>
              <a:p>
                <a:pPr algn="ctr"/>
                <a:r>
                  <a:rPr lang="en-US" altLang="ja-JP" sz="2000" b="1" dirty="0">
                    <a:latin typeface="Arial" panose="020B0604020202020204" pitchFamily="34" charset="0"/>
                    <a:cs typeface="Arial" panose="020B0604020202020204" pitchFamily="34" charset="0"/>
                  </a:rPr>
                  <a:t>thresh</a:t>
                </a:r>
                <a:endParaRPr lang="ja-JP" altLang="en-US" sz="2000" b="1" dirty="0">
                  <a:latin typeface="Arial" panose="020B0604020202020204" pitchFamily="34" charset="0"/>
                  <a:cs typeface="Arial" panose="020B0604020202020204" pitchFamily="34" charset="0"/>
                </a:endParaRPr>
              </a:p>
            </p:txBody>
          </p:sp>
        </p:grpSp>
        <p:sp>
          <p:nvSpPr>
            <p:cNvPr id="59" name="テキスト ボックス 58">
              <a:extLst>
                <a:ext uri="{FF2B5EF4-FFF2-40B4-BE49-F238E27FC236}">
                  <a16:creationId xmlns:a16="http://schemas.microsoft.com/office/drawing/2014/main" id="{A23DAB9B-1B0B-44CE-A173-1E04FC0698FE}"/>
                </a:ext>
              </a:extLst>
            </p:cNvPr>
            <p:cNvSpPr txBox="1"/>
            <p:nvPr/>
          </p:nvSpPr>
          <p:spPr>
            <a:xfrm>
              <a:off x="7815825" y="651602"/>
              <a:ext cx="1689886" cy="461665"/>
            </a:xfrm>
            <a:prstGeom prst="rect">
              <a:avLst/>
            </a:prstGeom>
            <a:noFill/>
          </p:spPr>
          <p:txBody>
            <a:bodyPr wrap="none" rtlCol="0">
              <a:spAutoFit/>
            </a:bodyPr>
            <a:lstStyle/>
            <a:p>
              <a:r>
                <a:rPr lang="en-US" altLang="ja-JP" sz="2400" b="1" dirty="0">
                  <a:latin typeface="Arial" panose="020B0604020202020204" pitchFamily="34" charset="0"/>
                  <a:cs typeface="Arial" panose="020B0604020202020204" pitchFamily="34" charset="0"/>
                </a:rPr>
                <a:t>Set thresh</a:t>
              </a:r>
              <a:endParaRPr lang="ja-JP" altLang="en-US" sz="2400" b="1" dirty="0">
                <a:latin typeface="Arial" panose="020B0604020202020204" pitchFamily="34" charset="0"/>
                <a:cs typeface="Arial" panose="020B0604020202020204" pitchFamily="34" charset="0"/>
              </a:endParaRPr>
            </a:p>
          </p:txBody>
        </p:sp>
      </p:grpSp>
      <p:grpSp>
        <p:nvGrpSpPr>
          <p:cNvPr id="20" name="グループ化 19">
            <a:extLst>
              <a:ext uri="{FF2B5EF4-FFF2-40B4-BE49-F238E27FC236}">
                <a16:creationId xmlns:a16="http://schemas.microsoft.com/office/drawing/2014/main" id="{6C002888-AD62-4BBE-B133-2F386249B15F}"/>
              </a:ext>
            </a:extLst>
          </p:cNvPr>
          <p:cNvGrpSpPr/>
          <p:nvPr/>
        </p:nvGrpSpPr>
        <p:grpSpPr>
          <a:xfrm>
            <a:off x="823222" y="2235270"/>
            <a:ext cx="4419046" cy="2826879"/>
            <a:chOff x="823222" y="2235270"/>
            <a:chExt cx="4419046" cy="2826879"/>
          </a:xfrm>
        </p:grpSpPr>
        <p:sp>
          <p:nvSpPr>
            <p:cNvPr id="41" name="テキスト ボックス 40">
              <a:extLst>
                <a:ext uri="{FF2B5EF4-FFF2-40B4-BE49-F238E27FC236}">
                  <a16:creationId xmlns:a16="http://schemas.microsoft.com/office/drawing/2014/main" id="{2A5B174D-EBAC-478E-9223-E48C70E1AB58}"/>
                </a:ext>
              </a:extLst>
            </p:cNvPr>
            <p:cNvSpPr txBox="1"/>
            <p:nvPr/>
          </p:nvSpPr>
          <p:spPr>
            <a:xfrm>
              <a:off x="3488678" y="2235741"/>
              <a:ext cx="1402948" cy="461665"/>
            </a:xfrm>
            <a:prstGeom prst="rect">
              <a:avLst/>
            </a:prstGeom>
            <a:solidFill>
              <a:schemeClr val="bg1">
                <a:lumMod val="95000"/>
              </a:schemeClr>
            </a:solidFill>
            <a:ln>
              <a:solidFill>
                <a:srgbClr val="FFFF00"/>
              </a:solidFill>
            </a:ln>
          </p:spPr>
          <p:txBody>
            <a:bodyPr wrap="none" rtlCol="0">
              <a:spAutoFit/>
            </a:bodyPr>
            <a:lstStyle/>
            <a:p>
              <a:r>
                <a:rPr lang="en-US" altLang="ja-JP" sz="2400" b="1" dirty="0">
                  <a:solidFill>
                    <a:srgbClr val="FF0000"/>
                  </a:solidFill>
                  <a:latin typeface="Arial" panose="020B0604020202020204" pitchFamily="34" charset="0"/>
                  <a:cs typeface="Arial" panose="020B0604020202020204" pitchFamily="34" charset="0"/>
                </a:rPr>
                <a:t>Mg</a:t>
              </a:r>
              <a:r>
                <a:rPr lang="en-US" altLang="ja-JP" sz="2400" b="1" dirty="0">
                  <a:latin typeface="Arial" panose="020B0604020202020204" pitchFamily="34" charset="0"/>
                  <a:cs typeface="Arial" panose="020B0604020202020204" pitchFamily="34" charset="0"/>
                </a:rPr>
                <a:t>Al</a:t>
              </a:r>
              <a:r>
                <a:rPr lang="en-US" altLang="ja-JP" sz="2400" b="1" baseline="-25000" dirty="0">
                  <a:latin typeface="Arial" panose="020B0604020202020204" pitchFamily="34" charset="0"/>
                  <a:cs typeface="Arial" panose="020B0604020202020204" pitchFamily="34" charset="0"/>
                </a:rPr>
                <a:t>2</a:t>
              </a:r>
              <a:r>
                <a:rPr lang="en-US" altLang="ja-JP" sz="2400" b="1" dirty="0">
                  <a:latin typeface="Arial" panose="020B0604020202020204" pitchFamily="34" charset="0"/>
                  <a:cs typeface="Arial" panose="020B0604020202020204" pitchFamily="34" charset="0"/>
                </a:rPr>
                <a:t>O</a:t>
              </a:r>
              <a:r>
                <a:rPr lang="en-US" altLang="ja-JP" sz="2400" b="1" baseline="-25000" dirty="0">
                  <a:latin typeface="Arial" panose="020B0604020202020204" pitchFamily="34" charset="0"/>
                  <a:cs typeface="Arial" panose="020B0604020202020204" pitchFamily="34" charset="0"/>
                </a:rPr>
                <a:t>4</a:t>
              </a:r>
              <a:endParaRPr lang="ja-JP" altLang="en-US" sz="2400" b="1" baseline="-25000" dirty="0">
                <a:latin typeface="Arial" panose="020B0604020202020204" pitchFamily="34" charset="0"/>
                <a:cs typeface="Arial" panose="020B0604020202020204" pitchFamily="34" charset="0"/>
              </a:endParaRPr>
            </a:p>
          </p:txBody>
        </p:sp>
        <p:sp>
          <p:nvSpPr>
            <p:cNvPr id="42" name="テキスト ボックス 41">
              <a:extLst>
                <a:ext uri="{FF2B5EF4-FFF2-40B4-BE49-F238E27FC236}">
                  <a16:creationId xmlns:a16="http://schemas.microsoft.com/office/drawing/2014/main" id="{06737BD3-775F-4208-985E-20D4E90FE376}"/>
                </a:ext>
              </a:extLst>
            </p:cNvPr>
            <p:cNvSpPr txBox="1"/>
            <p:nvPr/>
          </p:nvSpPr>
          <p:spPr>
            <a:xfrm>
              <a:off x="1367554" y="3297105"/>
              <a:ext cx="1814920" cy="461665"/>
            </a:xfrm>
            <a:prstGeom prst="rect">
              <a:avLst/>
            </a:prstGeom>
            <a:solidFill>
              <a:schemeClr val="tx1"/>
            </a:solidFill>
            <a:ln>
              <a:solidFill>
                <a:srgbClr val="FFFF00"/>
              </a:solidFill>
            </a:ln>
          </p:spPr>
          <p:txBody>
            <a:bodyPr wrap="none" rtlCol="0">
              <a:spAutoFit/>
            </a:bodyPr>
            <a:lstStyle/>
            <a:p>
              <a:r>
                <a:rPr lang="en-US" altLang="ja-JP" sz="2400" b="1" dirty="0">
                  <a:solidFill>
                    <a:schemeClr val="bg1"/>
                  </a:solidFill>
                  <a:latin typeface="Arial" panose="020B0604020202020204" pitchFamily="34" charset="0"/>
                  <a:cs typeface="Arial" panose="020B0604020202020204" pitchFamily="34" charset="0"/>
                </a:rPr>
                <a:t>CaAl</a:t>
              </a:r>
              <a:r>
                <a:rPr lang="en-US" altLang="ja-JP" sz="2400" b="1" baseline="-25000" dirty="0">
                  <a:solidFill>
                    <a:schemeClr val="bg1"/>
                  </a:solidFill>
                  <a:latin typeface="Arial" panose="020B0604020202020204" pitchFamily="34" charset="0"/>
                  <a:cs typeface="Arial" panose="020B0604020202020204" pitchFamily="34" charset="0"/>
                </a:rPr>
                <a:t>2</a:t>
              </a:r>
              <a:r>
                <a:rPr lang="en-US" altLang="ja-JP" sz="2400" b="1" dirty="0">
                  <a:solidFill>
                    <a:schemeClr val="bg1"/>
                  </a:solidFill>
                  <a:latin typeface="Arial" panose="020B0604020202020204" pitchFamily="34" charset="0"/>
                  <a:cs typeface="Arial" panose="020B0604020202020204" pitchFamily="34" charset="0"/>
                </a:rPr>
                <a:t>Si</a:t>
              </a:r>
              <a:r>
                <a:rPr lang="en-US" altLang="ja-JP" sz="2400" b="1" baseline="-25000" dirty="0">
                  <a:solidFill>
                    <a:schemeClr val="bg1"/>
                  </a:solidFill>
                  <a:latin typeface="Arial" panose="020B0604020202020204" pitchFamily="34" charset="0"/>
                  <a:cs typeface="Arial" panose="020B0604020202020204" pitchFamily="34" charset="0"/>
                </a:rPr>
                <a:t>2</a:t>
              </a:r>
              <a:r>
                <a:rPr lang="en-US" altLang="ja-JP" sz="2400" b="1" dirty="0">
                  <a:solidFill>
                    <a:schemeClr val="bg1"/>
                  </a:solidFill>
                  <a:latin typeface="Arial" panose="020B0604020202020204" pitchFamily="34" charset="0"/>
                  <a:cs typeface="Arial" panose="020B0604020202020204" pitchFamily="34" charset="0"/>
                </a:rPr>
                <a:t>O</a:t>
              </a:r>
              <a:r>
                <a:rPr lang="en-US" altLang="ja-JP" sz="2400" b="1" baseline="-25000" dirty="0">
                  <a:solidFill>
                    <a:schemeClr val="bg1"/>
                  </a:solidFill>
                  <a:latin typeface="Arial" panose="020B0604020202020204" pitchFamily="34" charset="0"/>
                  <a:cs typeface="Arial" panose="020B0604020202020204" pitchFamily="34" charset="0"/>
                </a:rPr>
                <a:t>8</a:t>
              </a:r>
              <a:endParaRPr lang="ja-JP" altLang="en-US" sz="2400" b="1" baseline="-25000" dirty="0">
                <a:solidFill>
                  <a:schemeClr val="bg1"/>
                </a:solidFill>
                <a:latin typeface="Arial" panose="020B0604020202020204" pitchFamily="34" charset="0"/>
                <a:cs typeface="Arial" panose="020B0604020202020204" pitchFamily="34" charset="0"/>
              </a:endParaRPr>
            </a:p>
          </p:txBody>
        </p:sp>
        <p:cxnSp>
          <p:nvCxnSpPr>
            <p:cNvPr id="3" name="直線矢印コネクタ 2">
              <a:extLst>
                <a:ext uri="{FF2B5EF4-FFF2-40B4-BE49-F238E27FC236}">
                  <a16:creationId xmlns:a16="http://schemas.microsoft.com/office/drawing/2014/main" id="{6B941E9A-9EFA-46B1-AA82-174D481EB5BA}"/>
                </a:ext>
              </a:extLst>
            </p:cNvPr>
            <p:cNvCxnSpPr>
              <a:cxnSpLocks/>
            </p:cNvCxnSpPr>
            <p:nvPr/>
          </p:nvCxnSpPr>
          <p:spPr>
            <a:xfrm flipH="1" flipV="1">
              <a:off x="3052282" y="2235741"/>
              <a:ext cx="436396" cy="11541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9F2ECF09-C426-44D9-97F4-C6DD3E300F76}"/>
                </a:ext>
              </a:extLst>
            </p:cNvPr>
            <p:cNvCxnSpPr>
              <a:cxnSpLocks/>
            </p:cNvCxnSpPr>
            <p:nvPr/>
          </p:nvCxnSpPr>
          <p:spPr>
            <a:xfrm flipV="1">
              <a:off x="4904360" y="2235270"/>
              <a:ext cx="337908" cy="11263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44BF264C-BD39-419C-80C4-C1F06547DD64}"/>
                </a:ext>
              </a:extLst>
            </p:cNvPr>
            <p:cNvCxnSpPr>
              <a:cxnSpLocks/>
            </p:cNvCxnSpPr>
            <p:nvPr/>
          </p:nvCxnSpPr>
          <p:spPr>
            <a:xfrm>
              <a:off x="4062224" y="2697406"/>
              <a:ext cx="0" cy="67258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879516BE-8A59-4D97-AC6A-91BDBBF60178}"/>
                </a:ext>
              </a:extLst>
            </p:cNvPr>
            <p:cNvCxnSpPr>
              <a:cxnSpLocks/>
            </p:cNvCxnSpPr>
            <p:nvPr/>
          </p:nvCxnSpPr>
          <p:spPr>
            <a:xfrm>
              <a:off x="3943183" y="4737271"/>
              <a:ext cx="708166" cy="32487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EF51F64B-5E05-4953-9DFC-B9C39B2A7F6A}"/>
                </a:ext>
              </a:extLst>
            </p:cNvPr>
            <p:cNvCxnSpPr>
              <a:cxnSpLocks/>
            </p:cNvCxnSpPr>
            <p:nvPr/>
          </p:nvCxnSpPr>
          <p:spPr>
            <a:xfrm flipV="1">
              <a:off x="3937914" y="4410596"/>
              <a:ext cx="1190061" cy="30393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4D3D28DF-FA53-4B2A-807B-95C8A622E888}"/>
                </a:ext>
              </a:extLst>
            </p:cNvPr>
            <p:cNvCxnSpPr>
              <a:cxnSpLocks/>
            </p:cNvCxnSpPr>
            <p:nvPr/>
          </p:nvCxnSpPr>
          <p:spPr>
            <a:xfrm flipH="1" flipV="1">
              <a:off x="823222" y="3903203"/>
              <a:ext cx="499896" cy="58041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BF5F8940-7FCA-4667-B4FE-C7A950FDAA61}"/>
                </a:ext>
              </a:extLst>
            </p:cNvPr>
            <p:cNvSpPr txBox="1"/>
            <p:nvPr/>
          </p:nvSpPr>
          <p:spPr>
            <a:xfrm>
              <a:off x="1309129" y="4483615"/>
              <a:ext cx="2634054" cy="461665"/>
            </a:xfrm>
            <a:prstGeom prst="rect">
              <a:avLst/>
            </a:prstGeom>
            <a:solidFill>
              <a:schemeClr val="bg1">
                <a:lumMod val="65000"/>
              </a:schemeClr>
            </a:solidFill>
            <a:ln>
              <a:solidFill>
                <a:srgbClr val="FFFF00"/>
              </a:solidFill>
            </a:ln>
          </p:spPr>
          <p:txBody>
            <a:bodyPr wrap="none" rtlCol="0">
              <a:spAutoFit/>
            </a:bodyPr>
            <a:lstStyle/>
            <a:p>
              <a:r>
                <a:rPr lang="it-IT" altLang="ja-JP" sz="2400" b="1" dirty="0">
                  <a:solidFill>
                    <a:schemeClr val="bg1"/>
                  </a:solidFill>
                  <a:latin typeface="Arial" panose="020B0604020202020204" pitchFamily="34" charset="0"/>
                  <a:cs typeface="Arial" panose="020B0604020202020204" pitchFamily="34" charset="0"/>
                </a:rPr>
                <a:t>Ca</a:t>
              </a:r>
              <a:r>
                <a:rPr lang="it-IT" altLang="ja-JP" sz="2400" b="1" baseline="-25000" dirty="0">
                  <a:solidFill>
                    <a:schemeClr val="bg1"/>
                  </a:solidFill>
                  <a:latin typeface="Arial" panose="020B0604020202020204" pitchFamily="34" charset="0"/>
                  <a:cs typeface="Arial" panose="020B0604020202020204" pitchFamily="34" charset="0"/>
                </a:rPr>
                <a:t>2</a:t>
              </a:r>
              <a:r>
                <a:rPr lang="it-IT" altLang="ja-JP" sz="2400" b="1" dirty="0">
                  <a:solidFill>
                    <a:schemeClr val="bg1"/>
                  </a:solidFill>
                  <a:latin typeface="Arial" panose="020B0604020202020204" pitchFamily="34" charset="0"/>
                  <a:cs typeface="Arial" panose="020B0604020202020204" pitchFamily="34" charset="0"/>
                </a:rPr>
                <a:t>(</a:t>
              </a:r>
              <a:r>
                <a:rPr lang="it-IT" altLang="ja-JP" sz="2400" b="1" dirty="0">
                  <a:solidFill>
                    <a:srgbClr val="FF0000"/>
                  </a:solidFill>
                  <a:latin typeface="Arial" panose="020B0604020202020204" pitchFamily="34" charset="0"/>
                  <a:cs typeface="Arial" panose="020B0604020202020204" pitchFamily="34" charset="0"/>
                </a:rPr>
                <a:t>Mg</a:t>
              </a:r>
              <a:r>
                <a:rPr lang="it-IT" altLang="ja-JP" sz="2400" b="1" dirty="0">
                  <a:solidFill>
                    <a:schemeClr val="bg1"/>
                  </a:solidFill>
                  <a:latin typeface="Arial" panose="020B0604020202020204" pitchFamily="34" charset="0"/>
                  <a:cs typeface="Arial" panose="020B0604020202020204" pitchFamily="34" charset="0"/>
                </a:rPr>
                <a:t>,Al,Si)</a:t>
              </a:r>
              <a:r>
                <a:rPr lang="it-IT" altLang="ja-JP" sz="2400" b="1" baseline="-25000" dirty="0">
                  <a:solidFill>
                    <a:schemeClr val="bg1"/>
                  </a:solidFill>
                  <a:latin typeface="Arial" panose="020B0604020202020204" pitchFamily="34" charset="0"/>
                  <a:cs typeface="Arial" panose="020B0604020202020204" pitchFamily="34" charset="0"/>
                </a:rPr>
                <a:t>2</a:t>
              </a:r>
              <a:r>
                <a:rPr lang="it-IT" altLang="ja-JP" sz="2400" b="1" dirty="0">
                  <a:solidFill>
                    <a:schemeClr val="bg1"/>
                  </a:solidFill>
                  <a:latin typeface="Arial" panose="020B0604020202020204" pitchFamily="34" charset="0"/>
                  <a:cs typeface="Arial" panose="020B0604020202020204" pitchFamily="34" charset="0"/>
                </a:rPr>
                <a:t>O</a:t>
              </a:r>
              <a:r>
                <a:rPr lang="it-IT" altLang="ja-JP" sz="2400" b="1" baseline="-25000" dirty="0">
                  <a:solidFill>
                    <a:schemeClr val="bg1"/>
                  </a:solidFill>
                  <a:latin typeface="Arial" panose="020B0604020202020204" pitchFamily="34" charset="0"/>
                  <a:cs typeface="Arial" panose="020B0604020202020204" pitchFamily="34" charset="0"/>
                </a:rPr>
                <a:t>7</a:t>
              </a:r>
              <a:endParaRPr lang="ja-JP" altLang="en-US" sz="2400" b="1" baseline="-250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6813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a:extLst>
              <a:ext uri="{FF2B5EF4-FFF2-40B4-BE49-F238E27FC236}">
                <a16:creationId xmlns:a16="http://schemas.microsoft.com/office/drawing/2014/main" id="{39A8E14B-D041-41B8-A86E-7BCD11475F0E}"/>
              </a:ext>
            </a:extLst>
          </p:cNvPr>
          <p:cNvGraphicFramePr>
            <a:graphicFrameLocks noChangeAspect="1"/>
          </p:cNvGraphicFramePr>
          <p:nvPr>
            <p:extLst>
              <p:ext uri="{D42A27DB-BD31-4B8C-83A1-F6EECF244321}">
                <p14:modId xmlns:p14="http://schemas.microsoft.com/office/powerpoint/2010/main" val="3636692705"/>
              </p:ext>
            </p:extLst>
          </p:nvPr>
        </p:nvGraphicFramePr>
        <p:xfrm>
          <a:off x="495724" y="1071574"/>
          <a:ext cx="5103813" cy="4595813"/>
        </p:xfrm>
        <a:graphic>
          <a:graphicData uri="http://schemas.openxmlformats.org/presentationml/2006/ole">
            <mc:AlternateContent xmlns:mc="http://schemas.openxmlformats.org/markup-compatibility/2006">
              <mc:Choice xmlns:v="urn:schemas-microsoft-com:vml" Requires="v">
                <p:oleObj r:id="rId3" imgW="5104440" imgH="4596480" progId="">
                  <p:embed/>
                </p:oleObj>
              </mc:Choice>
              <mc:Fallback>
                <p:oleObj r:id="rId3" imgW="5104440" imgH="4596480" progId="">
                  <p:embed/>
                  <p:pic>
                    <p:nvPicPr>
                      <p:cNvPr id="2" name="オブジェクト 1">
                        <a:extLst>
                          <a:ext uri="{FF2B5EF4-FFF2-40B4-BE49-F238E27FC236}">
                            <a16:creationId xmlns:a16="http://schemas.microsoft.com/office/drawing/2014/main" id="{39A8E14B-D041-41B8-A86E-7BCD11475F0E}"/>
                          </a:ext>
                        </a:extLst>
                      </p:cNvPr>
                      <p:cNvPicPr/>
                      <p:nvPr/>
                    </p:nvPicPr>
                    <p:blipFill>
                      <a:blip r:embed="rId4"/>
                      <a:stretch>
                        <a:fillRect/>
                      </a:stretch>
                    </p:blipFill>
                    <p:spPr>
                      <a:xfrm>
                        <a:off x="495724" y="1071574"/>
                        <a:ext cx="5103813" cy="4595813"/>
                      </a:xfrm>
                      <a:prstGeom prst="rect">
                        <a:avLst/>
                      </a:prstGeom>
                      <a:ln>
                        <a:solidFill>
                          <a:schemeClr val="tx1"/>
                        </a:solidFill>
                      </a:ln>
                    </p:spPr>
                  </p:pic>
                </p:oleObj>
              </mc:Fallback>
            </mc:AlternateContent>
          </a:graphicData>
        </a:graphic>
      </p:graphicFrame>
      <p:cxnSp>
        <p:nvCxnSpPr>
          <p:cNvPr id="87" name="直線コネクタ 86">
            <a:extLst>
              <a:ext uri="{FF2B5EF4-FFF2-40B4-BE49-F238E27FC236}">
                <a16:creationId xmlns:a16="http://schemas.microsoft.com/office/drawing/2014/main" id="{0123D7CB-1ED6-42CB-9A79-687A4A651822}"/>
              </a:ext>
            </a:extLst>
          </p:cNvPr>
          <p:cNvCxnSpPr>
            <a:cxnSpLocks/>
          </p:cNvCxnSpPr>
          <p:nvPr/>
        </p:nvCxnSpPr>
        <p:spPr>
          <a:xfrm>
            <a:off x="947350" y="1090624"/>
            <a:ext cx="4640257" cy="441296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89" name="グラフィックス 88">
            <a:extLst>
              <a:ext uri="{FF2B5EF4-FFF2-40B4-BE49-F238E27FC236}">
                <a16:creationId xmlns:a16="http://schemas.microsoft.com/office/drawing/2014/main" id="{C2AEECFE-E104-4773-9D84-D1D3FEC8F5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8414" y="1054387"/>
            <a:ext cx="4566987" cy="4579638"/>
          </a:xfrm>
          <a:prstGeom prst="rect">
            <a:avLst/>
          </a:prstGeom>
        </p:spPr>
      </p:pic>
      <p:sp>
        <p:nvSpPr>
          <p:cNvPr id="90" name="テキスト ボックス 89">
            <a:extLst>
              <a:ext uri="{FF2B5EF4-FFF2-40B4-BE49-F238E27FC236}">
                <a16:creationId xmlns:a16="http://schemas.microsoft.com/office/drawing/2014/main" id="{0A1A2692-D076-4BB4-8DC8-3584146AEFE3}"/>
              </a:ext>
            </a:extLst>
          </p:cNvPr>
          <p:cNvSpPr txBox="1"/>
          <p:nvPr/>
        </p:nvSpPr>
        <p:spPr>
          <a:xfrm>
            <a:off x="10765401" y="5435716"/>
            <a:ext cx="312906"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dirty="0">
              <a:latin typeface="Arial" panose="020B0604020202020204" pitchFamily="34" charset="0"/>
              <a:cs typeface="Arial" panose="020B0604020202020204" pitchFamily="34" charset="0"/>
            </a:endParaRPr>
          </a:p>
        </p:txBody>
      </p:sp>
      <p:sp>
        <p:nvSpPr>
          <p:cNvPr id="91" name="テキスト ボックス 90">
            <a:extLst>
              <a:ext uri="{FF2B5EF4-FFF2-40B4-BE49-F238E27FC236}">
                <a16:creationId xmlns:a16="http://schemas.microsoft.com/office/drawing/2014/main" id="{76EC5B34-93E3-48D0-99F2-7AB65FD69038}"/>
              </a:ext>
            </a:extLst>
          </p:cNvPr>
          <p:cNvSpPr txBox="1"/>
          <p:nvPr/>
        </p:nvSpPr>
        <p:spPr>
          <a:xfrm>
            <a:off x="10765401" y="4552605"/>
            <a:ext cx="56938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500</a:t>
            </a:r>
            <a:endParaRPr kumimoji="1" lang="ja-JP" altLang="en-US" dirty="0">
              <a:latin typeface="Arial" panose="020B0604020202020204" pitchFamily="34" charset="0"/>
              <a:cs typeface="Arial" panose="020B0604020202020204" pitchFamily="34" charset="0"/>
            </a:endParaRPr>
          </a:p>
        </p:txBody>
      </p:sp>
      <p:sp>
        <p:nvSpPr>
          <p:cNvPr id="92" name="テキスト ボックス 91">
            <a:extLst>
              <a:ext uri="{FF2B5EF4-FFF2-40B4-BE49-F238E27FC236}">
                <a16:creationId xmlns:a16="http://schemas.microsoft.com/office/drawing/2014/main" id="{7D93925D-F86B-422F-9E10-A6C41B5ABFF9}"/>
              </a:ext>
            </a:extLst>
          </p:cNvPr>
          <p:cNvSpPr txBox="1"/>
          <p:nvPr/>
        </p:nvSpPr>
        <p:spPr>
          <a:xfrm>
            <a:off x="10765401" y="3669494"/>
            <a:ext cx="69762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1000</a:t>
            </a:r>
            <a:endParaRPr kumimoji="1" lang="ja-JP" altLang="en-US" dirty="0">
              <a:latin typeface="Arial" panose="020B0604020202020204" pitchFamily="34" charset="0"/>
              <a:cs typeface="Arial" panose="020B0604020202020204" pitchFamily="34" charset="0"/>
            </a:endParaRPr>
          </a:p>
        </p:txBody>
      </p:sp>
      <p:sp>
        <p:nvSpPr>
          <p:cNvPr id="93" name="テキスト ボックス 92">
            <a:extLst>
              <a:ext uri="{FF2B5EF4-FFF2-40B4-BE49-F238E27FC236}">
                <a16:creationId xmlns:a16="http://schemas.microsoft.com/office/drawing/2014/main" id="{4D5A6625-E0B9-4489-842A-672FCD24B86A}"/>
              </a:ext>
            </a:extLst>
          </p:cNvPr>
          <p:cNvSpPr txBox="1"/>
          <p:nvPr/>
        </p:nvSpPr>
        <p:spPr>
          <a:xfrm>
            <a:off x="10765401" y="2786383"/>
            <a:ext cx="69762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1500</a:t>
            </a:r>
            <a:endParaRPr kumimoji="1" lang="ja-JP" altLang="en-US" dirty="0">
              <a:latin typeface="Arial" panose="020B0604020202020204" pitchFamily="34" charset="0"/>
              <a:cs typeface="Arial" panose="020B0604020202020204" pitchFamily="34" charset="0"/>
            </a:endParaRPr>
          </a:p>
        </p:txBody>
      </p:sp>
      <p:sp>
        <p:nvSpPr>
          <p:cNvPr id="94" name="テキスト ボックス 93">
            <a:extLst>
              <a:ext uri="{FF2B5EF4-FFF2-40B4-BE49-F238E27FC236}">
                <a16:creationId xmlns:a16="http://schemas.microsoft.com/office/drawing/2014/main" id="{CBBA9D7D-76EB-4675-B389-F686D862FF82}"/>
              </a:ext>
            </a:extLst>
          </p:cNvPr>
          <p:cNvSpPr txBox="1"/>
          <p:nvPr/>
        </p:nvSpPr>
        <p:spPr>
          <a:xfrm>
            <a:off x="10765401" y="1804426"/>
            <a:ext cx="69762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2000</a:t>
            </a:r>
            <a:endParaRPr kumimoji="1" lang="ja-JP" altLang="en-US" dirty="0">
              <a:latin typeface="Arial" panose="020B0604020202020204" pitchFamily="34" charset="0"/>
              <a:cs typeface="Arial" panose="020B0604020202020204" pitchFamily="34" charset="0"/>
            </a:endParaRPr>
          </a:p>
        </p:txBody>
      </p:sp>
      <p:sp>
        <p:nvSpPr>
          <p:cNvPr id="95" name="テキスト ボックス 94">
            <a:extLst>
              <a:ext uri="{FF2B5EF4-FFF2-40B4-BE49-F238E27FC236}">
                <a16:creationId xmlns:a16="http://schemas.microsoft.com/office/drawing/2014/main" id="{B3252D44-D823-4767-890F-1022DEBE1D00}"/>
              </a:ext>
            </a:extLst>
          </p:cNvPr>
          <p:cNvSpPr txBox="1"/>
          <p:nvPr/>
        </p:nvSpPr>
        <p:spPr>
          <a:xfrm>
            <a:off x="10765401" y="908185"/>
            <a:ext cx="69762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2500</a:t>
            </a:r>
            <a:endParaRPr kumimoji="1" lang="ja-JP" altLang="en-US" dirty="0">
              <a:latin typeface="Arial" panose="020B0604020202020204" pitchFamily="34" charset="0"/>
              <a:cs typeface="Arial" panose="020B0604020202020204" pitchFamily="34" charset="0"/>
            </a:endParaRPr>
          </a:p>
        </p:txBody>
      </p:sp>
      <p:sp>
        <p:nvSpPr>
          <p:cNvPr id="97" name="テキスト ボックス 96">
            <a:extLst>
              <a:ext uri="{FF2B5EF4-FFF2-40B4-BE49-F238E27FC236}">
                <a16:creationId xmlns:a16="http://schemas.microsoft.com/office/drawing/2014/main" id="{C498B0C9-3246-46AC-9E94-937B9DF4C29E}"/>
              </a:ext>
            </a:extLst>
          </p:cNvPr>
          <p:cNvSpPr txBox="1"/>
          <p:nvPr/>
        </p:nvSpPr>
        <p:spPr>
          <a:xfrm>
            <a:off x="8031751" y="6022968"/>
            <a:ext cx="963725" cy="523220"/>
          </a:xfrm>
          <a:prstGeom prst="rect">
            <a:avLst/>
          </a:prstGeom>
          <a:noFill/>
        </p:spPr>
        <p:txBody>
          <a:bodyPr wrap="none" rtlCol="0">
            <a:spAutoFit/>
          </a:bodyPr>
          <a:lstStyle/>
          <a:p>
            <a:r>
              <a:rPr kumimoji="1" lang="en-US" altLang="ja-JP" sz="2800" dirty="0">
                <a:latin typeface="Arial" panose="020B0604020202020204" pitchFamily="34" charset="0"/>
                <a:cs typeface="Arial" panose="020B0604020202020204" pitchFamily="34" charset="0"/>
              </a:rPr>
              <a:t>Pixel</a:t>
            </a:r>
            <a:endParaRPr kumimoji="1" lang="ja-JP" altLang="en-US" sz="2800" dirty="0">
              <a:latin typeface="Arial" panose="020B0604020202020204" pitchFamily="34" charset="0"/>
              <a:cs typeface="Arial" panose="020B0604020202020204" pitchFamily="34" charset="0"/>
            </a:endParaRPr>
          </a:p>
        </p:txBody>
      </p:sp>
      <p:sp>
        <p:nvSpPr>
          <p:cNvPr id="98" name="テキスト ボックス 97">
            <a:extLst>
              <a:ext uri="{FF2B5EF4-FFF2-40B4-BE49-F238E27FC236}">
                <a16:creationId xmlns:a16="http://schemas.microsoft.com/office/drawing/2014/main" id="{7383F8EE-2BAE-4303-A98C-C49C6D18C622}"/>
              </a:ext>
            </a:extLst>
          </p:cNvPr>
          <p:cNvSpPr txBox="1"/>
          <p:nvPr/>
        </p:nvSpPr>
        <p:spPr>
          <a:xfrm>
            <a:off x="6072878" y="5648826"/>
            <a:ext cx="312906"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0</a:t>
            </a:r>
            <a:endParaRPr kumimoji="1" lang="ja-JP" altLang="en-US" dirty="0">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B0A581AE-AECB-47B1-9D71-D5BFFD46DFD9}"/>
              </a:ext>
            </a:extLst>
          </p:cNvPr>
          <p:cNvSpPr txBox="1"/>
          <p:nvPr/>
        </p:nvSpPr>
        <p:spPr>
          <a:xfrm>
            <a:off x="6740273" y="5668399"/>
            <a:ext cx="648127"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100</a:t>
            </a:r>
            <a:endParaRPr kumimoji="1" lang="ja-JP" altLang="en-US" dirty="0">
              <a:latin typeface="Arial" panose="020B0604020202020204" pitchFamily="34" charset="0"/>
              <a:cs typeface="Arial" panose="020B0604020202020204" pitchFamily="34" charset="0"/>
            </a:endParaRPr>
          </a:p>
        </p:txBody>
      </p:sp>
      <p:sp>
        <p:nvSpPr>
          <p:cNvPr id="100" name="テキスト ボックス 99">
            <a:extLst>
              <a:ext uri="{FF2B5EF4-FFF2-40B4-BE49-F238E27FC236}">
                <a16:creationId xmlns:a16="http://schemas.microsoft.com/office/drawing/2014/main" id="{C10ED843-EF42-444E-92A1-C5BEFC4F0410}"/>
              </a:ext>
            </a:extLst>
          </p:cNvPr>
          <p:cNvSpPr txBox="1"/>
          <p:nvPr/>
        </p:nvSpPr>
        <p:spPr>
          <a:xfrm>
            <a:off x="7603402" y="5668399"/>
            <a:ext cx="648127"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2</a:t>
            </a:r>
            <a:r>
              <a:rPr kumimoji="1" lang="en-US" altLang="ja-JP" dirty="0">
                <a:latin typeface="Arial" panose="020B0604020202020204" pitchFamily="34" charset="0"/>
                <a:cs typeface="Arial" panose="020B0604020202020204" pitchFamily="34" charset="0"/>
              </a:rPr>
              <a:t>00</a:t>
            </a:r>
            <a:endParaRPr kumimoji="1" lang="ja-JP" altLang="en-US" dirty="0">
              <a:latin typeface="Arial" panose="020B0604020202020204" pitchFamily="34" charset="0"/>
              <a:cs typeface="Arial" panose="020B0604020202020204" pitchFamily="34" charset="0"/>
            </a:endParaRPr>
          </a:p>
        </p:txBody>
      </p:sp>
      <p:sp>
        <p:nvSpPr>
          <p:cNvPr id="101" name="テキスト ボックス 100">
            <a:extLst>
              <a:ext uri="{FF2B5EF4-FFF2-40B4-BE49-F238E27FC236}">
                <a16:creationId xmlns:a16="http://schemas.microsoft.com/office/drawing/2014/main" id="{7416C353-9502-4A5A-8ACB-226D50A3339B}"/>
              </a:ext>
            </a:extLst>
          </p:cNvPr>
          <p:cNvSpPr txBox="1"/>
          <p:nvPr/>
        </p:nvSpPr>
        <p:spPr>
          <a:xfrm>
            <a:off x="8536274" y="5668399"/>
            <a:ext cx="648127"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300</a:t>
            </a:r>
            <a:endParaRPr kumimoji="1" lang="ja-JP" altLang="en-US" dirty="0">
              <a:latin typeface="Arial" panose="020B0604020202020204" pitchFamily="34" charset="0"/>
              <a:cs typeface="Arial" panose="020B0604020202020204" pitchFamily="34" charset="0"/>
            </a:endParaRPr>
          </a:p>
        </p:txBody>
      </p:sp>
      <p:sp>
        <p:nvSpPr>
          <p:cNvPr id="102" name="テキスト ボックス 101">
            <a:extLst>
              <a:ext uri="{FF2B5EF4-FFF2-40B4-BE49-F238E27FC236}">
                <a16:creationId xmlns:a16="http://schemas.microsoft.com/office/drawing/2014/main" id="{57341E6C-E7C0-4028-94B5-22FF6648B2B4}"/>
              </a:ext>
            </a:extLst>
          </p:cNvPr>
          <p:cNvSpPr txBox="1"/>
          <p:nvPr/>
        </p:nvSpPr>
        <p:spPr>
          <a:xfrm>
            <a:off x="9505711" y="5668399"/>
            <a:ext cx="648127"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4</a:t>
            </a:r>
            <a:r>
              <a:rPr kumimoji="1" lang="en-US" altLang="ja-JP" dirty="0">
                <a:latin typeface="Arial" panose="020B0604020202020204" pitchFamily="34" charset="0"/>
                <a:cs typeface="Arial" panose="020B0604020202020204" pitchFamily="34" charset="0"/>
              </a:rPr>
              <a:t>00</a:t>
            </a:r>
            <a:endParaRPr kumimoji="1" lang="ja-JP" altLang="en-US" dirty="0">
              <a:latin typeface="Arial" panose="020B0604020202020204" pitchFamily="34" charset="0"/>
              <a:cs typeface="Arial" panose="020B0604020202020204" pitchFamily="34" charset="0"/>
            </a:endParaRPr>
          </a:p>
        </p:txBody>
      </p:sp>
      <p:sp>
        <p:nvSpPr>
          <p:cNvPr id="103" name="テキスト ボックス 102">
            <a:extLst>
              <a:ext uri="{FF2B5EF4-FFF2-40B4-BE49-F238E27FC236}">
                <a16:creationId xmlns:a16="http://schemas.microsoft.com/office/drawing/2014/main" id="{01F0A8FD-7F72-4734-BC55-18D2552E6C62}"/>
              </a:ext>
            </a:extLst>
          </p:cNvPr>
          <p:cNvSpPr txBox="1"/>
          <p:nvPr/>
        </p:nvSpPr>
        <p:spPr>
          <a:xfrm>
            <a:off x="10304644" y="5668399"/>
            <a:ext cx="648127"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500</a:t>
            </a:r>
            <a:endParaRPr kumimoji="1" lang="ja-JP" altLang="en-US" dirty="0">
              <a:latin typeface="Arial" panose="020B0604020202020204" pitchFamily="34" charset="0"/>
              <a:cs typeface="Arial" panose="020B0604020202020204" pitchFamily="34" charset="0"/>
            </a:endParaRPr>
          </a:p>
        </p:txBody>
      </p:sp>
      <p:grpSp>
        <p:nvGrpSpPr>
          <p:cNvPr id="120" name="グループ化 119">
            <a:extLst>
              <a:ext uri="{FF2B5EF4-FFF2-40B4-BE49-F238E27FC236}">
                <a16:creationId xmlns:a16="http://schemas.microsoft.com/office/drawing/2014/main" id="{E0BD0AFC-4235-4312-9BC8-14F3E4F62D13}"/>
              </a:ext>
            </a:extLst>
          </p:cNvPr>
          <p:cNvGrpSpPr/>
          <p:nvPr/>
        </p:nvGrpSpPr>
        <p:grpSpPr>
          <a:xfrm>
            <a:off x="6162372" y="1052524"/>
            <a:ext cx="4603029" cy="5591681"/>
            <a:chOff x="6016070" y="1128724"/>
            <a:chExt cx="4603029" cy="5591681"/>
          </a:xfrm>
        </p:grpSpPr>
        <p:sp>
          <p:nvSpPr>
            <p:cNvPr id="104" name="正方形/長方形 103">
              <a:extLst>
                <a:ext uri="{FF2B5EF4-FFF2-40B4-BE49-F238E27FC236}">
                  <a16:creationId xmlns:a16="http://schemas.microsoft.com/office/drawing/2014/main" id="{F316E7AD-DCBC-4D61-A17D-C5DDA3FE9912}"/>
                </a:ext>
              </a:extLst>
            </p:cNvPr>
            <p:cNvSpPr/>
            <p:nvPr/>
          </p:nvSpPr>
          <p:spPr>
            <a:xfrm>
              <a:off x="6052112" y="1128724"/>
              <a:ext cx="4566987" cy="4273503"/>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23FA1F8B-6606-464D-81CE-93D3F44CFC06}"/>
                </a:ext>
              </a:extLst>
            </p:cNvPr>
            <p:cNvSpPr/>
            <p:nvPr/>
          </p:nvSpPr>
          <p:spPr>
            <a:xfrm>
              <a:off x="6052112" y="5402227"/>
              <a:ext cx="4566987" cy="294355"/>
            </a:xfrm>
            <a:prstGeom prst="rect">
              <a:avLst/>
            </a:prstGeom>
            <a:solidFill>
              <a:srgbClr val="00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コネクタ 105">
              <a:extLst>
                <a:ext uri="{FF2B5EF4-FFF2-40B4-BE49-F238E27FC236}">
                  <a16:creationId xmlns:a16="http://schemas.microsoft.com/office/drawing/2014/main" id="{8E0A0CF1-5955-4899-9B38-F843771FF13B}"/>
                </a:ext>
              </a:extLst>
            </p:cNvPr>
            <p:cNvCxnSpPr>
              <a:cxnSpLocks/>
            </p:cNvCxnSpPr>
            <p:nvPr/>
          </p:nvCxnSpPr>
          <p:spPr>
            <a:xfrm>
              <a:off x="6055922" y="5402227"/>
              <a:ext cx="454793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1" name="正方形/長方形 110">
              <a:extLst>
                <a:ext uri="{FF2B5EF4-FFF2-40B4-BE49-F238E27FC236}">
                  <a16:creationId xmlns:a16="http://schemas.microsoft.com/office/drawing/2014/main" id="{EDDC042A-3ADE-449E-94F7-F07CB5DCEA6B}"/>
                </a:ext>
              </a:extLst>
            </p:cNvPr>
            <p:cNvSpPr/>
            <p:nvPr/>
          </p:nvSpPr>
          <p:spPr>
            <a:xfrm>
              <a:off x="7764775" y="1287529"/>
              <a:ext cx="1210588" cy="646331"/>
            </a:xfrm>
            <a:prstGeom prst="rect">
              <a:avLst/>
            </a:prstGeom>
          </p:spPr>
          <p:txBody>
            <a:bodyPr wrap="none">
              <a:spAutoFit/>
            </a:bodyPr>
            <a:lstStyle/>
            <a:p>
              <a:pPr algn="ctr"/>
              <a:r>
                <a:rPr lang="en-US" altLang="ja-JP" sz="3600" b="1" dirty="0">
                  <a:solidFill>
                    <a:srgbClr val="FF0000"/>
                  </a:solidFill>
                  <a:latin typeface="Arial" panose="020B0604020202020204" pitchFamily="34" charset="0"/>
                  <a:cs typeface="Arial" panose="020B0604020202020204" pitchFamily="34" charset="0"/>
                </a:rPr>
                <a:t>DRO</a:t>
              </a:r>
              <a:endParaRPr lang="ja-JP" altLang="en-US" sz="3600" b="1" dirty="0">
                <a:solidFill>
                  <a:srgbClr val="FF0000"/>
                </a:solidFill>
                <a:latin typeface="Arial" panose="020B0604020202020204" pitchFamily="34" charset="0"/>
                <a:cs typeface="Arial" panose="020B0604020202020204" pitchFamily="34" charset="0"/>
              </a:endParaRPr>
            </a:p>
          </p:txBody>
        </p:sp>
        <p:sp>
          <p:nvSpPr>
            <p:cNvPr id="112" name="正方形/長方形 111">
              <a:extLst>
                <a:ext uri="{FF2B5EF4-FFF2-40B4-BE49-F238E27FC236}">
                  <a16:creationId xmlns:a16="http://schemas.microsoft.com/office/drawing/2014/main" id="{5DF1EAF2-F979-4C94-B185-46DD1C29BF19}"/>
                </a:ext>
              </a:extLst>
            </p:cNvPr>
            <p:cNvSpPr/>
            <p:nvPr/>
          </p:nvSpPr>
          <p:spPr>
            <a:xfrm>
              <a:off x="6016070" y="6074074"/>
              <a:ext cx="1544012" cy="646331"/>
            </a:xfrm>
            <a:prstGeom prst="rect">
              <a:avLst/>
            </a:prstGeom>
          </p:spPr>
          <p:txBody>
            <a:bodyPr wrap="none">
              <a:spAutoFit/>
            </a:bodyPr>
            <a:lstStyle/>
            <a:p>
              <a:pPr algn="ctr"/>
              <a:r>
                <a:rPr lang="en-US" altLang="ja-JP" sz="3600" b="1" dirty="0">
                  <a:solidFill>
                    <a:srgbClr val="0000FF"/>
                  </a:solidFill>
                  <a:latin typeface="Arial" panose="020B0604020202020204" pitchFamily="34" charset="0"/>
                  <a:cs typeface="Arial" panose="020B0604020202020204" pitchFamily="34" charset="0"/>
                </a:rPr>
                <a:t>NDRO</a:t>
              </a:r>
              <a:endParaRPr lang="ja-JP" altLang="en-US" sz="3600" b="1" dirty="0">
                <a:solidFill>
                  <a:srgbClr val="0000FF"/>
                </a:solidFill>
                <a:latin typeface="Arial" panose="020B0604020202020204" pitchFamily="34" charset="0"/>
                <a:cs typeface="Arial" panose="020B0604020202020204" pitchFamily="34" charset="0"/>
              </a:endParaRPr>
            </a:p>
          </p:txBody>
        </p:sp>
        <p:cxnSp>
          <p:nvCxnSpPr>
            <p:cNvPr id="117" name="直線矢印コネクタ 116">
              <a:extLst>
                <a:ext uri="{FF2B5EF4-FFF2-40B4-BE49-F238E27FC236}">
                  <a16:creationId xmlns:a16="http://schemas.microsoft.com/office/drawing/2014/main" id="{715F0B58-80CC-4DDF-B1C1-DEE91E40C53A}"/>
                </a:ext>
              </a:extLst>
            </p:cNvPr>
            <p:cNvCxnSpPr>
              <a:cxnSpLocks/>
            </p:cNvCxnSpPr>
            <p:nvPr/>
          </p:nvCxnSpPr>
          <p:spPr>
            <a:xfrm flipV="1">
              <a:off x="7124248" y="5615974"/>
              <a:ext cx="465855" cy="494361"/>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テキスト ボックス 40">
            <a:extLst>
              <a:ext uri="{FF2B5EF4-FFF2-40B4-BE49-F238E27FC236}">
                <a16:creationId xmlns:a16="http://schemas.microsoft.com/office/drawing/2014/main" id="{D70F02BF-DF47-4D01-977E-FAE683800DA8}"/>
              </a:ext>
            </a:extLst>
          </p:cNvPr>
          <p:cNvSpPr txBox="1"/>
          <p:nvPr/>
        </p:nvSpPr>
        <p:spPr>
          <a:xfrm>
            <a:off x="922699" y="5952307"/>
            <a:ext cx="4865434" cy="461665"/>
          </a:xfrm>
          <a:prstGeom prst="rect">
            <a:avLst/>
          </a:prstGeom>
          <a:noFill/>
        </p:spPr>
        <p:txBody>
          <a:bodyPr wrap="none" rtlCol="0">
            <a:spAutoFit/>
          </a:bodyPr>
          <a:lstStyle/>
          <a:p>
            <a:r>
              <a:rPr lang="en-US" altLang="ja-JP" sz="2400" b="1" dirty="0">
                <a:latin typeface="Arial" panose="020B0604020202020204" pitchFamily="34" charset="0"/>
                <a:cs typeface="Arial" panose="020B0604020202020204" pitchFamily="34" charset="0"/>
              </a:rPr>
              <a:t>Change driving pulses by FPGA</a:t>
            </a:r>
            <a:endParaRPr lang="ja-JP" altLang="en-US" sz="2400" b="1" dirty="0">
              <a:latin typeface="Arial" panose="020B0604020202020204" pitchFamily="34" charset="0"/>
              <a:cs typeface="Arial" panose="020B0604020202020204" pitchFamily="34" charset="0"/>
            </a:endParaRPr>
          </a:p>
        </p:txBody>
      </p:sp>
      <p:cxnSp>
        <p:nvCxnSpPr>
          <p:cNvPr id="4" name="直線矢印コネクタ 3">
            <a:extLst>
              <a:ext uri="{FF2B5EF4-FFF2-40B4-BE49-F238E27FC236}">
                <a16:creationId xmlns:a16="http://schemas.microsoft.com/office/drawing/2014/main" id="{F91329B3-08D3-4509-8596-61F0F5C2DFF2}"/>
              </a:ext>
            </a:extLst>
          </p:cNvPr>
          <p:cNvCxnSpPr/>
          <p:nvPr/>
        </p:nvCxnSpPr>
        <p:spPr>
          <a:xfrm>
            <a:off x="444430" y="6204082"/>
            <a:ext cx="5029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ACC15DAB-6516-4BFE-86E9-AA2DDC8A5EF9}"/>
              </a:ext>
            </a:extLst>
          </p:cNvPr>
          <p:cNvSpPr txBox="1"/>
          <p:nvPr/>
        </p:nvSpPr>
        <p:spPr>
          <a:xfrm>
            <a:off x="7815825" y="575402"/>
            <a:ext cx="1689886" cy="461665"/>
          </a:xfrm>
          <a:prstGeom prst="rect">
            <a:avLst/>
          </a:prstGeom>
          <a:noFill/>
        </p:spPr>
        <p:txBody>
          <a:bodyPr wrap="none" rtlCol="0">
            <a:spAutoFit/>
          </a:bodyPr>
          <a:lstStyle/>
          <a:p>
            <a:r>
              <a:rPr lang="en-US" altLang="ja-JP" sz="2400" b="1" dirty="0">
                <a:latin typeface="Arial" panose="020B0604020202020204" pitchFamily="34" charset="0"/>
                <a:cs typeface="Arial" panose="020B0604020202020204" pitchFamily="34" charset="0"/>
              </a:rPr>
              <a:t>Set thresh</a:t>
            </a:r>
            <a:endParaRPr lang="ja-JP" altLang="en-US" sz="2400" b="1" dirty="0">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F72B9DE3-E1B3-4364-A6FF-B307635894AD}"/>
              </a:ext>
            </a:extLst>
          </p:cNvPr>
          <p:cNvSpPr txBox="1"/>
          <p:nvPr/>
        </p:nvSpPr>
        <p:spPr>
          <a:xfrm>
            <a:off x="1719709" y="575402"/>
            <a:ext cx="2597186" cy="461665"/>
          </a:xfrm>
          <a:prstGeom prst="rect">
            <a:avLst/>
          </a:prstGeom>
          <a:noFill/>
        </p:spPr>
        <p:txBody>
          <a:bodyPr wrap="none" rtlCol="0">
            <a:spAutoFit/>
          </a:bodyPr>
          <a:lstStyle/>
          <a:p>
            <a:r>
              <a:rPr lang="en-US" altLang="ja-JP" sz="2400" b="1" dirty="0">
                <a:latin typeface="Arial" panose="020B0604020202020204" pitchFamily="34" charset="0"/>
                <a:cs typeface="Arial" panose="020B0604020202020204" pitchFamily="34" charset="0"/>
              </a:rPr>
              <a:t>DRO-NDRO map</a:t>
            </a:r>
            <a:endParaRPr lang="ja-JP" altLang="en-US" sz="2400" b="1" dirty="0">
              <a:latin typeface="Arial" panose="020B0604020202020204" pitchFamily="34" charset="0"/>
              <a:cs typeface="Arial" panose="020B0604020202020204" pitchFamily="34" charset="0"/>
            </a:endParaRPr>
          </a:p>
        </p:txBody>
      </p:sp>
      <p:sp>
        <p:nvSpPr>
          <p:cNvPr id="42" name="テキスト ボックス 41">
            <a:extLst>
              <a:ext uri="{FF2B5EF4-FFF2-40B4-BE49-F238E27FC236}">
                <a16:creationId xmlns:a16="http://schemas.microsoft.com/office/drawing/2014/main" id="{B1D6EBFB-B01E-4A9F-830F-1E3DE96F150F}"/>
              </a:ext>
            </a:extLst>
          </p:cNvPr>
          <p:cNvSpPr txBox="1"/>
          <p:nvPr/>
        </p:nvSpPr>
        <p:spPr>
          <a:xfrm>
            <a:off x="755567" y="1706950"/>
            <a:ext cx="982961" cy="523220"/>
          </a:xfrm>
          <a:prstGeom prst="rect">
            <a:avLst/>
          </a:prstGeom>
          <a:noFill/>
        </p:spPr>
        <p:txBody>
          <a:bodyPr wrap="none" rtlCol="0">
            <a:spAutoFit/>
          </a:bodyPr>
          <a:lstStyle/>
          <a:p>
            <a:r>
              <a:rPr lang="en-US" altLang="ja-JP" sz="2800" b="1" dirty="0">
                <a:solidFill>
                  <a:srgbClr val="FF0000"/>
                </a:solidFill>
                <a:latin typeface="Arial" panose="020B0604020202020204" pitchFamily="34" charset="0"/>
                <a:cs typeface="Arial" panose="020B0604020202020204" pitchFamily="34" charset="0"/>
              </a:rPr>
              <a:t>DRO</a:t>
            </a:r>
            <a:endParaRPr lang="ja-JP" altLang="en-US" sz="2800" b="1" dirty="0">
              <a:solidFill>
                <a:srgbClr val="FF0000"/>
              </a:solidFill>
              <a:latin typeface="Arial" panose="020B0604020202020204" pitchFamily="34" charset="0"/>
              <a:cs typeface="Arial" panose="020B0604020202020204" pitchFamily="34" charset="0"/>
            </a:endParaRPr>
          </a:p>
        </p:txBody>
      </p:sp>
      <p:sp>
        <p:nvSpPr>
          <p:cNvPr id="43" name="テキスト ボックス 42">
            <a:extLst>
              <a:ext uri="{FF2B5EF4-FFF2-40B4-BE49-F238E27FC236}">
                <a16:creationId xmlns:a16="http://schemas.microsoft.com/office/drawing/2014/main" id="{136D3730-2C51-450D-B76D-4F3BAA43724F}"/>
              </a:ext>
            </a:extLst>
          </p:cNvPr>
          <p:cNvSpPr txBox="1"/>
          <p:nvPr/>
        </p:nvSpPr>
        <p:spPr>
          <a:xfrm>
            <a:off x="1479017" y="3146273"/>
            <a:ext cx="1242648" cy="523220"/>
          </a:xfrm>
          <a:prstGeom prst="rect">
            <a:avLst/>
          </a:prstGeom>
          <a:solidFill>
            <a:schemeClr val="bg1">
              <a:lumMod val="65000"/>
            </a:schemeClr>
          </a:solidFill>
        </p:spPr>
        <p:txBody>
          <a:bodyPr wrap="none" rtlCol="0">
            <a:spAutoFit/>
          </a:bodyPr>
          <a:lstStyle/>
          <a:p>
            <a:r>
              <a:rPr lang="en-US" altLang="ja-JP" sz="2800" b="1" dirty="0">
                <a:solidFill>
                  <a:srgbClr val="0000FF"/>
                </a:solidFill>
                <a:latin typeface="Arial" panose="020B0604020202020204" pitchFamily="34" charset="0"/>
                <a:cs typeface="Arial" panose="020B0604020202020204" pitchFamily="34" charset="0"/>
              </a:rPr>
              <a:t>NDRO</a:t>
            </a:r>
            <a:endParaRPr lang="ja-JP" altLang="en-US" sz="2800" b="1" dirty="0">
              <a:solidFill>
                <a:srgbClr val="0000FF"/>
              </a:solidFill>
              <a:latin typeface="Arial" panose="020B0604020202020204" pitchFamily="34" charset="0"/>
              <a:cs typeface="Arial" panose="020B0604020202020204" pitchFamily="34" charset="0"/>
            </a:endParaRPr>
          </a:p>
        </p:txBody>
      </p:sp>
      <p:sp>
        <p:nvSpPr>
          <p:cNvPr id="44" name="正方形/長方形 43">
            <a:extLst>
              <a:ext uri="{FF2B5EF4-FFF2-40B4-BE49-F238E27FC236}">
                <a16:creationId xmlns:a16="http://schemas.microsoft.com/office/drawing/2014/main" id="{4A3C30DD-7441-4C23-A22E-F252BEECAAD2}"/>
              </a:ext>
            </a:extLst>
          </p:cNvPr>
          <p:cNvSpPr/>
          <p:nvPr/>
        </p:nvSpPr>
        <p:spPr>
          <a:xfrm>
            <a:off x="10754415" y="5093116"/>
            <a:ext cx="968535" cy="400110"/>
          </a:xfrm>
          <a:prstGeom prst="rect">
            <a:avLst/>
          </a:prstGeom>
        </p:spPr>
        <p:txBody>
          <a:bodyPr wrap="none">
            <a:spAutoFit/>
          </a:bodyPr>
          <a:lstStyle/>
          <a:p>
            <a:pPr algn="ctr"/>
            <a:r>
              <a:rPr lang="en-US" altLang="ja-JP" sz="2000" b="1" dirty="0">
                <a:latin typeface="Arial" panose="020B0604020202020204" pitchFamily="34" charset="0"/>
                <a:cs typeface="Arial" panose="020B0604020202020204" pitchFamily="34" charset="0"/>
              </a:rPr>
              <a:t>thresh</a:t>
            </a:r>
            <a:endParaRPr lang="ja-JP" altLang="en-US" sz="2000" b="1"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86D1B1EB-0FF6-5C47-9E9B-0A49A62ECE8B}"/>
              </a:ext>
            </a:extLst>
          </p:cNvPr>
          <p:cNvSpPr txBox="1"/>
          <p:nvPr/>
        </p:nvSpPr>
        <p:spPr>
          <a:xfrm rot="5400000">
            <a:off x="9772863" y="3139676"/>
            <a:ext cx="4100803" cy="523220"/>
          </a:xfrm>
          <a:prstGeom prst="rect">
            <a:avLst/>
          </a:prstGeom>
          <a:noFill/>
        </p:spPr>
        <p:txBody>
          <a:bodyPr wrap="none" rtlCol="0">
            <a:spAutoFit/>
          </a:bodyPr>
          <a:lstStyle/>
          <a:p>
            <a:r>
              <a:rPr kumimoji="1" lang="en-US" altLang="ja-JP" sz="2800" dirty="0">
                <a:latin typeface="Arial" panose="020B0604020202020204" pitchFamily="34" charset="0"/>
                <a:cs typeface="Arial" panose="020B0604020202020204" pitchFamily="34" charset="0"/>
              </a:rPr>
              <a:t>Ion counts / frame / pixel</a:t>
            </a:r>
            <a:endParaRPr kumimoji="1" lang="ja-JP"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188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a:extLst>
              <a:ext uri="{FF2B5EF4-FFF2-40B4-BE49-F238E27FC236}">
                <a16:creationId xmlns:a16="http://schemas.microsoft.com/office/drawing/2014/main" id="{39A8E14B-D041-41B8-A86E-7BCD11475F0E}"/>
              </a:ext>
            </a:extLst>
          </p:cNvPr>
          <p:cNvGraphicFramePr>
            <a:graphicFrameLocks noChangeAspect="1"/>
          </p:cNvGraphicFramePr>
          <p:nvPr>
            <p:extLst>
              <p:ext uri="{D42A27DB-BD31-4B8C-83A1-F6EECF244321}">
                <p14:modId xmlns:p14="http://schemas.microsoft.com/office/powerpoint/2010/main" val="1959681810"/>
              </p:ext>
            </p:extLst>
          </p:nvPr>
        </p:nvGraphicFramePr>
        <p:xfrm>
          <a:off x="495724" y="1071574"/>
          <a:ext cx="5103813" cy="4595813"/>
        </p:xfrm>
        <a:graphic>
          <a:graphicData uri="http://schemas.openxmlformats.org/presentationml/2006/ole">
            <mc:AlternateContent xmlns:mc="http://schemas.openxmlformats.org/markup-compatibility/2006">
              <mc:Choice xmlns:v="urn:schemas-microsoft-com:vml" Requires="v">
                <p:oleObj r:id="rId3" imgW="5104440" imgH="4596480" progId="">
                  <p:embed/>
                </p:oleObj>
              </mc:Choice>
              <mc:Fallback>
                <p:oleObj r:id="rId3" imgW="5104440" imgH="4596480" progId="">
                  <p:embed/>
                  <p:pic>
                    <p:nvPicPr>
                      <p:cNvPr id="2" name="オブジェクト 1">
                        <a:extLst>
                          <a:ext uri="{FF2B5EF4-FFF2-40B4-BE49-F238E27FC236}">
                            <a16:creationId xmlns:a16="http://schemas.microsoft.com/office/drawing/2014/main" id="{39A8E14B-D041-41B8-A86E-7BCD11475F0E}"/>
                          </a:ext>
                        </a:extLst>
                      </p:cNvPr>
                      <p:cNvPicPr/>
                      <p:nvPr/>
                    </p:nvPicPr>
                    <p:blipFill>
                      <a:blip r:embed="rId4"/>
                      <a:stretch>
                        <a:fillRect/>
                      </a:stretch>
                    </p:blipFill>
                    <p:spPr>
                      <a:xfrm>
                        <a:off x="495724" y="1071574"/>
                        <a:ext cx="5103813" cy="4595813"/>
                      </a:xfrm>
                      <a:prstGeom prst="rect">
                        <a:avLst/>
                      </a:prstGeom>
                      <a:ln>
                        <a:solidFill>
                          <a:schemeClr val="tx1"/>
                        </a:solidFill>
                      </a:ln>
                    </p:spPr>
                  </p:pic>
                </p:oleObj>
              </mc:Fallback>
            </mc:AlternateContent>
          </a:graphicData>
        </a:graphic>
      </p:graphicFrame>
      <p:cxnSp>
        <p:nvCxnSpPr>
          <p:cNvPr id="87" name="直線コネクタ 86">
            <a:extLst>
              <a:ext uri="{FF2B5EF4-FFF2-40B4-BE49-F238E27FC236}">
                <a16:creationId xmlns:a16="http://schemas.microsoft.com/office/drawing/2014/main" id="{0123D7CB-1ED6-42CB-9A79-687A4A651822}"/>
              </a:ext>
            </a:extLst>
          </p:cNvPr>
          <p:cNvCxnSpPr>
            <a:cxnSpLocks/>
          </p:cNvCxnSpPr>
          <p:nvPr/>
        </p:nvCxnSpPr>
        <p:spPr>
          <a:xfrm>
            <a:off x="947350" y="1090624"/>
            <a:ext cx="4640257" cy="441296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F72B9DE3-E1B3-4364-A6FF-B307635894AD}"/>
              </a:ext>
            </a:extLst>
          </p:cNvPr>
          <p:cNvSpPr txBox="1"/>
          <p:nvPr/>
        </p:nvSpPr>
        <p:spPr>
          <a:xfrm>
            <a:off x="1719709" y="575402"/>
            <a:ext cx="2597186" cy="461665"/>
          </a:xfrm>
          <a:prstGeom prst="rect">
            <a:avLst/>
          </a:prstGeom>
          <a:noFill/>
        </p:spPr>
        <p:txBody>
          <a:bodyPr wrap="none" rtlCol="0">
            <a:spAutoFit/>
          </a:bodyPr>
          <a:lstStyle/>
          <a:p>
            <a:r>
              <a:rPr lang="en-US" altLang="ja-JP" sz="2400" b="1" dirty="0">
                <a:latin typeface="Arial" panose="020B0604020202020204" pitchFamily="34" charset="0"/>
                <a:cs typeface="Arial" panose="020B0604020202020204" pitchFamily="34" charset="0"/>
              </a:rPr>
              <a:t>DRO-NDRO map</a:t>
            </a:r>
            <a:endParaRPr lang="ja-JP" altLang="en-US" sz="2400" b="1" dirty="0">
              <a:latin typeface="Arial" panose="020B0604020202020204" pitchFamily="34" charset="0"/>
              <a:cs typeface="Arial" panose="020B0604020202020204" pitchFamily="34" charset="0"/>
            </a:endParaRPr>
          </a:p>
        </p:txBody>
      </p:sp>
      <p:pic>
        <p:nvPicPr>
          <p:cNvPr id="35" name="図 34" descr="グラフ, 折れ線グラフ&#10;&#10;自動的に生成された説明">
            <a:extLst>
              <a:ext uri="{FF2B5EF4-FFF2-40B4-BE49-F238E27FC236}">
                <a16:creationId xmlns:a16="http://schemas.microsoft.com/office/drawing/2014/main" id="{7FD7A336-A078-49C7-B651-0DB324526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3050" y="1037066"/>
            <a:ext cx="4721069" cy="4708413"/>
          </a:xfrm>
          <a:prstGeom prst="rect">
            <a:avLst/>
          </a:prstGeom>
        </p:spPr>
      </p:pic>
      <p:sp>
        <p:nvSpPr>
          <p:cNvPr id="36" name="テキスト ボックス 35">
            <a:extLst>
              <a:ext uri="{FF2B5EF4-FFF2-40B4-BE49-F238E27FC236}">
                <a16:creationId xmlns:a16="http://schemas.microsoft.com/office/drawing/2014/main" id="{A1329497-2D2F-4E3C-97B0-0AA899AE1335}"/>
              </a:ext>
            </a:extLst>
          </p:cNvPr>
          <p:cNvSpPr txBox="1"/>
          <p:nvPr/>
        </p:nvSpPr>
        <p:spPr>
          <a:xfrm>
            <a:off x="7194483" y="1830060"/>
            <a:ext cx="1111378" cy="523220"/>
          </a:xfrm>
          <a:prstGeom prst="rect">
            <a:avLst/>
          </a:prstGeom>
          <a:noFill/>
        </p:spPr>
        <p:txBody>
          <a:bodyPr wrap="square" rtlCol="0">
            <a:spAutoFit/>
          </a:bodyPr>
          <a:lstStyle/>
          <a:p>
            <a:r>
              <a:rPr lang="en-US" altLang="ja-JP" sz="2800" b="1" dirty="0">
                <a:solidFill>
                  <a:srgbClr val="FF0000"/>
                </a:solidFill>
                <a:latin typeface="Arial" panose="020B0604020202020204" pitchFamily="34" charset="0"/>
                <a:cs typeface="Arial" panose="020B0604020202020204" pitchFamily="34" charset="0"/>
              </a:rPr>
              <a:t>DRO</a:t>
            </a:r>
            <a:endParaRPr lang="ja-JP" altLang="en-US" sz="2800" b="1" dirty="0">
              <a:solidFill>
                <a:srgbClr val="FF0000"/>
              </a:solidFill>
              <a:latin typeface="Arial" panose="020B0604020202020204" pitchFamily="34" charset="0"/>
              <a:cs typeface="Arial" panose="020B0604020202020204" pitchFamily="34" charset="0"/>
            </a:endParaRPr>
          </a:p>
        </p:txBody>
      </p:sp>
      <p:sp>
        <p:nvSpPr>
          <p:cNvPr id="37" name="テキスト ボックス 36">
            <a:extLst>
              <a:ext uri="{FF2B5EF4-FFF2-40B4-BE49-F238E27FC236}">
                <a16:creationId xmlns:a16="http://schemas.microsoft.com/office/drawing/2014/main" id="{1CD8A87A-35CB-46E6-9009-761422970809}"/>
              </a:ext>
            </a:extLst>
          </p:cNvPr>
          <p:cNvSpPr txBox="1"/>
          <p:nvPr/>
        </p:nvSpPr>
        <p:spPr>
          <a:xfrm>
            <a:off x="8147711" y="3669493"/>
            <a:ext cx="1404991" cy="523220"/>
          </a:xfrm>
          <a:prstGeom prst="rect">
            <a:avLst/>
          </a:prstGeom>
          <a:noFill/>
        </p:spPr>
        <p:txBody>
          <a:bodyPr wrap="square" rtlCol="0">
            <a:spAutoFit/>
          </a:bodyPr>
          <a:lstStyle/>
          <a:p>
            <a:r>
              <a:rPr lang="en-US" altLang="ja-JP" sz="2800" b="1" dirty="0">
                <a:solidFill>
                  <a:srgbClr val="0000FF"/>
                </a:solidFill>
                <a:latin typeface="Arial" panose="020B0604020202020204" pitchFamily="34" charset="0"/>
                <a:cs typeface="Arial" panose="020B0604020202020204" pitchFamily="34" charset="0"/>
              </a:rPr>
              <a:t>NDRO</a:t>
            </a:r>
            <a:endParaRPr lang="ja-JP" altLang="en-US" sz="2800" b="1" dirty="0">
              <a:solidFill>
                <a:srgbClr val="0000FF"/>
              </a:solidFill>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2E182DF9-49AB-4862-A0F1-04D6BA017390}"/>
              </a:ext>
            </a:extLst>
          </p:cNvPr>
          <p:cNvSpPr txBox="1"/>
          <p:nvPr/>
        </p:nvSpPr>
        <p:spPr>
          <a:xfrm>
            <a:off x="5871990" y="5697887"/>
            <a:ext cx="327334"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a:t>
            </a:r>
            <a:endParaRPr lang="ja-JP" altLang="en-US" sz="2000" dirty="0">
              <a:latin typeface="Arial" panose="020B0604020202020204" pitchFamily="34" charset="0"/>
              <a:cs typeface="Arial" panose="020B0604020202020204" pitchFamily="34" charset="0"/>
            </a:endParaRPr>
          </a:p>
        </p:txBody>
      </p:sp>
      <p:sp>
        <p:nvSpPr>
          <p:cNvPr id="39" name="テキスト ボックス 38">
            <a:extLst>
              <a:ext uri="{FF2B5EF4-FFF2-40B4-BE49-F238E27FC236}">
                <a16:creationId xmlns:a16="http://schemas.microsoft.com/office/drawing/2014/main" id="{0B4EE6C2-8E82-419D-A155-73098AE485BF}"/>
              </a:ext>
            </a:extLst>
          </p:cNvPr>
          <p:cNvSpPr txBox="1"/>
          <p:nvPr/>
        </p:nvSpPr>
        <p:spPr>
          <a:xfrm>
            <a:off x="7194483" y="5720238"/>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42" name="テキスト ボックス 41">
            <a:extLst>
              <a:ext uri="{FF2B5EF4-FFF2-40B4-BE49-F238E27FC236}">
                <a16:creationId xmlns:a16="http://schemas.microsoft.com/office/drawing/2014/main" id="{6D2A9FF0-E195-4919-9172-1D0F9EB09FCE}"/>
              </a:ext>
            </a:extLst>
          </p:cNvPr>
          <p:cNvSpPr txBox="1"/>
          <p:nvPr/>
        </p:nvSpPr>
        <p:spPr>
          <a:xfrm>
            <a:off x="8536162" y="5697887"/>
            <a:ext cx="612668"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100</a:t>
            </a:r>
            <a:endParaRPr lang="ja-JP" altLang="en-US" sz="2000" dirty="0">
              <a:latin typeface="Arial" panose="020B0604020202020204" pitchFamily="34" charset="0"/>
              <a:cs typeface="Arial" panose="020B0604020202020204" pitchFamily="34" charset="0"/>
            </a:endParaRPr>
          </a:p>
        </p:txBody>
      </p:sp>
      <p:sp>
        <p:nvSpPr>
          <p:cNvPr id="43" name="テキスト ボックス 42">
            <a:extLst>
              <a:ext uri="{FF2B5EF4-FFF2-40B4-BE49-F238E27FC236}">
                <a16:creationId xmlns:a16="http://schemas.microsoft.com/office/drawing/2014/main" id="{D6567D09-4287-4B1E-92C6-61ECD4A315C8}"/>
              </a:ext>
            </a:extLst>
          </p:cNvPr>
          <p:cNvSpPr txBox="1"/>
          <p:nvPr/>
        </p:nvSpPr>
        <p:spPr>
          <a:xfrm>
            <a:off x="9866451" y="5682137"/>
            <a:ext cx="755335"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1000</a:t>
            </a:r>
            <a:endParaRPr lang="ja-JP" altLang="en-US" sz="2000" dirty="0">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A6BCACDF-415B-48C2-BA09-7B38AEB76E22}"/>
              </a:ext>
            </a:extLst>
          </p:cNvPr>
          <p:cNvSpPr txBox="1"/>
          <p:nvPr/>
        </p:nvSpPr>
        <p:spPr>
          <a:xfrm>
            <a:off x="7273711" y="6148957"/>
            <a:ext cx="2204450"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Frame</a:t>
            </a:r>
            <a:r>
              <a:rPr lang="ja-JP" altLang="en-US" sz="2400" dirty="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number</a:t>
            </a:r>
            <a:endParaRPr lang="ja-JP" altLang="en-US" sz="2400" dirty="0">
              <a:latin typeface="Arial" panose="020B0604020202020204" pitchFamily="34" charset="0"/>
              <a:cs typeface="Arial" panose="020B0604020202020204" pitchFamily="34" charset="0"/>
            </a:endParaRPr>
          </a:p>
        </p:txBody>
      </p:sp>
      <p:sp>
        <p:nvSpPr>
          <p:cNvPr id="45" name="テキスト ボックス 44">
            <a:extLst>
              <a:ext uri="{FF2B5EF4-FFF2-40B4-BE49-F238E27FC236}">
                <a16:creationId xmlns:a16="http://schemas.microsoft.com/office/drawing/2014/main" id="{56680874-6E51-4EF0-87D0-DB3BB7A04F16}"/>
              </a:ext>
            </a:extLst>
          </p:cNvPr>
          <p:cNvSpPr txBox="1"/>
          <p:nvPr/>
        </p:nvSpPr>
        <p:spPr>
          <a:xfrm>
            <a:off x="10666726" y="5452062"/>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46" name="テキスト ボックス 45">
            <a:extLst>
              <a:ext uri="{FF2B5EF4-FFF2-40B4-BE49-F238E27FC236}">
                <a16:creationId xmlns:a16="http://schemas.microsoft.com/office/drawing/2014/main" id="{5C21491C-3C5B-4FCF-9FD1-7551C479400D}"/>
              </a:ext>
            </a:extLst>
          </p:cNvPr>
          <p:cNvSpPr txBox="1"/>
          <p:nvPr/>
        </p:nvSpPr>
        <p:spPr>
          <a:xfrm>
            <a:off x="10915847" y="5263541"/>
            <a:ext cx="412292"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-4</a:t>
            </a:r>
            <a:endParaRPr lang="ja-JP" altLang="en-US" sz="2000" dirty="0">
              <a:latin typeface="Arial" panose="020B0604020202020204" pitchFamily="34" charset="0"/>
              <a:cs typeface="Arial" panose="020B0604020202020204" pitchFamily="34" charset="0"/>
            </a:endParaRPr>
          </a:p>
        </p:txBody>
      </p:sp>
      <p:sp>
        <p:nvSpPr>
          <p:cNvPr id="47" name="テキスト ボックス 46">
            <a:extLst>
              <a:ext uri="{FF2B5EF4-FFF2-40B4-BE49-F238E27FC236}">
                <a16:creationId xmlns:a16="http://schemas.microsoft.com/office/drawing/2014/main" id="{778B1FA0-1E1A-40AF-A259-93DF0015C2C1}"/>
              </a:ext>
            </a:extLst>
          </p:cNvPr>
          <p:cNvSpPr txBox="1"/>
          <p:nvPr/>
        </p:nvSpPr>
        <p:spPr>
          <a:xfrm>
            <a:off x="10666726" y="4305903"/>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A9B682EE-9B47-4A99-9EE9-492AA54DF7A0}"/>
              </a:ext>
            </a:extLst>
          </p:cNvPr>
          <p:cNvSpPr txBox="1"/>
          <p:nvPr/>
        </p:nvSpPr>
        <p:spPr>
          <a:xfrm>
            <a:off x="10915847" y="4117382"/>
            <a:ext cx="412292"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-3</a:t>
            </a:r>
            <a:endParaRPr lang="ja-JP" altLang="en-US" sz="2000" dirty="0">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FA415D9C-2316-4F7E-8505-C72F2780F2C8}"/>
              </a:ext>
            </a:extLst>
          </p:cNvPr>
          <p:cNvSpPr txBox="1"/>
          <p:nvPr/>
        </p:nvSpPr>
        <p:spPr>
          <a:xfrm>
            <a:off x="10666726" y="3159744"/>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50" name="テキスト ボックス 49">
            <a:extLst>
              <a:ext uri="{FF2B5EF4-FFF2-40B4-BE49-F238E27FC236}">
                <a16:creationId xmlns:a16="http://schemas.microsoft.com/office/drawing/2014/main" id="{251450C9-EE61-403B-89CE-2F1726917FF8}"/>
              </a:ext>
            </a:extLst>
          </p:cNvPr>
          <p:cNvSpPr txBox="1"/>
          <p:nvPr/>
        </p:nvSpPr>
        <p:spPr>
          <a:xfrm>
            <a:off x="10915847" y="2971223"/>
            <a:ext cx="412292"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-2</a:t>
            </a:r>
            <a:endParaRPr lang="ja-JP" altLang="en-US" sz="2000" dirty="0">
              <a:latin typeface="Arial" panose="020B0604020202020204" pitchFamily="34" charset="0"/>
              <a:cs typeface="Arial" panose="020B0604020202020204" pitchFamily="34" charset="0"/>
            </a:endParaRPr>
          </a:p>
        </p:txBody>
      </p:sp>
      <p:sp>
        <p:nvSpPr>
          <p:cNvPr id="51" name="テキスト ボックス 50">
            <a:extLst>
              <a:ext uri="{FF2B5EF4-FFF2-40B4-BE49-F238E27FC236}">
                <a16:creationId xmlns:a16="http://schemas.microsoft.com/office/drawing/2014/main" id="{873DA6DD-6751-4540-954C-B86B91E2A62A}"/>
              </a:ext>
            </a:extLst>
          </p:cNvPr>
          <p:cNvSpPr txBox="1"/>
          <p:nvPr/>
        </p:nvSpPr>
        <p:spPr>
          <a:xfrm>
            <a:off x="10666726" y="2018581"/>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01BF765B-51A1-4DE3-B2A3-D6B75B704AAD}"/>
              </a:ext>
            </a:extLst>
          </p:cNvPr>
          <p:cNvSpPr txBox="1"/>
          <p:nvPr/>
        </p:nvSpPr>
        <p:spPr>
          <a:xfrm>
            <a:off x="10915847" y="1830060"/>
            <a:ext cx="412292"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a:t>
            </a:r>
            <a:endParaRPr lang="ja-JP" altLang="en-US" sz="2000" dirty="0">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66C50213-D786-4924-80E3-9067B0C539C2}"/>
              </a:ext>
            </a:extLst>
          </p:cNvPr>
          <p:cNvSpPr txBox="1"/>
          <p:nvPr/>
        </p:nvSpPr>
        <p:spPr>
          <a:xfrm rot="5400000">
            <a:off x="9902649" y="3138648"/>
            <a:ext cx="3486852"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Output voltage (V /pixel)</a:t>
            </a:r>
            <a:endParaRPr lang="ja-JP" altLang="en-US" sz="2400" dirty="0">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490F912F-0986-40DB-ABDD-968D974DC448}"/>
              </a:ext>
            </a:extLst>
          </p:cNvPr>
          <p:cNvSpPr txBox="1"/>
          <p:nvPr/>
        </p:nvSpPr>
        <p:spPr>
          <a:xfrm>
            <a:off x="10666726" y="885812"/>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55" name="テキスト ボックス 54">
            <a:extLst>
              <a:ext uri="{FF2B5EF4-FFF2-40B4-BE49-F238E27FC236}">
                <a16:creationId xmlns:a16="http://schemas.microsoft.com/office/drawing/2014/main" id="{FC7E105F-5E38-4E22-9EBF-A6CCA37FCC66}"/>
              </a:ext>
            </a:extLst>
          </p:cNvPr>
          <p:cNvSpPr txBox="1"/>
          <p:nvPr/>
        </p:nvSpPr>
        <p:spPr>
          <a:xfrm>
            <a:off x="10893134" y="718252"/>
            <a:ext cx="397866"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 0</a:t>
            </a:r>
            <a:endParaRPr lang="ja-JP" altLang="en-US" sz="2000" dirty="0">
              <a:latin typeface="Arial" panose="020B0604020202020204" pitchFamily="34" charset="0"/>
              <a:cs typeface="Arial" panose="020B0604020202020204" pitchFamily="34" charset="0"/>
            </a:endParaRPr>
          </a:p>
        </p:txBody>
      </p:sp>
      <p:sp>
        <p:nvSpPr>
          <p:cNvPr id="82" name="正方形/長方形 81">
            <a:extLst>
              <a:ext uri="{FF2B5EF4-FFF2-40B4-BE49-F238E27FC236}">
                <a16:creationId xmlns:a16="http://schemas.microsoft.com/office/drawing/2014/main" id="{D761B347-69DB-4FBE-A3E5-7AB72369D01C}"/>
              </a:ext>
            </a:extLst>
          </p:cNvPr>
          <p:cNvSpPr/>
          <p:nvPr/>
        </p:nvSpPr>
        <p:spPr>
          <a:xfrm>
            <a:off x="2598109" y="2020337"/>
            <a:ext cx="161925" cy="1619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sp>
        <p:nvSpPr>
          <p:cNvPr id="84" name="正方形/長方形 83">
            <a:extLst>
              <a:ext uri="{FF2B5EF4-FFF2-40B4-BE49-F238E27FC236}">
                <a16:creationId xmlns:a16="http://schemas.microsoft.com/office/drawing/2014/main" id="{3F375C81-8EBE-407D-A81B-CE010C922BD9}"/>
              </a:ext>
            </a:extLst>
          </p:cNvPr>
          <p:cNvSpPr/>
          <p:nvPr/>
        </p:nvSpPr>
        <p:spPr>
          <a:xfrm>
            <a:off x="1757405" y="3870064"/>
            <a:ext cx="161925" cy="161925"/>
          </a:xfrm>
          <a:prstGeom prst="rect">
            <a:avLst/>
          </a:prstGeom>
          <a:noFill/>
          <a:ln w="57150">
            <a:solidFill>
              <a:srgbClr val="0000FF"/>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0000FF"/>
              </a:solidFill>
            </a:endParaRPr>
          </a:p>
        </p:txBody>
      </p:sp>
      <p:sp>
        <p:nvSpPr>
          <p:cNvPr id="85" name="テキスト ボックス 84">
            <a:extLst>
              <a:ext uri="{FF2B5EF4-FFF2-40B4-BE49-F238E27FC236}">
                <a16:creationId xmlns:a16="http://schemas.microsoft.com/office/drawing/2014/main" id="{BA8680AF-A9FC-4BCC-8F6E-2FE8ED31BBDB}"/>
              </a:ext>
            </a:extLst>
          </p:cNvPr>
          <p:cNvSpPr txBox="1"/>
          <p:nvPr/>
        </p:nvSpPr>
        <p:spPr>
          <a:xfrm>
            <a:off x="755567" y="1706950"/>
            <a:ext cx="982961" cy="523220"/>
          </a:xfrm>
          <a:prstGeom prst="rect">
            <a:avLst/>
          </a:prstGeom>
          <a:noFill/>
        </p:spPr>
        <p:txBody>
          <a:bodyPr wrap="none" rtlCol="0">
            <a:spAutoFit/>
          </a:bodyPr>
          <a:lstStyle/>
          <a:p>
            <a:r>
              <a:rPr lang="en-US" altLang="ja-JP" sz="2800" b="1" dirty="0">
                <a:solidFill>
                  <a:srgbClr val="FF0000"/>
                </a:solidFill>
                <a:latin typeface="Arial" panose="020B0604020202020204" pitchFamily="34" charset="0"/>
                <a:cs typeface="Arial" panose="020B0604020202020204" pitchFamily="34" charset="0"/>
              </a:rPr>
              <a:t>DRO</a:t>
            </a:r>
            <a:endParaRPr lang="ja-JP" altLang="en-US" sz="2800" b="1" dirty="0">
              <a:solidFill>
                <a:srgbClr val="FF0000"/>
              </a:solidFill>
              <a:latin typeface="Arial" panose="020B0604020202020204" pitchFamily="34" charset="0"/>
              <a:cs typeface="Arial" panose="020B0604020202020204" pitchFamily="34" charset="0"/>
            </a:endParaRPr>
          </a:p>
        </p:txBody>
      </p:sp>
      <p:sp>
        <p:nvSpPr>
          <p:cNvPr id="86" name="テキスト ボックス 85">
            <a:extLst>
              <a:ext uri="{FF2B5EF4-FFF2-40B4-BE49-F238E27FC236}">
                <a16:creationId xmlns:a16="http://schemas.microsoft.com/office/drawing/2014/main" id="{69F9F301-9D17-4CDB-9619-2E4DE49B2C9F}"/>
              </a:ext>
            </a:extLst>
          </p:cNvPr>
          <p:cNvSpPr txBox="1"/>
          <p:nvPr/>
        </p:nvSpPr>
        <p:spPr>
          <a:xfrm>
            <a:off x="1479017" y="3146273"/>
            <a:ext cx="1242648" cy="523220"/>
          </a:xfrm>
          <a:prstGeom prst="rect">
            <a:avLst/>
          </a:prstGeom>
          <a:solidFill>
            <a:schemeClr val="bg1">
              <a:lumMod val="65000"/>
            </a:schemeClr>
          </a:solidFill>
        </p:spPr>
        <p:txBody>
          <a:bodyPr wrap="none" rtlCol="0">
            <a:spAutoFit/>
          </a:bodyPr>
          <a:lstStyle/>
          <a:p>
            <a:r>
              <a:rPr lang="en-US" altLang="ja-JP" sz="2800" b="1" dirty="0">
                <a:solidFill>
                  <a:srgbClr val="0000FF"/>
                </a:solidFill>
                <a:latin typeface="Arial" panose="020B0604020202020204" pitchFamily="34" charset="0"/>
                <a:cs typeface="Arial" panose="020B0604020202020204" pitchFamily="34" charset="0"/>
              </a:rPr>
              <a:t>NDRO</a:t>
            </a:r>
            <a:endParaRPr lang="ja-JP" altLang="en-US" sz="2800" b="1" dirty="0">
              <a:solidFill>
                <a:srgbClr val="0000FF"/>
              </a:solidFill>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7CE69AA2-13B4-4D45-A25F-63E9D610B321}"/>
              </a:ext>
            </a:extLst>
          </p:cNvPr>
          <p:cNvGrpSpPr/>
          <p:nvPr/>
        </p:nvGrpSpPr>
        <p:grpSpPr>
          <a:xfrm>
            <a:off x="7915271" y="1494368"/>
            <a:ext cx="2569424" cy="865895"/>
            <a:chOff x="7915271" y="1570568"/>
            <a:chExt cx="2569424" cy="865895"/>
          </a:xfrm>
        </p:grpSpPr>
        <p:sp>
          <p:nvSpPr>
            <p:cNvPr id="88" name="テキスト ボックス 87">
              <a:extLst>
                <a:ext uri="{FF2B5EF4-FFF2-40B4-BE49-F238E27FC236}">
                  <a16:creationId xmlns:a16="http://schemas.microsoft.com/office/drawing/2014/main" id="{A1DB856E-5401-42DB-BC3A-19442725F359}"/>
                </a:ext>
              </a:extLst>
            </p:cNvPr>
            <p:cNvSpPr txBox="1"/>
            <p:nvPr/>
          </p:nvSpPr>
          <p:spPr>
            <a:xfrm>
              <a:off x="8144695" y="1790132"/>
              <a:ext cx="2340000" cy="646331"/>
            </a:xfrm>
            <a:prstGeom prst="rect">
              <a:avLst/>
            </a:prstGeom>
            <a:noFill/>
          </p:spPr>
          <p:txBody>
            <a:bodyPr wrap="square" rtlCol="0">
              <a:spAutoFit/>
            </a:bodyPr>
            <a:lstStyle/>
            <a:p>
              <a:r>
                <a:rPr lang="en-US" altLang="ja-JP" sz="3600" b="1" dirty="0">
                  <a:solidFill>
                    <a:srgbClr val="FF0000"/>
                  </a:solidFill>
                  <a:latin typeface="Arial" panose="020B0604020202020204" pitchFamily="34" charset="0"/>
                  <a:cs typeface="Arial" panose="020B0604020202020204" pitchFamily="34" charset="0"/>
                </a:rPr>
                <a:t>x 1000</a:t>
              </a:r>
              <a:endParaRPr lang="ja-JP" altLang="en-US" sz="3600" b="1" dirty="0">
                <a:solidFill>
                  <a:srgbClr val="FF0000"/>
                </a:solidFill>
                <a:latin typeface="Arial" panose="020B0604020202020204" pitchFamily="34" charset="0"/>
                <a:cs typeface="Arial" panose="020B0604020202020204" pitchFamily="34" charset="0"/>
              </a:endParaRPr>
            </a:p>
          </p:txBody>
        </p:sp>
        <p:sp>
          <p:nvSpPr>
            <p:cNvPr id="105" name="テキスト ボックス 104">
              <a:extLst>
                <a:ext uri="{FF2B5EF4-FFF2-40B4-BE49-F238E27FC236}">
                  <a16:creationId xmlns:a16="http://schemas.microsoft.com/office/drawing/2014/main" id="{481EF4D5-04DB-4733-B9B7-3AE1C8773AFF}"/>
                </a:ext>
              </a:extLst>
            </p:cNvPr>
            <p:cNvSpPr txBox="1"/>
            <p:nvPr/>
          </p:nvSpPr>
          <p:spPr>
            <a:xfrm>
              <a:off x="7915271" y="1570568"/>
              <a:ext cx="2212505" cy="338554"/>
            </a:xfrm>
            <a:prstGeom prst="rect">
              <a:avLst/>
            </a:prstGeom>
            <a:noFill/>
          </p:spPr>
          <p:txBody>
            <a:bodyPr wrap="square" rtlCol="0">
              <a:spAutoFit/>
            </a:bodyPr>
            <a:lstStyle/>
            <a:p>
              <a:r>
                <a:rPr lang="en-US" altLang="ja-JP" sz="1600" b="1" dirty="0">
                  <a:solidFill>
                    <a:srgbClr val="FF0000"/>
                  </a:solidFill>
                  <a:latin typeface="Arial" panose="020B0604020202020204" pitchFamily="34" charset="0"/>
                  <a:cs typeface="Arial" panose="020B0604020202020204" pitchFamily="34" charset="0"/>
                </a:rPr>
                <a:t>Total acquired frame</a:t>
              </a:r>
              <a:endParaRPr lang="ja-JP" altLang="en-US" sz="1600" b="1" dirty="0">
                <a:solidFill>
                  <a:srgbClr val="FF0000"/>
                </a:solidFill>
                <a:latin typeface="Arial" panose="020B0604020202020204" pitchFamily="34" charset="0"/>
                <a:cs typeface="Arial" panose="020B0604020202020204" pitchFamily="34" charset="0"/>
              </a:endParaRPr>
            </a:p>
          </p:txBody>
        </p:sp>
        <p:sp>
          <p:nvSpPr>
            <p:cNvPr id="108" name="楕円 107">
              <a:extLst>
                <a:ext uri="{FF2B5EF4-FFF2-40B4-BE49-F238E27FC236}">
                  <a16:creationId xmlns:a16="http://schemas.microsoft.com/office/drawing/2014/main" id="{AEC7F0EB-1F7A-4314-8BFC-17085568B65E}"/>
                </a:ext>
              </a:extLst>
            </p:cNvPr>
            <p:cNvSpPr/>
            <p:nvPr/>
          </p:nvSpPr>
          <p:spPr>
            <a:xfrm>
              <a:off x="10115615" y="1790132"/>
              <a:ext cx="248896" cy="248896"/>
            </a:xfrm>
            <a:prstGeom prst="ellipse">
              <a:avLst/>
            </a:prstGeom>
            <a:solidFill>
              <a:srgbClr val="0000FF"/>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143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マップ が含まれている画像&#10;&#10;自動的に生成された説明">
            <a:extLst>
              <a:ext uri="{FF2B5EF4-FFF2-40B4-BE49-F238E27FC236}">
                <a16:creationId xmlns:a16="http://schemas.microsoft.com/office/drawing/2014/main" id="{D2999EE8-1764-4DB9-9C52-D804BAF48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03" y="1066826"/>
            <a:ext cx="5104762" cy="4596825"/>
          </a:xfrm>
          <a:prstGeom prst="rect">
            <a:avLst/>
          </a:prstGeom>
        </p:spPr>
      </p:pic>
      <p:pic>
        <p:nvPicPr>
          <p:cNvPr id="35" name="図 34" descr="グラフ, 折れ線グラフ&#10;&#10;自動的に生成された説明">
            <a:extLst>
              <a:ext uri="{FF2B5EF4-FFF2-40B4-BE49-F238E27FC236}">
                <a16:creationId xmlns:a16="http://schemas.microsoft.com/office/drawing/2014/main" id="{7FD7A336-A078-49C7-B651-0DB324526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050" y="1037066"/>
            <a:ext cx="4721069" cy="4708413"/>
          </a:xfrm>
          <a:prstGeom prst="rect">
            <a:avLst/>
          </a:prstGeom>
        </p:spPr>
      </p:pic>
      <p:sp>
        <p:nvSpPr>
          <p:cNvPr id="37" name="テキスト ボックス 36">
            <a:extLst>
              <a:ext uri="{FF2B5EF4-FFF2-40B4-BE49-F238E27FC236}">
                <a16:creationId xmlns:a16="http://schemas.microsoft.com/office/drawing/2014/main" id="{1CD8A87A-35CB-46E6-9009-761422970809}"/>
              </a:ext>
            </a:extLst>
          </p:cNvPr>
          <p:cNvSpPr txBox="1"/>
          <p:nvPr/>
        </p:nvSpPr>
        <p:spPr>
          <a:xfrm>
            <a:off x="8147711" y="3669493"/>
            <a:ext cx="1404991" cy="523220"/>
          </a:xfrm>
          <a:prstGeom prst="rect">
            <a:avLst/>
          </a:prstGeom>
          <a:noFill/>
        </p:spPr>
        <p:txBody>
          <a:bodyPr wrap="square" rtlCol="0">
            <a:spAutoFit/>
          </a:bodyPr>
          <a:lstStyle/>
          <a:p>
            <a:r>
              <a:rPr lang="en-US" altLang="ja-JP" sz="2800" b="1" dirty="0">
                <a:solidFill>
                  <a:srgbClr val="0000FF"/>
                </a:solidFill>
                <a:latin typeface="Arial" panose="020B0604020202020204" pitchFamily="34" charset="0"/>
                <a:cs typeface="Arial" panose="020B0604020202020204" pitchFamily="34" charset="0"/>
              </a:rPr>
              <a:t>NDRO</a:t>
            </a:r>
            <a:endParaRPr lang="ja-JP" altLang="en-US" sz="2800" b="1" dirty="0">
              <a:solidFill>
                <a:srgbClr val="0000FF"/>
              </a:solidFill>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2E182DF9-49AB-4862-A0F1-04D6BA017390}"/>
              </a:ext>
            </a:extLst>
          </p:cNvPr>
          <p:cNvSpPr txBox="1"/>
          <p:nvPr/>
        </p:nvSpPr>
        <p:spPr>
          <a:xfrm>
            <a:off x="5871990" y="5697887"/>
            <a:ext cx="327334"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a:t>
            </a:r>
            <a:endParaRPr lang="ja-JP" altLang="en-US" sz="2000" dirty="0">
              <a:latin typeface="Arial" panose="020B0604020202020204" pitchFamily="34" charset="0"/>
              <a:cs typeface="Arial" panose="020B0604020202020204" pitchFamily="34" charset="0"/>
            </a:endParaRPr>
          </a:p>
        </p:txBody>
      </p:sp>
      <p:sp>
        <p:nvSpPr>
          <p:cNvPr id="39" name="テキスト ボックス 38">
            <a:extLst>
              <a:ext uri="{FF2B5EF4-FFF2-40B4-BE49-F238E27FC236}">
                <a16:creationId xmlns:a16="http://schemas.microsoft.com/office/drawing/2014/main" id="{0B4EE6C2-8E82-419D-A155-73098AE485BF}"/>
              </a:ext>
            </a:extLst>
          </p:cNvPr>
          <p:cNvSpPr txBox="1"/>
          <p:nvPr/>
        </p:nvSpPr>
        <p:spPr>
          <a:xfrm>
            <a:off x="7194483" y="5720238"/>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42" name="テキスト ボックス 41">
            <a:extLst>
              <a:ext uri="{FF2B5EF4-FFF2-40B4-BE49-F238E27FC236}">
                <a16:creationId xmlns:a16="http://schemas.microsoft.com/office/drawing/2014/main" id="{6D2A9FF0-E195-4919-9172-1D0F9EB09FCE}"/>
              </a:ext>
            </a:extLst>
          </p:cNvPr>
          <p:cNvSpPr txBox="1"/>
          <p:nvPr/>
        </p:nvSpPr>
        <p:spPr>
          <a:xfrm>
            <a:off x="8536162" y="5697887"/>
            <a:ext cx="612668"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100</a:t>
            </a:r>
            <a:endParaRPr lang="ja-JP" altLang="en-US" sz="2000" dirty="0">
              <a:latin typeface="Arial" panose="020B0604020202020204" pitchFamily="34" charset="0"/>
              <a:cs typeface="Arial" panose="020B0604020202020204" pitchFamily="34" charset="0"/>
            </a:endParaRPr>
          </a:p>
        </p:txBody>
      </p:sp>
      <p:sp>
        <p:nvSpPr>
          <p:cNvPr id="43" name="テキスト ボックス 42">
            <a:extLst>
              <a:ext uri="{FF2B5EF4-FFF2-40B4-BE49-F238E27FC236}">
                <a16:creationId xmlns:a16="http://schemas.microsoft.com/office/drawing/2014/main" id="{D6567D09-4287-4B1E-92C6-61ECD4A315C8}"/>
              </a:ext>
            </a:extLst>
          </p:cNvPr>
          <p:cNvSpPr txBox="1"/>
          <p:nvPr/>
        </p:nvSpPr>
        <p:spPr>
          <a:xfrm>
            <a:off x="9866451" y="5682137"/>
            <a:ext cx="755335"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1000</a:t>
            </a:r>
            <a:endParaRPr lang="ja-JP" altLang="en-US" sz="2000" dirty="0">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A6BCACDF-415B-48C2-BA09-7B38AEB76E22}"/>
              </a:ext>
            </a:extLst>
          </p:cNvPr>
          <p:cNvSpPr txBox="1"/>
          <p:nvPr/>
        </p:nvSpPr>
        <p:spPr>
          <a:xfrm>
            <a:off x="7273711" y="6148957"/>
            <a:ext cx="2204450"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Frame</a:t>
            </a:r>
            <a:r>
              <a:rPr lang="ja-JP" altLang="en-US" sz="2400" dirty="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number</a:t>
            </a:r>
            <a:endParaRPr lang="ja-JP" altLang="en-US" sz="2400" dirty="0">
              <a:latin typeface="Arial" panose="020B0604020202020204" pitchFamily="34" charset="0"/>
              <a:cs typeface="Arial" panose="020B0604020202020204" pitchFamily="34" charset="0"/>
            </a:endParaRPr>
          </a:p>
        </p:txBody>
      </p:sp>
      <p:sp>
        <p:nvSpPr>
          <p:cNvPr id="45" name="テキスト ボックス 44">
            <a:extLst>
              <a:ext uri="{FF2B5EF4-FFF2-40B4-BE49-F238E27FC236}">
                <a16:creationId xmlns:a16="http://schemas.microsoft.com/office/drawing/2014/main" id="{56680874-6E51-4EF0-87D0-DB3BB7A04F16}"/>
              </a:ext>
            </a:extLst>
          </p:cNvPr>
          <p:cNvSpPr txBox="1"/>
          <p:nvPr/>
        </p:nvSpPr>
        <p:spPr>
          <a:xfrm>
            <a:off x="10666726" y="5452062"/>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46" name="テキスト ボックス 45">
            <a:extLst>
              <a:ext uri="{FF2B5EF4-FFF2-40B4-BE49-F238E27FC236}">
                <a16:creationId xmlns:a16="http://schemas.microsoft.com/office/drawing/2014/main" id="{5C21491C-3C5B-4FCF-9FD1-7551C479400D}"/>
              </a:ext>
            </a:extLst>
          </p:cNvPr>
          <p:cNvSpPr txBox="1"/>
          <p:nvPr/>
        </p:nvSpPr>
        <p:spPr>
          <a:xfrm>
            <a:off x="10915847" y="5263541"/>
            <a:ext cx="412292"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-4</a:t>
            </a:r>
            <a:endParaRPr lang="ja-JP" altLang="en-US" sz="2000" dirty="0">
              <a:latin typeface="Arial" panose="020B0604020202020204" pitchFamily="34" charset="0"/>
              <a:cs typeface="Arial" panose="020B0604020202020204" pitchFamily="34" charset="0"/>
            </a:endParaRPr>
          </a:p>
        </p:txBody>
      </p:sp>
      <p:sp>
        <p:nvSpPr>
          <p:cNvPr id="47" name="テキスト ボックス 46">
            <a:extLst>
              <a:ext uri="{FF2B5EF4-FFF2-40B4-BE49-F238E27FC236}">
                <a16:creationId xmlns:a16="http://schemas.microsoft.com/office/drawing/2014/main" id="{778B1FA0-1E1A-40AF-A259-93DF0015C2C1}"/>
              </a:ext>
            </a:extLst>
          </p:cNvPr>
          <p:cNvSpPr txBox="1"/>
          <p:nvPr/>
        </p:nvSpPr>
        <p:spPr>
          <a:xfrm>
            <a:off x="10666726" y="4305903"/>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A9B682EE-9B47-4A99-9EE9-492AA54DF7A0}"/>
              </a:ext>
            </a:extLst>
          </p:cNvPr>
          <p:cNvSpPr txBox="1"/>
          <p:nvPr/>
        </p:nvSpPr>
        <p:spPr>
          <a:xfrm>
            <a:off x="10915847" y="4117382"/>
            <a:ext cx="412292"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-3</a:t>
            </a:r>
            <a:endParaRPr lang="ja-JP" altLang="en-US" sz="2000" dirty="0">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FA415D9C-2316-4F7E-8505-C72F2780F2C8}"/>
              </a:ext>
            </a:extLst>
          </p:cNvPr>
          <p:cNvSpPr txBox="1"/>
          <p:nvPr/>
        </p:nvSpPr>
        <p:spPr>
          <a:xfrm>
            <a:off x="10666726" y="3159744"/>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50" name="テキスト ボックス 49">
            <a:extLst>
              <a:ext uri="{FF2B5EF4-FFF2-40B4-BE49-F238E27FC236}">
                <a16:creationId xmlns:a16="http://schemas.microsoft.com/office/drawing/2014/main" id="{251450C9-EE61-403B-89CE-2F1726917FF8}"/>
              </a:ext>
            </a:extLst>
          </p:cNvPr>
          <p:cNvSpPr txBox="1"/>
          <p:nvPr/>
        </p:nvSpPr>
        <p:spPr>
          <a:xfrm>
            <a:off x="10915847" y="2971223"/>
            <a:ext cx="412292"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-2</a:t>
            </a:r>
            <a:endParaRPr lang="ja-JP" altLang="en-US" sz="2000" dirty="0">
              <a:latin typeface="Arial" panose="020B0604020202020204" pitchFamily="34" charset="0"/>
              <a:cs typeface="Arial" panose="020B0604020202020204" pitchFamily="34" charset="0"/>
            </a:endParaRPr>
          </a:p>
        </p:txBody>
      </p:sp>
      <p:sp>
        <p:nvSpPr>
          <p:cNvPr id="51" name="テキスト ボックス 50">
            <a:extLst>
              <a:ext uri="{FF2B5EF4-FFF2-40B4-BE49-F238E27FC236}">
                <a16:creationId xmlns:a16="http://schemas.microsoft.com/office/drawing/2014/main" id="{873DA6DD-6751-4540-954C-B86B91E2A62A}"/>
              </a:ext>
            </a:extLst>
          </p:cNvPr>
          <p:cNvSpPr txBox="1"/>
          <p:nvPr/>
        </p:nvSpPr>
        <p:spPr>
          <a:xfrm>
            <a:off x="10666726" y="2018581"/>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01BF765B-51A1-4DE3-B2A3-D6B75B704AAD}"/>
              </a:ext>
            </a:extLst>
          </p:cNvPr>
          <p:cNvSpPr txBox="1"/>
          <p:nvPr/>
        </p:nvSpPr>
        <p:spPr>
          <a:xfrm>
            <a:off x="10915847" y="1830060"/>
            <a:ext cx="412292"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a:t>
            </a:r>
            <a:endParaRPr lang="ja-JP" altLang="en-US" sz="2000" dirty="0">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66C50213-D786-4924-80E3-9067B0C539C2}"/>
              </a:ext>
            </a:extLst>
          </p:cNvPr>
          <p:cNvSpPr txBox="1"/>
          <p:nvPr/>
        </p:nvSpPr>
        <p:spPr>
          <a:xfrm rot="5400000">
            <a:off x="9902649" y="3138648"/>
            <a:ext cx="3486852" cy="461665"/>
          </a:xfrm>
          <a:prstGeom prst="rect">
            <a:avLst/>
          </a:prstGeom>
          <a:noFill/>
        </p:spPr>
        <p:txBody>
          <a:bodyPr wrap="none" rtlCol="0">
            <a:spAutoFit/>
          </a:bodyPr>
          <a:lstStyle/>
          <a:p>
            <a:r>
              <a:rPr lang="en-US" altLang="ja-JP" sz="2400" dirty="0">
                <a:latin typeface="Arial" panose="020B0604020202020204" pitchFamily="34" charset="0"/>
                <a:cs typeface="Arial" panose="020B0604020202020204" pitchFamily="34" charset="0"/>
              </a:rPr>
              <a:t>Output voltage (V /pixel)</a:t>
            </a:r>
            <a:endParaRPr lang="ja-JP" altLang="en-US" sz="2400" dirty="0">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490F912F-0986-40DB-ABDD-968D974DC448}"/>
              </a:ext>
            </a:extLst>
          </p:cNvPr>
          <p:cNvSpPr txBox="1"/>
          <p:nvPr/>
        </p:nvSpPr>
        <p:spPr>
          <a:xfrm>
            <a:off x="10666726" y="885812"/>
            <a:ext cx="47000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10</a:t>
            </a:r>
            <a:endParaRPr lang="ja-JP" altLang="en-US" sz="2000" dirty="0">
              <a:latin typeface="Arial" panose="020B0604020202020204" pitchFamily="34" charset="0"/>
              <a:cs typeface="Arial" panose="020B0604020202020204" pitchFamily="34" charset="0"/>
            </a:endParaRPr>
          </a:p>
        </p:txBody>
      </p:sp>
      <p:sp>
        <p:nvSpPr>
          <p:cNvPr id="55" name="テキスト ボックス 54">
            <a:extLst>
              <a:ext uri="{FF2B5EF4-FFF2-40B4-BE49-F238E27FC236}">
                <a16:creationId xmlns:a16="http://schemas.microsoft.com/office/drawing/2014/main" id="{FC7E105F-5E38-4E22-9EBF-A6CCA37FCC66}"/>
              </a:ext>
            </a:extLst>
          </p:cNvPr>
          <p:cNvSpPr txBox="1"/>
          <p:nvPr/>
        </p:nvSpPr>
        <p:spPr>
          <a:xfrm>
            <a:off x="10893134" y="718252"/>
            <a:ext cx="397866"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 0</a:t>
            </a:r>
            <a:endParaRPr lang="ja-JP" altLang="en-US" sz="2000" dirty="0">
              <a:latin typeface="Arial" panose="020B0604020202020204" pitchFamily="34" charset="0"/>
              <a:cs typeface="Arial" panose="020B0604020202020204" pitchFamily="34" charset="0"/>
            </a:endParaRPr>
          </a:p>
        </p:txBody>
      </p:sp>
      <p:sp>
        <p:nvSpPr>
          <p:cNvPr id="28" name="正方形/長方形 27">
            <a:extLst>
              <a:ext uri="{FF2B5EF4-FFF2-40B4-BE49-F238E27FC236}">
                <a16:creationId xmlns:a16="http://schemas.microsoft.com/office/drawing/2014/main" id="{835B7C5C-7396-480D-83B6-E3E2EE266285}"/>
              </a:ext>
            </a:extLst>
          </p:cNvPr>
          <p:cNvSpPr/>
          <p:nvPr/>
        </p:nvSpPr>
        <p:spPr>
          <a:xfrm>
            <a:off x="2598109" y="2020337"/>
            <a:ext cx="161925" cy="1619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a:extLst>
              <a:ext uri="{FF2B5EF4-FFF2-40B4-BE49-F238E27FC236}">
                <a16:creationId xmlns:a16="http://schemas.microsoft.com/office/drawing/2014/main" id="{F3A90AAF-A1A7-47C8-BFB2-74020F0BACF9}"/>
              </a:ext>
            </a:extLst>
          </p:cNvPr>
          <p:cNvSpPr/>
          <p:nvPr/>
        </p:nvSpPr>
        <p:spPr>
          <a:xfrm>
            <a:off x="1757405" y="3870064"/>
            <a:ext cx="161925" cy="1619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テキスト ボックス 31">
            <a:extLst>
              <a:ext uri="{FF2B5EF4-FFF2-40B4-BE49-F238E27FC236}">
                <a16:creationId xmlns:a16="http://schemas.microsoft.com/office/drawing/2014/main" id="{8E1B936A-31EA-4F42-AD96-70CA0C4C6407}"/>
              </a:ext>
            </a:extLst>
          </p:cNvPr>
          <p:cNvSpPr txBox="1"/>
          <p:nvPr/>
        </p:nvSpPr>
        <p:spPr>
          <a:xfrm>
            <a:off x="230000" y="6060651"/>
            <a:ext cx="470000" cy="400110"/>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10</a:t>
            </a:r>
            <a:endParaRPr lang="ja-JP" altLang="en-US" sz="2000" b="1" dirty="0">
              <a:latin typeface="Arial" panose="020B0604020202020204" pitchFamily="34" charset="0"/>
              <a:cs typeface="Arial" panose="020B0604020202020204" pitchFamily="34" charset="0"/>
            </a:endParaRPr>
          </a:p>
        </p:txBody>
      </p:sp>
      <p:grpSp>
        <p:nvGrpSpPr>
          <p:cNvPr id="33" name="グループ化 32">
            <a:extLst>
              <a:ext uri="{FF2B5EF4-FFF2-40B4-BE49-F238E27FC236}">
                <a16:creationId xmlns:a16="http://schemas.microsoft.com/office/drawing/2014/main" id="{C1D55C0D-6D00-4598-862E-95B1BEFCC3FE}"/>
              </a:ext>
            </a:extLst>
          </p:cNvPr>
          <p:cNvGrpSpPr/>
          <p:nvPr/>
        </p:nvGrpSpPr>
        <p:grpSpPr>
          <a:xfrm>
            <a:off x="520422" y="5887416"/>
            <a:ext cx="5064122" cy="120803"/>
            <a:chOff x="20319" y="7100814"/>
            <a:chExt cx="5064122" cy="169064"/>
          </a:xfrm>
        </p:grpSpPr>
        <p:cxnSp>
          <p:nvCxnSpPr>
            <p:cNvPr id="41" name="直線コネクタ 40">
              <a:extLst>
                <a:ext uri="{FF2B5EF4-FFF2-40B4-BE49-F238E27FC236}">
                  <a16:creationId xmlns:a16="http://schemas.microsoft.com/office/drawing/2014/main" id="{E206AFA6-B821-41D8-80F1-9C793DDAD09A}"/>
                </a:ext>
              </a:extLst>
            </p:cNvPr>
            <p:cNvCxnSpPr>
              <a:cxnSpLocks/>
            </p:cNvCxnSpPr>
            <p:nvPr/>
          </p:nvCxnSpPr>
          <p:spPr>
            <a:xfrm>
              <a:off x="20319" y="7100814"/>
              <a:ext cx="1" cy="16906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2EF39571-1B5A-4BBD-AE13-77B2B8208B84}"/>
                </a:ext>
              </a:extLst>
            </p:cNvPr>
            <p:cNvCxnSpPr>
              <a:cxnSpLocks/>
            </p:cNvCxnSpPr>
            <p:nvPr/>
          </p:nvCxnSpPr>
          <p:spPr>
            <a:xfrm>
              <a:off x="642539" y="7100814"/>
              <a:ext cx="1" cy="16906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57" name="直線コネクタ 56">
              <a:extLst>
                <a:ext uri="{FF2B5EF4-FFF2-40B4-BE49-F238E27FC236}">
                  <a16:creationId xmlns:a16="http://schemas.microsoft.com/office/drawing/2014/main" id="{E3F109F9-D587-46B5-95F4-973D5AC7D40B}"/>
                </a:ext>
              </a:extLst>
            </p:cNvPr>
            <p:cNvCxnSpPr>
              <a:cxnSpLocks/>
            </p:cNvCxnSpPr>
            <p:nvPr/>
          </p:nvCxnSpPr>
          <p:spPr>
            <a:xfrm>
              <a:off x="1279999" y="7100814"/>
              <a:ext cx="1" cy="16906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58" name="直線コネクタ 57">
              <a:extLst>
                <a:ext uri="{FF2B5EF4-FFF2-40B4-BE49-F238E27FC236}">
                  <a16:creationId xmlns:a16="http://schemas.microsoft.com/office/drawing/2014/main" id="{F9305892-8C71-446C-A318-641EF7997834}"/>
                </a:ext>
              </a:extLst>
            </p:cNvPr>
            <p:cNvCxnSpPr>
              <a:cxnSpLocks/>
            </p:cNvCxnSpPr>
            <p:nvPr/>
          </p:nvCxnSpPr>
          <p:spPr>
            <a:xfrm>
              <a:off x="1917459" y="7100814"/>
              <a:ext cx="1" cy="16906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59" name="直線コネクタ 58">
              <a:extLst>
                <a:ext uri="{FF2B5EF4-FFF2-40B4-BE49-F238E27FC236}">
                  <a16:creationId xmlns:a16="http://schemas.microsoft.com/office/drawing/2014/main" id="{86C311F0-026F-4E05-B3B6-7094FC0EF40B}"/>
                </a:ext>
              </a:extLst>
            </p:cNvPr>
            <p:cNvCxnSpPr>
              <a:cxnSpLocks/>
            </p:cNvCxnSpPr>
            <p:nvPr/>
          </p:nvCxnSpPr>
          <p:spPr>
            <a:xfrm>
              <a:off x="2554919" y="7100814"/>
              <a:ext cx="1" cy="16906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0" name="直線コネクタ 59">
              <a:extLst>
                <a:ext uri="{FF2B5EF4-FFF2-40B4-BE49-F238E27FC236}">
                  <a16:creationId xmlns:a16="http://schemas.microsoft.com/office/drawing/2014/main" id="{8BDF01BD-D2AE-4933-9158-9FB76395E378}"/>
                </a:ext>
              </a:extLst>
            </p:cNvPr>
            <p:cNvCxnSpPr>
              <a:cxnSpLocks/>
            </p:cNvCxnSpPr>
            <p:nvPr/>
          </p:nvCxnSpPr>
          <p:spPr>
            <a:xfrm>
              <a:off x="3192379" y="7100814"/>
              <a:ext cx="1" cy="16906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1" name="直線コネクタ 60">
              <a:extLst>
                <a:ext uri="{FF2B5EF4-FFF2-40B4-BE49-F238E27FC236}">
                  <a16:creationId xmlns:a16="http://schemas.microsoft.com/office/drawing/2014/main" id="{85209E8C-669E-40E7-B65F-3D85341B430B}"/>
                </a:ext>
              </a:extLst>
            </p:cNvPr>
            <p:cNvCxnSpPr>
              <a:cxnSpLocks/>
            </p:cNvCxnSpPr>
            <p:nvPr/>
          </p:nvCxnSpPr>
          <p:spPr>
            <a:xfrm>
              <a:off x="3829839" y="7100814"/>
              <a:ext cx="1" cy="16906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2" name="直線コネクタ 61">
              <a:extLst>
                <a:ext uri="{FF2B5EF4-FFF2-40B4-BE49-F238E27FC236}">
                  <a16:creationId xmlns:a16="http://schemas.microsoft.com/office/drawing/2014/main" id="{B92B6CF2-8692-4DDC-99C3-385C15219FC9}"/>
                </a:ext>
              </a:extLst>
            </p:cNvPr>
            <p:cNvCxnSpPr>
              <a:cxnSpLocks/>
            </p:cNvCxnSpPr>
            <p:nvPr/>
          </p:nvCxnSpPr>
          <p:spPr>
            <a:xfrm>
              <a:off x="4467299" y="7100814"/>
              <a:ext cx="1" cy="16906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63" name="直線コネクタ 62">
              <a:extLst>
                <a:ext uri="{FF2B5EF4-FFF2-40B4-BE49-F238E27FC236}">
                  <a16:creationId xmlns:a16="http://schemas.microsoft.com/office/drawing/2014/main" id="{C2F2A5CA-2C0C-46AB-8E70-EB395D47CEEE}"/>
                </a:ext>
              </a:extLst>
            </p:cNvPr>
            <p:cNvCxnSpPr>
              <a:cxnSpLocks/>
            </p:cNvCxnSpPr>
            <p:nvPr/>
          </p:nvCxnSpPr>
          <p:spPr>
            <a:xfrm>
              <a:off x="5084440" y="7100814"/>
              <a:ext cx="1" cy="169064"/>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grpSp>
      <p:pic>
        <p:nvPicPr>
          <p:cNvPr id="64" name="図 63">
            <a:extLst>
              <a:ext uri="{FF2B5EF4-FFF2-40B4-BE49-F238E27FC236}">
                <a16:creationId xmlns:a16="http://schemas.microsoft.com/office/drawing/2014/main" id="{934A47A8-6E9E-40AB-90F5-AB41B1E8F353}"/>
              </a:ext>
            </a:extLst>
          </p:cNvPr>
          <p:cNvPicPr>
            <a:picLocks noChangeAspect="1"/>
          </p:cNvPicPr>
          <p:nvPr/>
        </p:nvPicPr>
        <p:blipFill>
          <a:blip r:embed="rId5"/>
          <a:stretch>
            <a:fillRect/>
          </a:stretch>
        </p:blipFill>
        <p:spPr>
          <a:xfrm>
            <a:off x="500102" y="5687146"/>
            <a:ext cx="5104762" cy="205026"/>
          </a:xfrm>
          <a:prstGeom prst="rect">
            <a:avLst/>
          </a:prstGeom>
        </p:spPr>
      </p:pic>
      <p:sp>
        <p:nvSpPr>
          <p:cNvPr id="65" name="テキスト ボックス 64">
            <a:extLst>
              <a:ext uri="{FF2B5EF4-FFF2-40B4-BE49-F238E27FC236}">
                <a16:creationId xmlns:a16="http://schemas.microsoft.com/office/drawing/2014/main" id="{15299C72-0AED-46EE-B28B-D295BB55A92D}"/>
              </a:ext>
            </a:extLst>
          </p:cNvPr>
          <p:cNvSpPr txBox="1"/>
          <p:nvPr/>
        </p:nvSpPr>
        <p:spPr>
          <a:xfrm>
            <a:off x="524590" y="5944607"/>
            <a:ext cx="389850" cy="369204"/>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-4</a:t>
            </a:r>
            <a:endParaRPr lang="ja-JP" altLang="en-US" b="1" dirty="0">
              <a:latin typeface="Arial" panose="020B0604020202020204" pitchFamily="34" charset="0"/>
              <a:cs typeface="Arial" panose="020B0604020202020204" pitchFamily="34" charset="0"/>
            </a:endParaRPr>
          </a:p>
        </p:txBody>
      </p:sp>
      <p:sp>
        <p:nvSpPr>
          <p:cNvPr id="66" name="テキスト ボックス 65">
            <a:extLst>
              <a:ext uri="{FF2B5EF4-FFF2-40B4-BE49-F238E27FC236}">
                <a16:creationId xmlns:a16="http://schemas.microsoft.com/office/drawing/2014/main" id="{A4E4E240-3721-4656-9675-E3E2DEDBF43A}"/>
              </a:ext>
            </a:extLst>
          </p:cNvPr>
          <p:cNvSpPr txBox="1"/>
          <p:nvPr/>
        </p:nvSpPr>
        <p:spPr>
          <a:xfrm>
            <a:off x="826120" y="6060651"/>
            <a:ext cx="470000" cy="400110"/>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10</a:t>
            </a:r>
            <a:endParaRPr lang="ja-JP" altLang="en-US" sz="2000" b="1" dirty="0">
              <a:latin typeface="Arial" panose="020B0604020202020204" pitchFamily="34" charset="0"/>
              <a:cs typeface="Arial" panose="020B0604020202020204" pitchFamily="34" charset="0"/>
            </a:endParaRPr>
          </a:p>
        </p:txBody>
      </p:sp>
      <p:sp>
        <p:nvSpPr>
          <p:cNvPr id="67" name="テキスト ボックス 66">
            <a:extLst>
              <a:ext uri="{FF2B5EF4-FFF2-40B4-BE49-F238E27FC236}">
                <a16:creationId xmlns:a16="http://schemas.microsoft.com/office/drawing/2014/main" id="{A48B7CD3-AE3B-4325-A4E7-4850972EDC8C}"/>
              </a:ext>
            </a:extLst>
          </p:cNvPr>
          <p:cNvSpPr txBox="1"/>
          <p:nvPr/>
        </p:nvSpPr>
        <p:spPr>
          <a:xfrm>
            <a:off x="1120710" y="5944607"/>
            <a:ext cx="389850" cy="369204"/>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-3</a:t>
            </a:r>
            <a:endParaRPr lang="ja-JP" altLang="en-US" b="1" dirty="0">
              <a:latin typeface="Arial" panose="020B0604020202020204" pitchFamily="34" charset="0"/>
              <a:cs typeface="Arial" panose="020B0604020202020204" pitchFamily="34" charset="0"/>
            </a:endParaRPr>
          </a:p>
        </p:txBody>
      </p:sp>
      <p:sp>
        <p:nvSpPr>
          <p:cNvPr id="68" name="テキスト ボックス 67">
            <a:extLst>
              <a:ext uri="{FF2B5EF4-FFF2-40B4-BE49-F238E27FC236}">
                <a16:creationId xmlns:a16="http://schemas.microsoft.com/office/drawing/2014/main" id="{018EBD59-1F55-4F5B-B312-CDEE7234B686}"/>
              </a:ext>
            </a:extLst>
          </p:cNvPr>
          <p:cNvSpPr txBox="1"/>
          <p:nvPr/>
        </p:nvSpPr>
        <p:spPr>
          <a:xfrm>
            <a:off x="1480950" y="6060651"/>
            <a:ext cx="470000" cy="400110"/>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10</a:t>
            </a:r>
            <a:endParaRPr lang="ja-JP" altLang="en-US" sz="2000" b="1" dirty="0">
              <a:latin typeface="Arial" panose="020B0604020202020204" pitchFamily="34" charset="0"/>
              <a:cs typeface="Arial" panose="020B0604020202020204" pitchFamily="34" charset="0"/>
            </a:endParaRPr>
          </a:p>
        </p:txBody>
      </p:sp>
      <p:sp>
        <p:nvSpPr>
          <p:cNvPr id="69" name="テキスト ボックス 68">
            <a:extLst>
              <a:ext uri="{FF2B5EF4-FFF2-40B4-BE49-F238E27FC236}">
                <a16:creationId xmlns:a16="http://schemas.microsoft.com/office/drawing/2014/main" id="{244FFC71-9BD0-455F-901F-900E006AFE8C}"/>
              </a:ext>
            </a:extLst>
          </p:cNvPr>
          <p:cNvSpPr txBox="1"/>
          <p:nvPr/>
        </p:nvSpPr>
        <p:spPr>
          <a:xfrm>
            <a:off x="1775540" y="5944607"/>
            <a:ext cx="389850" cy="369204"/>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-2</a:t>
            </a:r>
            <a:endParaRPr lang="ja-JP" altLang="en-US" b="1" dirty="0">
              <a:latin typeface="Arial" panose="020B0604020202020204" pitchFamily="34" charset="0"/>
              <a:cs typeface="Arial" panose="020B0604020202020204" pitchFamily="34" charset="0"/>
            </a:endParaRPr>
          </a:p>
        </p:txBody>
      </p:sp>
      <p:sp>
        <p:nvSpPr>
          <p:cNvPr id="70" name="テキスト ボックス 69">
            <a:extLst>
              <a:ext uri="{FF2B5EF4-FFF2-40B4-BE49-F238E27FC236}">
                <a16:creationId xmlns:a16="http://schemas.microsoft.com/office/drawing/2014/main" id="{D425E1E4-DAA4-4F4F-B794-28F11E6231BD}"/>
              </a:ext>
            </a:extLst>
          </p:cNvPr>
          <p:cNvSpPr txBox="1"/>
          <p:nvPr/>
        </p:nvSpPr>
        <p:spPr>
          <a:xfrm>
            <a:off x="2127645" y="6060651"/>
            <a:ext cx="470000" cy="400110"/>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10</a:t>
            </a:r>
            <a:endParaRPr lang="ja-JP" altLang="en-US" sz="2000" b="1" dirty="0">
              <a:latin typeface="Arial" panose="020B0604020202020204" pitchFamily="34" charset="0"/>
              <a:cs typeface="Arial" panose="020B0604020202020204" pitchFamily="34" charset="0"/>
            </a:endParaRPr>
          </a:p>
        </p:txBody>
      </p:sp>
      <p:sp>
        <p:nvSpPr>
          <p:cNvPr id="71" name="テキスト ボックス 70">
            <a:extLst>
              <a:ext uri="{FF2B5EF4-FFF2-40B4-BE49-F238E27FC236}">
                <a16:creationId xmlns:a16="http://schemas.microsoft.com/office/drawing/2014/main" id="{8446EA77-7120-49FB-A5EE-2446EF556FDE}"/>
              </a:ext>
            </a:extLst>
          </p:cNvPr>
          <p:cNvSpPr txBox="1"/>
          <p:nvPr/>
        </p:nvSpPr>
        <p:spPr>
          <a:xfrm>
            <a:off x="2422235" y="5944607"/>
            <a:ext cx="389850" cy="369204"/>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-1</a:t>
            </a:r>
            <a:endParaRPr lang="ja-JP" altLang="en-US" b="1" dirty="0">
              <a:latin typeface="Arial" panose="020B0604020202020204" pitchFamily="34" charset="0"/>
              <a:cs typeface="Arial" panose="020B0604020202020204" pitchFamily="34" charset="0"/>
            </a:endParaRPr>
          </a:p>
        </p:txBody>
      </p:sp>
      <p:sp>
        <p:nvSpPr>
          <p:cNvPr id="72" name="テキスト ボックス 71">
            <a:extLst>
              <a:ext uri="{FF2B5EF4-FFF2-40B4-BE49-F238E27FC236}">
                <a16:creationId xmlns:a16="http://schemas.microsoft.com/office/drawing/2014/main" id="{345A4A08-D969-4404-9324-0F6177A6353D}"/>
              </a:ext>
            </a:extLst>
          </p:cNvPr>
          <p:cNvSpPr txBox="1"/>
          <p:nvPr/>
        </p:nvSpPr>
        <p:spPr>
          <a:xfrm>
            <a:off x="2762199" y="6060651"/>
            <a:ext cx="470000" cy="400110"/>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10</a:t>
            </a:r>
            <a:endParaRPr lang="ja-JP" altLang="en-US" sz="2000" b="1" dirty="0">
              <a:latin typeface="Arial" panose="020B0604020202020204" pitchFamily="34" charset="0"/>
              <a:cs typeface="Arial" panose="020B0604020202020204" pitchFamily="34" charset="0"/>
            </a:endParaRPr>
          </a:p>
        </p:txBody>
      </p:sp>
      <p:sp>
        <p:nvSpPr>
          <p:cNvPr id="73" name="テキスト ボックス 72">
            <a:extLst>
              <a:ext uri="{FF2B5EF4-FFF2-40B4-BE49-F238E27FC236}">
                <a16:creationId xmlns:a16="http://schemas.microsoft.com/office/drawing/2014/main" id="{0EB9EFD9-11A9-429E-BB50-CCD6D821109E}"/>
              </a:ext>
            </a:extLst>
          </p:cNvPr>
          <p:cNvSpPr txBox="1"/>
          <p:nvPr/>
        </p:nvSpPr>
        <p:spPr>
          <a:xfrm>
            <a:off x="3056788" y="5944607"/>
            <a:ext cx="312906" cy="369204"/>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0</a:t>
            </a:r>
            <a:endParaRPr lang="ja-JP" altLang="en-US" b="1" dirty="0">
              <a:latin typeface="Arial" panose="020B0604020202020204" pitchFamily="34" charset="0"/>
              <a:cs typeface="Arial" panose="020B0604020202020204" pitchFamily="34" charset="0"/>
            </a:endParaRPr>
          </a:p>
        </p:txBody>
      </p:sp>
      <p:sp>
        <p:nvSpPr>
          <p:cNvPr id="74" name="テキスト ボックス 73">
            <a:extLst>
              <a:ext uri="{FF2B5EF4-FFF2-40B4-BE49-F238E27FC236}">
                <a16:creationId xmlns:a16="http://schemas.microsoft.com/office/drawing/2014/main" id="{20D6A0EF-CC5C-4942-907D-5220392ED6FC}"/>
              </a:ext>
            </a:extLst>
          </p:cNvPr>
          <p:cNvSpPr txBox="1"/>
          <p:nvPr/>
        </p:nvSpPr>
        <p:spPr>
          <a:xfrm>
            <a:off x="3402555" y="6060651"/>
            <a:ext cx="470000" cy="400110"/>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10</a:t>
            </a:r>
            <a:endParaRPr lang="ja-JP" altLang="en-US" sz="2000" b="1" dirty="0">
              <a:latin typeface="Arial" panose="020B0604020202020204" pitchFamily="34" charset="0"/>
              <a:cs typeface="Arial" panose="020B0604020202020204" pitchFamily="34" charset="0"/>
            </a:endParaRPr>
          </a:p>
        </p:txBody>
      </p:sp>
      <p:sp>
        <p:nvSpPr>
          <p:cNvPr id="75" name="テキスト ボックス 74">
            <a:extLst>
              <a:ext uri="{FF2B5EF4-FFF2-40B4-BE49-F238E27FC236}">
                <a16:creationId xmlns:a16="http://schemas.microsoft.com/office/drawing/2014/main" id="{19EEDB9D-3B64-434C-9403-844BCAD4EDC2}"/>
              </a:ext>
            </a:extLst>
          </p:cNvPr>
          <p:cNvSpPr txBox="1"/>
          <p:nvPr/>
        </p:nvSpPr>
        <p:spPr>
          <a:xfrm>
            <a:off x="3697144" y="5944607"/>
            <a:ext cx="312906" cy="369204"/>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1</a:t>
            </a:r>
            <a:endParaRPr lang="ja-JP" altLang="en-US" b="1" dirty="0">
              <a:latin typeface="Arial" panose="020B0604020202020204" pitchFamily="34" charset="0"/>
              <a:cs typeface="Arial" panose="020B0604020202020204" pitchFamily="34" charset="0"/>
            </a:endParaRPr>
          </a:p>
        </p:txBody>
      </p:sp>
      <p:sp>
        <p:nvSpPr>
          <p:cNvPr id="76" name="テキスト ボックス 75">
            <a:extLst>
              <a:ext uri="{FF2B5EF4-FFF2-40B4-BE49-F238E27FC236}">
                <a16:creationId xmlns:a16="http://schemas.microsoft.com/office/drawing/2014/main" id="{7485F214-2D26-48C4-807B-99DD2468996D}"/>
              </a:ext>
            </a:extLst>
          </p:cNvPr>
          <p:cNvSpPr txBox="1"/>
          <p:nvPr/>
        </p:nvSpPr>
        <p:spPr>
          <a:xfrm>
            <a:off x="4033170" y="6060651"/>
            <a:ext cx="470000" cy="400110"/>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10</a:t>
            </a:r>
            <a:endParaRPr lang="ja-JP" altLang="en-US" sz="2000" b="1" dirty="0">
              <a:latin typeface="Arial" panose="020B0604020202020204" pitchFamily="34" charset="0"/>
              <a:cs typeface="Arial" panose="020B0604020202020204" pitchFamily="34" charset="0"/>
            </a:endParaRPr>
          </a:p>
        </p:txBody>
      </p:sp>
      <p:sp>
        <p:nvSpPr>
          <p:cNvPr id="77" name="テキスト ボックス 76">
            <a:extLst>
              <a:ext uri="{FF2B5EF4-FFF2-40B4-BE49-F238E27FC236}">
                <a16:creationId xmlns:a16="http://schemas.microsoft.com/office/drawing/2014/main" id="{64368B57-E28E-447A-8256-ADCABD495869}"/>
              </a:ext>
            </a:extLst>
          </p:cNvPr>
          <p:cNvSpPr txBox="1"/>
          <p:nvPr/>
        </p:nvSpPr>
        <p:spPr>
          <a:xfrm>
            <a:off x="4327759" y="5944607"/>
            <a:ext cx="312906" cy="369204"/>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2</a:t>
            </a:r>
            <a:endParaRPr lang="ja-JP" altLang="en-US" b="1" dirty="0">
              <a:latin typeface="Arial" panose="020B0604020202020204" pitchFamily="34" charset="0"/>
              <a:cs typeface="Arial" panose="020B0604020202020204" pitchFamily="34" charset="0"/>
            </a:endParaRPr>
          </a:p>
        </p:txBody>
      </p:sp>
      <p:sp>
        <p:nvSpPr>
          <p:cNvPr id="78" name="テキスト ボックス 77">
            <a:extLst>
              <a:ext uri="{FF2B5EF4-FFF2-40B4-BE49-F238E27FC236}">
                <a16:creationId xmlns:a16="http://schemas.microsoft.com/office/drawing/2014/main" id="{A98558F0-415C-46CD-A175-BADFAAD8B13A}"/>
              </a:ext>
            </a:extLst>
          </p:cNvPr>
          <p:cNvSpPr txBox="1"/>
          <p:nvPr/>
        </p:nvSpPr>
        <p:spPr>
          <a:xfrm>
            <a:off x="4665677" y="6060651"/>
            <a:ext cx="470000" cy="400110"/>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10</a:t>
            </a:r>
            <a:endParaRPr lang="ja-JP" altLang="en-US" sz="2000" b="1" dirty="0">
              <a:latin typeface="Arial" panose="020B0604020202020204" pitchFamily="34" charset="0"/>
              <a:cs typeface="Arial" panose="020B0604020202020204" pitchFamily="34" charset="0"/>
            </a:endParaRPr>
          </a:p>
        </p:txBody>
      </p:sp>
      <p:sp>
        <p:nvSpPr>
          <p:cNvPr id="79" name="テキスト ボックス 78">
            <a:extLst>
              <a:ext uri="{FF2B5EF4-FFF2-40B4-BE49-F238E27FC236}">
                <a16:creationId xmlns:a16="http://schemas.microsoft.com/office/drawing/2014/main" id="{327AFEB2-7068-44A2-96D9-E5510268F482}"/>
              </a:ext>
            </a:extLst>
          </p:cNvPr>
          <p:cNvSpPr txBox="1"/>
          <p:nvPr/>
        </p:nvSpPr>
        <p:spPr>
          <a:xfrm>
            <a:off x="4960266" y="5944607"/>
            <a:ext cx="312906" cy="369204"/>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3</a:t>
            </a:r>
            <a:endParaRPr lang="ja-JP" altLang="en-US" b="1" dirty="0">
              <a:latin typeface="Arial" panose="020B0604020202020204" pitchFamily="34" charset="0"/>
              <a:cs typeface="Arial" panose="020B0604020202020204" pitchFamily="34" charset="0"/>
            </a:endParaRPr>
          </a:p>
        </p:txBody>
      </p:sp>
      <p:sp>
        <p:nvSpPr>
          <p:cNvPr id="80" name="テキスト ボックス 79">
            <a:extLst>
              <a:ext uri="{FF2B5EF4-FFF2-40B4-BE49-F238E27FC236}">
                <a16:creationId xmlns:a16="http://schemas.microsoft.com/office/drawing/2014/main" id="{D7BA4412-AD89-4C32-9DDF-C5C6C6E4EDF5}"/>
              </a:ext>
            </a:extLst>
          </p:cNvPr>
          <p:cNvSpPr txBox="1"/>
          <p:nvPr/>
        </p:nvSpPr>
        <p:spPr>
          <a:xfrm>
            <a:off x="5219555" y="6060651"/>
            <a:ext cx="470000" cy="400110"/>
          </a:xfrm>
          <a:prstGeom prst="rect">
            <a:avLst/>
          </a:prstGeom>
          <a:noFill/>
        </p:spPr>
        <p:txBody>
          <a:bodyPr wrap="none" rtlCol="0">
            <a:spAutoFit/>
          </a:bodyPr>
          <a:lstStyle/>
          <a:p>
            <a:r>
              <a:rPr lang="en-US" altLang="ja-JP" sz="2000" b="1" dirty="0">
                <a:latin typeface="Arial" panose="020B0604020202020204" pitchFamily="34" charset="0"/>
                <a:cs typeface="Arial" panose="020B0604020202020204" pitchFamily="34" charset="0"/>
              </a:rPr>
              <a:t>10</a:t>
            </a:r>
            <a:endParaRPr lang="ja-JP" altLang="en-US" sz="2000" b="1" dirty="0">
              <a:latin typeface="Arial" panose="020B0604020202020204" pitchFamily="34" charset="0"/>
              <a:cs typeface="Arial" panose="020B0604020202020204" pitchFamily="34" charset="0"/>
            </a:endParaRPr>
          </a:p>
        </p:txBody>
      </p:sp>
      <p:sp>
        <p:nvSpPr>
          <p:cNvPr id="81" name="テキスト ボックス 80">
            <a:extLst>
              <a:ext uri="{FF2B5EF4-FFF2-40B4-BE49-F238E27FC236}">
                <a16:creationId xmlns:a16="http://schemas.microsoft.com/office/drawing/2014/main" id="{9901BD0E-EC54-4346-B75F-2A229951204B}"/>
              </a:ext>
            </a:extLst>
          </p:cNvPr>
          <p:cNvSpPr txBox="1"/>
          <p:nvPr/>
        </p:nvSpPr>
        <p:spPr>
          <a:xfrm>
            <a:off x="5514144" y="5944607"/>
            <a:ext cx="312906" cy="369204"/>
          </a:xfrm>
          <a:prstGeom prst="rect">
            <a:avLst/>
          </a:prstGeom>
          <a:noFill/>
        </p:spPr>
        <p:txBody>
          <a:bodyPr wrap="none" rtlCol="0">
            <a:spAutoFit/>
          </a:bodyPr>
          <a:lstStyle/>
          <a:p>
            <a:r>
              <a:rPr lang="en-US" altLang="ja-JP" b="1" dirty="0">
                <a:latin typeface="Arial" panose="020B0604020202020204" pitchFamily="34" charset="0"/>
                <a:cs typeface="Arial" panose="020B0604020202020204" pitchFamily="34" charset="0"/>
              </a:rPr>
              <a:t>4</a:t>
            </a:r>
            <a:endParaRPr lang="ja-JP" altLang="en-US" b="1" dirty="0">
              <a:latin typeface="Arial" panose="020B0604020202020204" pitchFamily="34" charset="0"/>
              <a:cs typeface="Arial" panose="020B0604020202020204" pitchFamily="34" charset="0"/>
            </a:endParaRPr>
          </a:p>
        </p:txBody>
      </p:sp>
      <p:sp>
        <p:nvSpPr>
          <p:cNvPr id="82" name="テキスト ボックス 81">
            <a:extLst>
              <a:ext uri="{FF2B5EF4-FFF2-40B4-BE49-F238E27FC236}">
                <a16:creationId xmlns:a16="http://schemas.microsoft.com/office/drawing/2014/main" id="{DBF4D378-4B07-4577-A99E-9C0F3C9FA1E6}"/>
              </a:ext>
            </a:extLst>
          </p:cNvPr>
          <p:cNvSpPr txBox="1"/>
          <p:nvPr/>
        </p:nvSpPr>
        <p:spPr>
          <a:xfrm>
            <a:off x="1889120" y="6351645"/>
            <a:ext cx="2561920" cy="461665"/>
          </a:xfrm>
          <a:prstGeom prst="rect">
            <a:avLst/>
          </a:prstGeom>
          <a:noFill/>
        </p:spPr>
        <p:txBody>
          <a:bodyPr wrap="none" rtlCol="0">
            <a:spAutoFit/>
          </a:bodyPr>
          <a:lstStyle/>
          <a:p>
            <a:r>
              <a:rPr lang="en-US" altLang="ja-JP" sz="2400" b="1" dirty="0">
                <a:latin typeface="Arial" panose="020B0604020202020204" pitchFamily="34" charset="0"/>
                <a:cs typeface="Arial" panose="020B0604020202020204" pitchFamily="34" charset="0"/>
              </a:rPr>
              <a:t>HDR readout (V)</a:t>
            </a:r>
            <a:endParaRPr lang="ja-JP" altLang="en-US" sz="2400" b="1" dirty="0">
              <a:latin typeface="Arial" panose="020B0604020202020204" pitchFamily="34" charset="0"/>
              <a:cs typeface="Arial" panose="020B0604020202020204" pitchFamily="34" charset="0"/>
            </a:endParaRPr>
          </a:p>
        </p:txBody>
      </p:sp>
      <p:sp>
        <p:nvSpPr>
          <p:cNvPr id="89" name="テキスト ボックス 88">
            <a:extLst>
              <a:ext uri="{FF2B5EF4-FFF2-40B4-BE49-F238E27FC236}">
                <a16:creationId xmlns:a16="http://schemas.microsoft.com/office/drawing/2014/main" id="{BFE0A487-BD3E-4C79-8C2E-7C7701285545}"/>
              </a:ext>
            </a:extLst>
          </p:cNvPr>
          <p:cNvSpPr txBox="1"/>
          <p:nvPr/>
        </p:nvSpPr>
        <p:spPr>
          <a:xfrm>
            <a:off x="755567" y="1706950"/>
            <a:ext cx="982961" cy="523220"/>
          </a:xfrm>
          <a:prstGeom prst="rect">
            <a:avLst/>
          </a:prstGeom>
          <a:solidFill>
            <a:schemeClr val="bg1">
              <a:lumMod val="95000"/>
            </a:schemeClr>
          </a:solidFill>
        </p:spPr>
        <p:txBody>
          <a:bodyPr wrap="none" rtlCol="0">
            <a:spAutoFit/>
          </a:bodyPr>
          <a:lstStyle/>
          <a:p>
            <a:r>
              <a:rPr lang="en-US" altLang="ja-JP" sz="2800" b="1" dirty="0">
                <a:solidFill>
                  <a:srgbClr val="FF0000"/>
                </a:solidFill>
                <a:latin typeface="Arial" panose="020B0604020202020204" pitchFamily="34" charset="0"/>
                <a:cs typeface="Arial" panose="020B0604020202020204" pitchFamily="34" charset="0"/>
              </a:rPr>
              <a:t>DRO</a:t>
            </a:r>
            <a:endParaRPr lang="ja-JP" altLang="en-US" sz="2800" b="1" dirty="0">
              <a:solidFill>
                <a:srgbClr val="FF0000"/>
              </a:solidFill>
              <a:latin typeface="Arial" panose="020B0604020202020204" pitchFamily="34" charset="0"/>
              <a:cs typeface="Arial" panose="020B0604020202020204" pitchFamily="34" charset="0"/>
            </a:endParaRPr>
          </a:p>
        </p:txBody>
      </p:sp>
      <p:sp>
        <p:nvSpPr>
          <p:cNvPr id="90" name="テキスト ボックス 89">
            <a:extLst>
              <a:ext uri="{FF2B5EF4-FFF2-40B4-BE49-F238E27FC236}">
                <a16:creationId xmlns:a16="http://schemas.microsoft.com/office/drawing/2014/main" id="{2642A38D-B000-40C4-9623-6C16AFB76A0E}"/>
              </a:ext>
            </a:extLst>
          </p:cNvPr>
          <p:cNvSpPr txBox="1"/>
          <p:nvPr/>
        </p:nvSpPr>
        <p:spPr>
          <a:xfrm>
            <a:off x="1479017" y="3146273"/>
            <a:ext cx="1242648" cy="523220"/>
          </a:xfrm>
          <a:prstGeom prst="rect">
            <a:avLst/>
          </a:prstGeom>
          <a:solidFill>
            <a:schemeClr val="bg1">
              <a:lumMod val="75000"/>
            </a:schemeClr>
          </a:solidFill>
        </p:spPr>
        <p:txBody>
          <a:bodyPr wrap="none" rtlCol="0">
            <a:spAutoFit/>
          </a:bodyPr>
          <a:lstStyle/>
          <a:p>
            <a:r>
              <a:rPr lang="en-US" altLang="ja-JP" sz="2800" b="1" dirty="0">
                <a:solidFill>
                  <a:srgbClr val="0000FF"/>
                </a:solidFill>
                <a:latin typeface="Arial" panose="020B0604020202020204" pitchFamily="34" charset="0"/>
                <a:cs typeface="Arial" panose="020B0604020202020204" pitchFamily="34" charset="0"/>
              </a:rPr>
              <a:t>NDRO</a:t>
            </a:r>
            <a:endParaRPr lang="ja-JP" altLang="en-US" sz="2800" b="1" dirty="0">
              <a:solidFill>
                <a:srgbClr val="0000FF"/>
              </a:solidFill>
              <a:latin typeface="Arial" panose="020B0604020202020204" pitchFamily="34" charset="0"/>
              <a:cs typeface="Arial" panose="020B0604020202020204" pitchFamily="34" charset="0"/>
            </a:endParaRPr>
          </a:p>
        </p:txBody>
      </p:sp>
      <p:sp>
        <p:nvSpPr>
          <p:cNvPr id="91" name="テキスト ボックス 90">
            <a:extLst>
              <a:ext uri="{FF2B5EF4-FFF2-40B4-BE49-F238E27FC236}">
                <a16:creationId xmlns:a16="http://schemas.microsoft.com/office/drawing/2014/main" id="{76D603AF-C494-43E9-A8DE-E2BBA104B74C}"/>
              </a:ext>
            </a:extLst>
          </p:cNvPr>
          <p:cNvSpPr txBox="1"/>
          <p:nvPr/>
        </p:nvSpPr>
        <p:spPr>
          <a:xfrm>
            <a:off x="1537425" y="593413"/>
            <a:ext cx="3536546" cy="461665"/>
          </a:xfrm>
          <a:prstGeom prst="rect">
            <a:avLst/>
          </a:prstGeom>
          <a:noFill/>
        </p:spPr>
        <p:txBody>
          <a:bodyPr wrap="none" rtlCol="0">
            <a:spAutoFit/>
          </a:bodyPr>
          <a:lstStyle/>
          <a:p>
            <a:r>
              <a:rPr lang="en-US" altLang="ja-JP" sz="2400" b="1" dirty="0">
                <a:latin typeface="Arial" panose="020B0604020202020204" pitchFamily="34" charset="0"/>
                <a:cs typeface="Arial" panose="020B0604020202020204" pitchFamily="34" charset="0"/>
              </a:rPr>
              <a:t>HDR image (Log scale)</a:t>
            </a:r>
            <a:endParaRPr lang="ja-JP" altLang="en-US" sz="2400" b="1" dirty="0">
              <a:latin typeface="Arial" panose="020B0604020202020204" pitchFamily="34" charset="0"/>
              <a:cs typeface="Arial" panose="020B0604020202020204" pitchFamily="34" charset="0"/>
            </a:endParaRPr>
          </a:p>
        </p:txBody>
      </p:sp>
      <p:sp>
        <p:nvSpPr>
          <p:cNvPr id="92" name="テキスト ボックス 91">
            <a:extLst>
              <a:ext uri="{FF2B5EF4-FFF2-40B4-BE49-F238E27FC236}">
                <a16:creationId xmlns:a16="http://schemas.microsoft.com/office/drawing/2014/main" id="{545A2992-F303-447A-82E9-78DC3FFD2784}"/>
              </a:ext>
            </a:extLst>
          </p:cNvPr>
          <p:cNvSpPr txBox="1"/>
          <p:nvPr/>
        </p:nvSpPr>
        <p:spPr>
          <a:xfrm>
            <a:off x="8144695" y="1713932"/>
            <a:ext cx="2340000" cy="646331"/>
          </a:xfrm>
          <a:prstGeom prst="rect">
            <a:avLst/>
          </a:prstGeom>
          <a:noFill/>
        </p:spPr>
        <p:txBody>
          <a:bodyPr wrap="square" rtlCol="0">
            <a:spAutoFit/>
          </a:bodyPr>
          <a:lstStyle/>
          <a:p>
            <a:r>
              <a:rPr lang="en-US" altLang="ja-JP" sz="3600" b="1" dirty="0">
                <a:solidFill>
                  <a:srgbClr val="FF0000"/>
                </a:solidFill>
                <a:latin typeface="Arial" panose="020B0604020202020204" pitchFamily="34" charset="0"/>
                <a:cs typeface="Arial" panose="020B0604020202020204" pitchFamily="34" charset="0"/>
              </a:rPr>
              <a:t>x 1000</a:t>
            </a:r>
            <a:endParaRPr lang="ja-JP" altLang="en-US" sz="3600" b="1" dirty="0">
              <a:solidFill>
                <a:srgbClr val="FF0000"/>
              </a:solidFill>
              <a:latin typeface="Arial" panose="020B0604020202020204" pitchFamily="34" charset="0"/>
              <a:cs typeface="Arial" panose="020B0604020202020204" pitchFamily="34" charset="0"/>
            </a:endParaRPr>
          </a:p>
        </p:txBody>
      </p:sp>
      <p:sp>
        <p:nvSpPr>
          <p:cNvPr id="93" name="テキスト ボックス 92">
            <a:extLst>
              <a:ext uri="{FF2B5EF4-FFF2-40B4-BE49-F238E27FC236}">
                <a16:creationId xmlns:a16="http://schemas.microsoft.com/office/drawing/2014/main" id="{BE8C9584-F06C-4E09-BC74-AC64C6ABC1A4}"/>
              </a:ext>
            </a:extLst>
          </p:cNvPr>
          <p:cNvSpPr txBox="1"/>
          <p:nvPr/>
        </p:nvSpPr>
        <p:spPr>
          <a:xfrm>
            <a:off x="7194483" y="1830060"/>
            <a:ext cx="1111378" cy="523220"/>
          </a:xfrm>
          <a:prstGeom prst="rect">
            <a:avLst/>
          </a:prstGeom>
          <a:noFill/>
        </p:spPr>
        <p:txBody>
          <a:bodyPr wrap="square" rtlCol="0">
            <a:spAutoFit/>
          </a:bodyPr>
          <a:lstStyle/>
          <a:p>
            <a:r>
              <a:rPr lang="en-US" altLang="ja-JP" sz="2800" b="1" dirty="0">
                <a:solidFill>
                  <a:srgbClr val="FF0000"/>
                </a:solidFill>
                <a:latin typeface="Arial" panose="020B0604020202020204" pitchFamily="34" charset="0"/>
                <a:cs typeface="Arial" panose="020B0604020202020204" pitchFamily="34" charset="0"/>
              </a:rPr>
              <a:t>DRO</a:t>
            </a:r>
            <a:endParaRPr lang="ja-JP" altLang="en-US" sz="2800" b="1" dirty="0">
              <a:solidFill>
                <a:srgbClr val="FF0000"/>
              </a:solidFill>
              <a:latin typeface="Arial" panose="020B0604020202020204" pitchFamily="34" charset="0"/>
              <a:cs typeface="Arial" panose="020B0604020202020204" pitchFamily="34" charset="0"/>
            </a:endParaRPr>
          </a:p>
        </p:txBody>
      </p:sp>
      <p:sp>
        <p:nvSpPr>
          <p:cNvPr id="94" name="テキスト ボックス 93">
            <a:extLst>
              <a:ext uri="{FF2B5EF4-FFF2-40B4-BE49-F238E27FC236}">
                <a16:creationId xmlns:a16="http://schemas.microsoft.com/office/drawing/2014/main" id="{CB41F63E-8C6F-4054-95CD-5A5CF2C4D153}"/>
              </a:ext>
            </a:extLst>
          </p:cNvPr>
          <p:cNvSpPr txBox="1"/>
          <p:nvPr/>
        </p:nvSpPr>
        <p:spPr>
          <a:xfrm>
            <a:off x="7915271" y="1494368"/>
            <a:ext cx="2212505" cy="338554"/>
          </a:xfrm>
          <a:prstGeom prst="rect">
            <a:avLst/>
          </a:prstGeom>
          <a:noFill/>
        </p:spPr>
        <p:txBody>
          <a:bodyPr wrap="square" rtlCol="0">
            <a:spAutoFit/>
          </a:bodyPr>
          <a:lstStyle/>
          <a:p>
            <a:r>
              <a:rPr lang="en-US" altLang="ja-JP" sz="1600" b="1" dirty="0">
                <a:solidFill>
                  <a:srgbClr val="FF0000"/>
                </a:solidFill>
                <a:latin typeface="Arial" panose="020B0604020202020204" pitchFamily="34" charset="0"/>
                <a:cs typeface="Arial" panose="020B0604020202020204" pitchFamily="34" charset="0"/>
              </a:rPr>
              <a:t>Total acquired frame</a:t>
            </a:r>
            <a:endParaRPr lang="ja-JP" altLang="en-US" sz="1600" b="1" dirty="0">
              <a:solidFill>
                <a:srgbClr val="FF0000"/>
              </a:solidFill>
              <a:latin typeface="Arial" panose="020B0604020202020204" pitchFamily="34" charset="0"/>
              <a:cs typeface="Arial" panose="020B0604020202020204" pitchFamily="34" charset="0"/>
            </a:endParaRPr>
          </a:p>
        </p:txBody>
      </p:sp>
      <p:sp>
        <p:nvSpPr>
          <p:cNvPr id="3" name="楕円 2">
            <a:extLst>
              <a:ext uri="{FF2B5EF4-FFF2-40B4-BE49-F238E27FC236}">
                <a16:creationId xmlns:a16="http://schemas.microsoft.com/office/drawing/2014/main" id="{2A176E0B-B4EC-40E5-9180-3659B2310620}"/>
              </a:ext>
            </a:extLst>
          </p:cNvPr>
          <p:cNvSpPr/>
          <p:nvPr/>
        </p:nvSpPr>
        <p:spPr>
          <a:xfrm>
            <a:off x="10115615" y="1713932"/>
            <a:ext cx="248896" cy="248896"/>
          </a:xfrm>
          <a:prstGeom prst="ellipse">
            <a:avLst/>
          </a:prstGeom>
          <a:solidFill>
            <a:srgbClr val="0000FF"/>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F7D4410B-69E2-4C5E-A25B-4160AC21E878}"/>
              </a:ext>
            </a:extLst>
          </p:cNvPr>
          <p:cNvSpPr txBox="1"/>
          <p:nvPr/>
        </p:nvSpPr>
        <p:spPr>
          <a:xfrm>
            <a:off x="4077399" y="1066826"/>
            <a:ext cx="1507144" cy="707886"/>
          </a:xfrm>
          <a:prstGeom prst="rect">
            <a:avLst/>
          </a:prstGeom>
          <a:noFill/>
        </p:spPr>
        <p:txBody>
          <a:bodyPr wrap="none" rtlCol="0">
            <a:spAutoFit/>
          </a:bodyPr>
          <a:lstStyle/>
          <a:p>
            <a:r>
              <a:rPr lang="en-US" altLang="ja-JP" sz="4000" b="1" baseline="30000" dirty="0">
                <a:latin typeface="Arial" panose="020B0604020202020204" pitchFamily="34" charset="0"/>
                <a:cs typeface="Arial" panose="020B0604020202020204" pitchFamily="34" charset="0"/>
              </a:rPr>
              <a:t>24</a:t>
            </a:r>
            <a:r>
              <a:rPr lang="en-US" altLang="ja-JP" sz="4000" b="1" dirty="0">
                <a:latin typeface="Arial" panose="020B0604020202020204" pitchFamily="34" charset="0"/>
                <a:cs typeface="Arial" panose="020B0604020202020204" pitchFamily="34" charset="0"/>
              </a:rPr>
              <a:t>Mg</a:t>
            </a:r>
            <a:r>
              <a:rPr lang="en-US" altLang="ja-JP" sz="4000" b="1" baseline="30000" dirty="0">
                <a:latin typeface="Arial" panose="020B0604020202020204" pitchFamily="34" charset="0"/>
                <a:cs typeface="Arial" panose="020B0604020202020204" pitchFamily="34" charset="0"/>
              </a:rPr>
              <a:t>+</a:t>
            </a:r>
            <a:endParaRPr lang="ja-JP" altLang="en-US" sz="4000" b="1" baseline="30000" dirty="0">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7EF1CD32-9AB2-8010-5CC4-2771BB63418D}"/>
              </a:ext>
            </a:extLst>
          </p:cNvPr>
          <p:cNvGrpSpPr/>
          <p:nvPr/>
        </p:nvGrpSpPr>
        <p:grpSpPr>
          <a:xfrm>
            <a:off x="1300940" y="2385890"/>
            <a:ext cx="9424864" cy="2843325"/>
            <a:chOff x="1241862" y="3087668"/>
            <a:chExt cx="9424864" cy="2843325"/>
          </a:xfrm>
        </p:grpSpPr>
        <p:sp>
          <p:nvSpPr>
            <p:cNvPr id="102" name="四角形: 角を丸くする 101">
              <a:extLst>
                <a:ext uri="{FF2B5EF4-FFF2-40B4-BE49-F238E27FC236}">
                  <a16:creationId xmlns:a16="http://schemas.microsoft.com/office/drawing/2014/main" id="{CE584EC9-21D5-49EE-BFAF-A3402E4BE350}"/>
                </a:ext>
              </a:extLst>
            </p:cNvPr>
            <p:cNvSpPr/>
            <p:nvPr/>
          </p:nvSpPr>
          <p:spPr>
            <a:xfrm>
              <a:off x="1241862" y="3087668"/>
              <a:ext cx="9424864" cy="2843325"/>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endParaRPr kumimoji="1" lang="ja-JP" altLang="en-US" dirty="0"/>
            </a:p>
          </p:txBody>
        </p:sp>
        <p:sp>
          <p:nvSpPr>
            <p:cNvPr id="8" name="テキスト ボックス 7">
              <a:extLst>
                <a:ext uri="{FF2B5EF4-FFF2-40B4-BE49-F238E27FC236}">
                  <a16:creationId xmlns:a16="http://schemas.microsoft.com/office/drawing/2014/main" id="{8A1D9158-7E68-23B5-6F22-C3D005D740C3}"/>
                </a:ext>
              </a:extLst>
            </p:cNvPr>
            <p:cNvSpPr txBox="1"/>
            <p:nvPr/>
          </p:nvSpPr>
          <p:spPr>
            <a:xfrm>
              <a:off x="1412736" y="3282374"/>
              <a:ext cx="8775620" cy="2431435"/>
            </a:xfrm>
            <a:prstGeom prst="rect">
              <a:avLst/>
            </a:prstGeom>
            <a:noFill/>
          </p:spPr>
          <p:txBody>
            <a:bodyPr wrap="square" rtlCol="0">
              <a:spAutoFit/>
            </a:bodyPr>
            <a:lstStyle/>
            <a:p>
              <a:pPr marL="571500" indent="-571500">
                <a:buFont typeface="Arial" panose="020B0604020202020204" pitchFamily="34" charset="0"/>
                <a:buChar char="•"/>
              </a:pPr>
              <a:r>
                <a:rPr lang="en-US" altLang="ja-JP" sz="3800" b="1" dirty="0">
                  <a:solidFill>
                    <a:srgbClr val="0000FF"/>
                  </a:solidFill>
                  <a:effectLst>
                    <a:glow rad="127000">
                      <a:schemeClr val="bg1"/>
                    </a:glow>
                  </a:effectLst>
                  <a:latin typeface="Arial" panose="020B0604020202020204" pitchFamily="34" charset="0"/>
                  <a:cs typeface="Arial" panose="020B0604020202020204" pitchFamily="34" charset="0"/>
                </a:rPr>
                <a:t>Stable isotope ratio</a:t>
              </a:r>
              <a:endParaRPr kumimoji="1" lang="en-US" altLang="ja-JP" sz="3800" b="1" dirty="0">
                <a:solidFill>
                  <a:srgbClr val="0000FF"/>
                </a:solidFill>
                <a:effectLst>
                  <a:glow rad="127000">
                    <a:schemeClr val="bg1"/>
                  </a:glow>
                </a:effectLst>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altLang="ja-JP" sz="3800" b="1" dirty="0">
                  <a:solidFill>
                    <a:srgbClr val="0000FF"/>
                  </a:solidFill>
                  <a:effectLst>
                    <a:glow rad="127000">
                      <a:schemeClr val="bg1"/>
                    </a:glow>
                  </a:effectLst>
                  <a:latin typeface="Arial" panose="020B0604020202020204" pitchFamily="34" charset="0"/>
                  <a:cs typeface="Arial" panose="020B0604020202020204" pitchFamily="34" charset="0"/>
                </a:rPr>
                <a:t>R</a:t>
              </a:r>
              <a:r>
                <a:rPr kumimoji="1" lang="en-US" altLang="ja-JP" sz="3800" b="1" dirty="0">
                  <a:solidFill>
                    <a:srgbClr val="0000FF"/>
                  </a:solidFill>
                  <a:effectLst>
                    <a:glow rad="127000">
                      <a:schemeClr val="bg1"/>
                    </a:glow>
                  </a:effectLst>
                  <a:latin typeface="Arial" panose="020B0604020202020204" pitchFamily="34" charset="0"/>
                  <a:cs typeface="Arial" panose="020B0604020202020204" pitchFamily="34" charset="0"/>
                </a:rPr>
                <a:t>adionuclide dating</a:t>
              </a:r>
            </a:p>
            <a:p>
              <a:pPr marL="571500" indent="-571500">
                <a:buFont typeface="Arial" panose="020B0604020202020204" pitchFamily="34" charset="0"/>
                <a:buChar char="•"/>
              </a:pPr>
              <a:r>
                <a:rPr lang="en-US" altLang="ja-JP" sz="3800" b="1" dirty="0">
                  <a:solidFill>
                    <a:srgbClr val="0000FF"/>
                  </a:solidFill>
                  <a:effectLst>
                    <a:glow rad="127000">
                      <a:schemeClr val="bg1"/>
                    </a:glow>
                  </a:effectLst>
                  <a:latin typeface="Arial" panose="020B0604020202020204" pitchFamily="34" charset="0"/>
                  <a:cs typeface="Arial" panose="020B0604020202020204" pitchFamily="34" charset="0"/>
                </a:rPr>
                <a:t>Partition coefficient</a:t>
              </a:r>
            </a:p>
            <a:p>
              <a:pPr marL="571500" indent="-571500">
                <a:buFont typeface="Arial" panose="020B0604020202020204" pitchFamily="34" charset="0"/>
                <a:buChar char="•"/>
              </a:pPr>
              <a:r>
                <a:rPr kumimoji="1" lang="en-US" altLang="ja-JP" sz="3800" b="1" dirty="0">
                  <a:solidFill>
                    <a:srgbClr val="0000FF"/>
                  </a:solidFill>
                  <a:effectLst>
                    <a:glow rad="127000">
                      <a:schemeClr val="bg1"/>
                    </a:glow>
                  </a:effectLst>
                  <a:latin typeface="Arial" panose="020B0604020202020204" pitchFamily="34" charset="0"/>
                  <a:cs typeface="Arial" panose="020B0604020202020204" pitchFamily="34" charset="0"/>
                </a:rPr>
                <a:t>Dynamics of water by Cryo-DSIMS</a:t>
              </a:r>
            </a:p>
          </p:txBody>
        </p:sp>
        <p:sp>
          <p:nvSpPr>
            <p:cNvPr id="103" name="テキスト ボックス 102">
              <a:extLst>
                <a:ext uri="{FF2B5EF4-FFF2-40B4-BE49-F238E27FC236}">
                  <a16:creationId xmlns:a16="http://schemas.microsoft.com/office/drawing/2014/main" id="{9DCEE4B3-E499-4A18-9A5A-E725A530CED3}"/>
                </a:ext>
              </a:extLst>
            </p:cNvPr>
            <p:cNvSpPr txBox="1"/>
            <p:nvPr/>
          </p:nvSpPr>
          <p:spPr>
            <a:xfrm>
              <a:off x="7039605" y="3328618"/>
              <a:ext cx="2993114" cy="1600438"/>
            </a:xfrm>
            <a:prstGeom prst="rect">
              <a:avLst/>
            </a:prstGeom>
            <a:noFill/>
          </p:spPr>
          <p:txBody>
            <a:bodyPr wrap="square" rtlCol="0">
              <a:spAutoFit/>
            </a:bodyPr>
            <a:lstStyle/>
            <a:p>
              <a:pPr algn="ctr"/>
              <a:r>
                <a:rPr kumimoji="1" lang="en-US" altLang="ja-JP" sz="5400" b="1" dirty="0">
                  <a:solidFill>
                    <a:srgbClr val="FF0000"/>
                  </a:solidFill>
                  <a:latin typeface="Arial" panose="020B0604020202020204" pitchFamily="34" charset="0"/>
                  <a:ea typeface="HGP創英角ｺﾞｼｯｸUB" panose="020B0900000000000000" pitchFamily="50" charset="-128"/>
                  <a:cs typeface="Arial" panose="020B0604020202020204" pitchFamily="34" charset="0"/>
                </a:rPr>
                <a:t>10</a:t>
              </a:r>
              <a:r>
                <a:rPr kumimoji="1" lang="en-US" altLang="ja-JP" sz="5400" b="1" baseline="30000" dirty="0">
                  <a:solidFill>
                    <a:srgbClr val="FF0000"/>
                  </a:solidFill>
                  <a:latin typeface="Arial" panose="020B0604020202020204" pitchFamily="34" charset="0"/>
                  <a:ea typeface="HGP創英角ｺﾞｼｯｸUB" panose="020B0900000000000000" pitchFamily="50" charset="-128"/>
                  <a:cs typeface="Arial" panose="020B0604020202020204" pitchFamily="34" charset="0"/>
                </a:rPr>
                <a:t>8</a:t>
              </a:r>
            </a:p>
            <a:p>
              <a:pPr algn="ctr"/>
              <a:r>
                <a:rPr kumimoji="1" lang="en-US" altLang="ja-JP" sz="4400" b="1" dirty="0">
                  <a:solidFill>
                    <a:srgbClr val="FF0000"/>
                  </a:solidFill>
                  <a:latin typeface="Arial" panose="020B0604020202020204" pitchFamily="34" charset="0"/>
                  <a:ea typeface="HGP創英角ｺﾞｼｯｸUB" panose="020B0900000000000000" pitchFamily="50" charset="-128"/>
                  <a:cs typeface="Arial" panose="020B0604020202020204" pitchFamily="34" charset="0"/>
                </a:rPr>
                <a:t>ions</a:t>
              </a:r>
              <a:r>
                <a:rPr kumimoji="1" lang="ja-JP" altLang="en-US" sz="800" b="1" dirty="0">
                  <a:solidFill>
                    <a:srgbClr val="FF0000"/>
                  </a:solidFill>
                  <a:latin typeface="Arial" panose="020B0604020202020204" pitchFamily="34" charset="0"/>
                  <a:ea typeface="HGP創英角ｺﾞｼｯｸUB" panose="020B0900000000000000" pitchFamily="50" charset="-128"/>
                  <a:cs typeface="Arial" panose="020B0604020202020204" pitchFamily="34" charset="0"/>
                </a:rPr>
                <a:t>　</a:t>
              </a:r>
              <a:r>
                <a:rPr kumimoji="1" lang="en-US" altLang="ja-JP" sz="4400" b="1" dirty="0">
                  <a:solidFill>
                    <a:srgbClr val="FF0000"/>
                  </a:solidFill>
                  <a:latin typeface="Arial" panose="020B0604020202020204" pitchFamily="34" charset="0"/>
                  <a:ea typeface="HGP創英角ｺﾞｼｯｸUB" panose="020B0900000000000000" pitchFamily="50" charset="-128"/>
                  <a:cs typeface="Arial" panose="020B0604020202020204" pitchFamily="34" charset="0"/>
                </a:rPr>
                <a:t>/</a:t>
              </a:r>
              <a:r>
                <a:rPr kumimoji="1" lang="ja-JP" altLang="en-US" sz="1400" b="1" dirty="0">
                  <a:solidFill>
                    <a:srgbClr val="FF0000"/>
                  </a:solidFill>
                  <a:latin typeface="Arial" panose="020B0604020202020204" pitchFamily="34" charset="0"/>
                  <a:ea typeface="HGP創英角ｺﾞｼｯｸUB" panose="020B0900000000000000" pitchFamily="50" charset="-128"/>
                  <a:cs typeface="Arial" panose="020B0604020202020204" pitchFamily="34" charset="0"/>
                </a:rPr>
                <a:t>　</a:t>
              </a:r>
              <a:r>
                <a:rPr kumimoji="1" lang="en-US" altLang="ja-JP" sz="4400" b="1" dirty="0">
                  <a:solidFill>
                    <a:srgbClr val="FF0000"/>
                  </a:solidFill>
                  <a:latin typeface="Arial" panose="020B0604020202020204" pitchFamily="34" charset="0"/>
                  <a:ea typeface="HGP創英角ｺﾞｼｯｸUB" panose="020B0900000000000000" pitchFamily="50" charset="-128"/>
                  <a:cs typeface="Arial" panose="020B0604020202020204" pitchFamily="34" charset="0"/>
                </a:rPr>
                <a:t>pixel</a:t>
              </a:r>
              <a:endParaRPr lang="ja-JP" altLang="en-US" sz="44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25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342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0ADC5DAA-75D2-4A82-8401-462D119B9483}"/>
              </a:ext>
            </a:extLst>
          </p:cNvPr>
          <p:cNvGrpSpPr/>
          <p:nvPr/>
        </p:nvGrpSpPr>
        <p:grpSpPr>
          <a:xfrm>
            <a:off x="64042" y="332828"/>
            <a:ext cx="11441528" cy="6575352"/>
            <a:chOff x="64042" y="332828"/>
            <a:chExt cx="11441528" cy="6575352"/>
          </a:xfrm>
        </p:grpSpPr>
        <p:grpSp>
          <p:nvGrpSpPr>
            <p:cNvPr id="2" name="グループ化 1">
              <a:extLst>
                <a:ext uri="{FF2B5EF4-FFF2-40B4-BE49-F238E27FC236}">
                  <a16:creationId xmlns:a16="http://schemas.microsoft.com/office/drawing/2014/main" id="{7A634313-201F-9665-6318-4192565560B7}"/>
                </a:ext>
              </a:extLst>
            </p:cNvPr>
            <p:cNvGrpSpPr/>
            <p:nvPr/>
          </p:nvGrpSpPr>
          <p:grpSpPr>
            <a:xfrm>
              <a:off x="7546069" y="1539926"/>
              <a:ext cx="3959501" cy="2041618"/>
              <a:chOff x="7546069" y="1854120"/>
              <a:chExt cx="3959501" cy="2041618"/>
            </a:xfrm>
          </p:grpSpPr>
          <p:pic>
            <p:nvPicPr>
              <p:cNvPr id="88" name="図 87" descr="ダイアグラム, 設計図&#10;&#10;自動的に生成された説明">
                <a:extLst>
                  <a:ext uri="{FF2B5EF4-FFF2-40B4-BE49-F238E27FC236}">
                    <a16:creationId xmlns:a16="http://schemas.microsoft.com/office/drawing/2014/main" id="{8867E5D7-81CE-45D7-8A39-B950BB4A1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069" y="1854120"/>
                <a:ext cx="3959501" cy="2041618"/>
              </a:xfrm>
              <a:prstGeom prst="rect">
                <a:avLst/>
              </a:prstGeom>
            </p:spPr>
          </p:pic>
          <p:sp>
            <p:nvSpPr>
              <p:cNvPr id="89" name="正方形/長方形 88">
                <a:extLst>
                  <a:ext uri="{FF2B5EF4-FFF2-40B4-BE49-F238E27FC236}">
                    <a16:creationId xmlns:a16="http://schemas.microsoft.com/office/drawing/2014/main" id="{279BA17D-D272-480C-87B4-C17FC108D713}"/>
                  </a:ext>
                </a:extLst>
              </p:cNvPr>
              <p:cNvSpPr/>
              <p:nvPr/>
            </p:nvSpPr>
            <p:spPr>
              <a:xfrm>
                <a:off x="10250733" y="3607542"/>
                <a:ext cx="671979" cy="246221"/>
              </a:xfrm>
              <a:prstGeom prst="rect">
                <a:avLst/>
              </a:prstGeom>
            </p:spPr>
            <p:txBody>
              <a:bodyPr wrap="none">
                <a:spAutoFit/>
              </a:bodyPr>
              <a:lstStyle/>
              <a:p>
                <a:r>
                  <a:rPr lang="en-US" altLang="ja-JP" sz="1000" dirty="0">
                    <a:latin typeface="Arial" panose="020B0604020202020204" pitchFamily="34" charset="0"/>
                    <a:cs typeface="Arial" panose="020B0604020202020204" pitchFamily="34" charset="0"/>
                  </a:rPr>
                  <a:t>©JAIMA</a:t>
                </a:r>
                <a:endParaRPr lang="ja-JP" altLang="en-US" sz="1000" dirty="0">
                  <a:latin typeface="Arial" panose="020B0604020202020204" pitchFamily="34" charset="0"/>
                  <a:cs typeface="Arial" panose="020B0604020202020204" pitchFamily="34" charset="0"/>
                </a:endParaRPr>
              </a:p>
            </p:txBody>
          </p:sp>
          <p:sp>
            <p:nvSpPr>
              <p:cNvPr id="5" name="正方形/長方形 4">
                <a:extLst>
                  <a:ext uri="{FF2B5EF4-FFF2-40B4-BE49-F238E27FC236}">
                    <a16:creationId xmlns:a16="http://schemas.microsoft.com/office/drawing/2014/main" id="{FEAF3AAC-C991-4122-BC7B-1880E5B23F17}"/>
                  </a:ext>
                </a:extLst>
              </p:cNvPr>
              <p:cNvSpPr/>
              <p:nvPr/>
            </p:nvSpPr>
            <p:spPr>
              <a:xfrm>
                <a:off x="8292613" y="3543897"/>
                <a:ext cx="1079234" cy="29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pic>
          <p:nvPicPr>
            <p:cNvPr id="91" name="図 90" descr="背景パターン が含まれている画像&#10;&#10;自動的に生成された説明">
              <a:extLst>
                <a:ext uri="{FF2B5EF4-FFF2-40B4-BE49-F238E27FC236}">
                  <a16:creationId xmlns:a16="http://schemas.microsoft.com/office/drawing/2014/main" id="{36E70AF6-6BD3-4EEA-ADB5-3A42AD020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543" y="1198026"/>
              <a:ext cx="4099883" cy="2114002"/>
            </a:xfrm>
            <a:prstGeom prst="rect">
              <a:avLst/>
            </a:prstGeom>
          </p:spPr>
        </p:pic>
        <p:sp>
          <p:nvSpPr>
            <p:cNvPr id="40" name="正方形/長方形 39">
              <a:extLst>
                <a:ext uri="{FF2B5EF4-FFF2-40B4-BE49-F238E27FC236}">
                  <a16:creationId xmlns:a16="http://schemas.microsoft.com/office/drawing/2014/main" id="{98C6ED46-B2B9-4D09-96C5-52DBCEF61ADB}"/>
                </a:ext>
              </a:extLst>
            </p:cNvPr>
            <p:cNvSpPr/>
            <p:nvPr/>
          </p:nvSpPr>
          <p:spPr>
            <a:xfrm>
              <a:off x="1812125" y="1574419"/>
              <a:ext cx="2811988" cy="369332"/>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Time of Flight, Ion Trap</a:t>
              </a:r>
              <a:endParaRPr lang="ja-JP" altLang="en-US" b="1" dirty="0">
                <a:latin typeface="Arial" panose="020B0604020202020204" pitchFamily="34" charset="0"/>
                <a:cs typeface="Arial" panose="020B0604020202020204" pitchFamily="34" charset="0"/>
              </a:endParaRPr>
            </a:p>
          </p:txBody>
        </p:sp>
        <p:sp>
          <p:nvSpPr>
            <p:cNvPr id="39" name="正方形/長方形 38">
              <a:extLst>
                <a:ext uri="{FF2B5EF4-FFF2-40B4-BE49-F238E27FC236}">
                  <a16:creationId xmlns:a16="http://schemas.microsoft.com/office/drawing/2014/main" id="{C90DBCB8-2052-4419-8076-7AE7AE3F51C4}"/>
                </a:ext>
              </a:extLst>
            </p:cNvPr>
            <p:cNvSpPr/>
            <p:nvPr/>
          </p:nvSpPr>
          <p:spPr>
            <a:xfrm>
              <a:off x="8351756" y="1297837"/>
              <a:ext cx="2028119" cy="369332"/>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Magnetic Sector</a:t>
              </a:r>
              <a:endParaRPr lang="ja-JP" altLang="en-US" b="1" dirty="0">
                <a:latin typeface="Arial" panose="020B0604020202020204" pitchFamily="34" charset="0"/>
                <a:cs typeface="Arial" panose="020B0604020202020204" pitchFamily="34" charset="0"/>
              </a:endParaRPr>
            </a:p>
          </p:txBody>
        </p:sp>
        <p:cxnSp>
          <p:nvCxnSpPr>
            <p:cNvPr id="80" name="直線コネクタ 79">
              <a:extLst>
                <a:ext uri="{FF2B5EF4-FFF2-40B4-BE49-F238E27FC236}">
                  <a16:creationId xmlns:a16="http://schemas.microsoft.com/office/drawing/2014/main" id="{ECCA71C7-2BAA-4930-9C3E-1AEA1FD37B46}"/>
                </a:ext>
              </a:extLst>
            </p:cNvPr>
            <p:cNvCxnSpPr>
              <a:cxnSpLocks/>
            </p:cNvCxnSpPr>
            <p:nvPr/>
          </p:nvCxnSpPr>
          <p:spPr>
            <a:xfrm>
              <a:off x="1603525" y="2497225"/>
              <a:ext cx="3334008" cy="1"/>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四角形: 角を丸くする 80">
              <a:extLst>
                <a:ext uri="{FF2B5EF4-FFF2-40B4-BE49-F238E27FC236}">
                  <a16:creationId xmlns:a16="http://schemas.microsoft.com/office/drawing/2014/main" id="{BC2649A3-E19A-4BB4-A7FE-BB96A4F56DC9}"/>
                </a:ext>
              </a:extLst>
            </p:cNvPr>
            <p:cNvSpPr/>
            <p:nvPr/>
          </p:nvSpPr>
          <p:spPr>
            <a:xfrm>
              <a:off x="2421405" y="2090895"/>
              <a:ext cx="1607750" cy="7799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Arial" panose="020B0604020202020204" pitchFamily="34" charset="0"/>
                <a:cs typeface="Arial" panose="020B0604020202020204" pitchFamily="34" charset="0"/>
              </a:endParaRPr>
            </a:p>
          </p:txBody>
        </p:sp>
        <p:sp>
          <p:nvSpPr>
            <p:cNvPr id="82" name="楕円 81">
              <a:extLst>
                <a:ext uri="{FF2B5EF4-FFF2-40B4-BE49-F238E27FC236}">
                  <a16:creationId xmlns:a16="http://schemas.microsoft.com/office/drawing/2014/main" id="{87ED6887-4437-43CF-83E0-35D93D8FA1B2}"/>
                </a:ext>
              </a:extLst>
            </p:cNvPr>
            <p:cNvSpPr/>
            <p:nvPr/>
          </p:nvSpPr>
          <p:spPr>
            <a:xfrm>
              <a:off x="2812289" y="2283415"/>
              <a:ext cx="94054" cy="940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Arial" panose="020B0604020202020204" pitchFamily="34" charset="0"/>
                <a:cs typeface="Arial" panose="020B0604020202020204" pitchFamily="34" charset="0"/>
              </a:endParaRPr>
            </a:p>
          </p:txBody>
        </p:sp>
        <p:cxnSp>
          <p:nvCxnSpPr>
            <p:cNvPr id="83" name="直線コネクタ 82">
              <a:extLst>
                <a:ext uri="{FF2B5EF4-FFF2-40B4-BE49-F238E27FC236}">
                  <a16:creationId xmlns:a16="http://schemas.microsoft.com/office/drawing/2014/main" id="{797349CB-238C-4220-AE8D-C28C0DC79F72}"/>
                </a:ext>
              </a:extLst>
            </p:cNvPr>
            <p:cNvCxnSpPr>
              <a:cxnSpLocks/>
            </p:cNvCxnSpPr>
            <p:nvPr/>
          </p:nvCxnSpPr>
          <p:spPr>
            <a:xfrm>
              <a:off x="2859582" y="2338308"/>
              <a:ext cx="176075" cy="1"/>
            </a:xfrm>
            <a:prstGeom prst="line">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楕円 83">
              <a:extLst>
                <a:ext uri="{FF2B5EF4-FFF2-40B4-BE49-F238E27FC236}">
                  <a16:creationId xmlns:a16="http://schemas.microsoft.com/office/drawing/2014/main" id="{145D5036-8C85-4089-990F-058524D083B1}"/>
                </a:ext>
              </a:extLst>
            </p:cNvPr>
            <p:cNvSpPr/>
            <p:nvPr/>
          </p:nvSpPr>
          <p:spPr>
            <a:xfrm>
              <a:off x="3050675" y="2458258"/>
              <a:ext cx="94054" cy="940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Arial" panose="020B0604020202020204" pitchFamily="34" charset="0"/>
                <a:cs typeface="Arial" panose="020B0604020202020204" pitchFamily="34" charset="0"/>
              </a:endParaRPr>
            </a:p>
          </p:txBody>
        </p:sp>
        <p:cxnSp>
          <p:nvCxnSpPr>
            <p:cNvPr id="85" name="直線コネクタ 84">
              <a:extLst>
                <a:ext uri="{FF2B5EF4-FFF2-40B4-BE49-F238E27FC236}">
                  <a16:creationId xmlns:a16="http://schemas.microsoft.com/office/drawing/2014/main" id="{AD19ECEA-DBEA-4D9F-85E2-F285A30E0453}"/>
                </a:ext>
              </a:extLst>
            </p:cNvPr>
            <p:cNvCxnSpPr>
              <a:cxnSpLocks/>
            </p:cNvCxnSpPr>
            <p:nvPr/>
          </p:nvCxnSpPr>
          <p:spPr>
            <a:xfrm>
              <a:off x="3097968" y="2513151"/>
              <a:ext cx="382797" cy="1"/>
            </a:xfrm>
            <a:prstGeom prst="line">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楕円 85">
              <a:extLst>
                <a:ext uri="{FF2B5EF4-FFF2-40B4-BE49-F238E27FC236}">
                  <a16:creationId xmlns:a16="http://schemas.microsoft.com/office/drawing/2014/main" id="{91BAA3D5-5711-4210-907F-254674838283}"/>
                </a:ext>
              </a:extLst>
            </p:cNvPr>
            <p:cNvSpPr/>
            <p:nvPr/>
          </p:nvSpPr>
          <p:spPr>
            <a:xfrm>
              <a:off x="3277386" y="2628022"/>
              <a:ext cx="94054" cy="940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solidFill>
                  <a:schemeClr val="tx1"/>
                </a:solidFill>
                <a:latin typeface="Arial" panose="020B0604020202020204" pitchFamily="34" charset="0"/>
                <a:cs typeface="Arial" panose="020B0604020202020204" pitchFamily="34" charset="0"/>
              </a:endParaRPr>
            </a:p>
          </p:txBody>
        </p:sp>
        <p:cxnSp>
          <p:nvCxnSpPr>
            <p:cNvPr id="87" name="直線コネクタ 86">
              <a:extLst>
                <a:ext uri="{FF2B5EF4-FFF2-40B4-BE49-F238E27FC236}">
                  <a16:creationId xmlns:a16="http://schemas.microsoft.com/office/drawing/2014/main" id="{69E7B075-6AFB-4CD5-B855-8AA661CC92D2}"/>
                </a:ext>
              </a:extLst>
            </p:cNvPr>
            <p:cNvCxnSpPr>
              <a:cxnSpLocks/>
            </p:cNvCxnSpPr>
            <p:nvPr/>
          </p:nvCxnSpPr>
          <p:spPr>
            <a:xfrm>
              <a:off x="3324679" y="2682915"/>
              <a:ext cx="499660" cy="1"/>
            </a:xfrm>
            <a:prstGeom prst="line">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61581735-E539-45A5-8133-A6A72819950B}"/>
                </a:ext>
              </a:extLst>
            </p:cNvPr>
            <p:cNvSpPr/>
            <p:nvPr/>
          </p:nvSpPr>
          <p:spPr>
            <a:xfrm>
              <a:off x="2490325" y="2234913"/>
              <a:ext cx="404634" cy="215444"/>
            </a:xfrm>
            <a:prstGeom prst="rect">
              <a:avLst/>
            </a:prstGeom>
          </p:spPr>
          <p:txBody>
            <a:bodyPr wrap="square">
              <a:spAutoFit/>
            </a:bodyPr>
            <a:lstStyle/>
            <a:p>
              <a:r>
                <a:rPr lang="en-US" altLang="ja-JP" sz="800" b="1" dirty="0">
                  <a:latin typeface="Arial" panose="020B0604020202020204" pitchFamily="34" charset="0"/>
                  <a:cs typeface="Arial" panose="020B0604020202020204" pitchFamily="34" charset="0"/>
                </a:rPr>
                <a:t>m3</a:t>
              </a:r>
              <a:endParaRPr lang="ja-JP" altLang="en-US" sz="800" b="1" dirty="0">
                <a:latin typeface="Arial" panose="020B0604020202020204" pitchFamily="34" charset="0"/>
                <a:cs typeface="Arial" panose="020B0604020202020204" pitchFamily="34" charset="0"/>
              </a:endParaRPr>
            </a:p>
          </p:txBody>
        </p:sp>
        <p:sp>
          <p:nvSpPr>
            <p:cNvPr id="92" name="正方形/長方形 91">
              <a:extLst>
                <a:ext uri="{FF2B5EF4-FFF2-40B4-BE49-F238E27FC236}">
                  <a16:creationId xmlns:a16="http://schemas.microsoft.com/office/drawing/2014/main" id="{11D1B489-4FA2-478E-957F-172550C3C58A}"/>
                </a:ext>
              </a:extLst>
            </p:cNvPr>
            <p:cNvSpPr/>
            <p:nvPr/>
          </p:nvSpPr>
          <p:spPr>
            <a:xfrm>
              <a:off x="2754167" y="2404643"/>
              <a:ext cx="404634" cy="215444"/>
            </a:xfrm>
            <a:prstGeom prst="rect">
              <a:avLst/>
            </a:prstGeom>
          </p:spPr>
          <p:txBody>
            <a:bodyPr wrap="square">
              <a:spAutoFit/>
            </a:bodyPr>
            <a:lstStyle/>
            <a:p>
              <a:r>
                <a:rPr lang="en-US" altLang="ja-JP" sz="800" b="1" dirty="0">
                  <a:latin typeface="Arial" panose="020B0604020202020204" pitchFamily="34" charset="0"/>
                  <a:cs typeface="Arial" panose="020B0604020202020204" pitchFamily="34" charset="0"/>
                </a:rPr>
                <a:t>m2</a:t>
              </a:r>
              <a:endParaRPr lang="ja-JP" altLang="en-US" sz="800" b="1" dirty="0">
                <a:latin typeface="Arial" panose="020B0604020202020204" pitchFamily="34" charset="0"/>
                <a:cs typeface="Arial" panose="020B0604020202020204" pitchFamily="34" charset="0"/>
              </a:endParaRPr>
            </a:p>
          </p:txBody>
        </p:sp>
        <p:sp>
          <p:nvSpPr>
            <p:cNvPr id="93" name="正方形/長方形 92">
              <a:extLst>
                <a:ext uri="{FF2B5EF4-FFF2-40B4-BE49-F238E27FC236}">
                  <a16:creationId xmlns:a16="http://schemas.microsoft.com/office/drawing/2014/main" id="{52302947-EB68-43D2-8A20-AA8F9DD2CC18}"/>
                </a:ext>
              </a:extLst>
            </p:cNvPr>
            <p:cNvSpPr/>
            <p:nvPr/>
          </p:nvSpPr>
          <p:spPr>
            <a:xfrm>
              <a:off x="2987455" y="2574186"/>
              <a:ext cx="404634" cy="215444"/>
            </a:xfrm>
            <a:prstGeom prst="rect">
              <a:avLst/>
            </a:prstGeom>
          </p:spPr>
          <p:txBody>
            <a:bodyPr wrap="square">
              <a:spAutoFit/>
            </a:bodyPr>
            <a:lstStyle/>
            <a:p>
              <a:r>
                <a:rPr lang="en-US" altLang="ja-JP" sz="800" b="1" dirty="0">
                  <a:latin typeface="Arial" panose="020B0604020202020204" pitchFamily="34" charset="0"/>
                  <a:cs typeface="Arial" panose="020B0604020202020204" pitchFamily="34" charset="0"/>
                </a:rPr>
                <a:t>m1</a:t>
              </a:r>
              <a:endParaRPr lang="ja-JP" altLang="en-US" sz="800" b="1" dirty="0">
                <a:latin typeface="Arial" panose="020B0604020202020204" pitchFamily="34" charset="0"/>
                <a:cs typeface="Arial" panose="020B0604020202020204" pitchFamily="34" charset="0"/>
              </a:endParaRPr>
            </a:p>
          </p:txBody>
        </p:sp>
        <p:sp>
          <p:nvSpPr>
            <p:cNvPr id="54" name="四角形: 角を丸くする 53">
              <a:extLst>
                <a:ext uri="{FF2B5EF4-FFF2-40B4-BE49-F238E27FC236}">
                  <a16:creationId xmlns:a16="http://schemas.microsoft.com/office/drawing/2014/main" id="{ED9F689B-C9C5-4B41-BCF0-0958B1503E74}"/>
                </a:ext>
              </a:extLst>
            </p:cNvPr>
            <p:cNvSpPr/>
            <p:nvPr/>
          </p:nvSpPr>
          <p:spPr bwMode="auto">
            <a:xfrm>
              <a:off x="1954443" y="332828"/>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cs typeface="Arial" panose="020B0604020202020204" pitchFamily="34" charset="0"/>
              </a:endParaRPr>
            </a:p>
          </p:txBody>
        </p:sp>
        <p:sp>
          <p:nvSpPr>
            <p:cNvPr id="52" name="四角形: 角を丸くする 51">
              <a:extLst>
                <a:ext uri="{FF2B5EF4-FFF2-40B4-BE49-F238E27FC236}">
                  <a16:creationId xmlns:a16="http://schemas.microsoft.com/office/drawing/2014/main" id="{FB61F097-DCD4-44EE-B83D-0F8AF31706E6}"/>
                </a:ext>
              </a:extLst>
            </p:cNvPr>
            <p:cNvSpPr/>
            <p:nvPr/>
          </p:nvSpPr>
          <p:spPr bwMode="auto">
            <a:xfrm>
              <a:off x="8089312" y="332828"/>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cs typeface="Arial" panose="020B0604020202020204" pitchFamily="34" charset="0"/>
              </a:endParaRPr>
            </a:p>
          </p:txBody>
        </p:sp>
        <p:sp>
          <p:nvSpPr>
            <p:cNvPr id="58" name="テキスト ボックス 57">
              <a:extLst>
                <a:ext uri="{FF2B5EF4-FFF2-40B4-BE49-F238E27FC236}">
                  <a16:creationId xmlns:a16="http://schemas.microsoft.com/office/drawing/2014/main" id="{F5326E6F-0600-7544-8037-EECB6B9A875F}"/>
                </a:ext>
              </a:extLst>
            </p:cNvPr>
            <p:cNvSpPr txBox="1"/>
            <p:nvPr/>
          </p:nvSpPr>
          <p:spPr>
            <a:xfrm>
              <a:off x="8224344" y="385445"/>
              <a:ext cx="2370795" cy="646331"/>
            </a:xfrm>
            <a:prstGeom prst="rect">
              <a:avLst/>
            </a:prstGeom>
            <a:noFill/>
          </p:spPr>
          <p:txBody>
            <a:bodyPr wrap="square">
              <a:spAutoFit/>
            </a:bodyPr>
            <a:lstStyle/>
            <a:p>
              <a:pPr algn="ctr"/>
              <a:r>
                <a:rPr lang="en-US" altLang="ja-JP" sz="3600" b="1" dirty="0">
                  <a:latin typeface="Arial" panose="020B0604020202020204" pitchFamily="34" charset="0"/>
                  <a:cs typeface="Arial" panose="020B0604020202020204" pitchFamily="34" charset="0"/>
                </a:rPr>
                <a:t>Dynamic</a:t>
              </a:r>
              <a:endParaRPr lang="ja-JP" altLang="en-US" sz="3600" b="1"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F1842162-C505-B94B-A7D0-6E3E6547B6C8}"/>
                </a:ext>
              </a:extLst>
            </p:cNvPr>
            <p:cNvSpPr txBox="1"/>
            <p:nvPr/>
          </p:nvSpPr>
          <p:spPr>
            <a:xfrm>
              <a:off x="2391217" y="385445"/>
              <a:ext cx="1772338" cy="646331"/>
            </a:xfrm>
            <a:prstGeom prst="rect">
              <a:avLst/>
            </a:prstGeom>
            <a:noFill/>
          </p:spPr>
          <p:txBody>
            <a:bodyPr wrap="square">
              <a:spAutoFit/>
            </a:bodyPr>
            <a:lstStyle/>
            <a:p>
              <a:pPr algn="ctr"/>
              <a:r>
                <a:rPr lang="en-US" altLang="ja-JP" sz="3600" b="1" dirty="0">
                  <a:latin typeface="Arial" panose="020B0604020202020204" pitchFamily="34" charset="0"/>
                  <a:cs typeface="Arial" panose="020B0604020202020204" pitchFamily="34" charset="0"/>
                </a:rPr>
                <a:t>Static</a:t>
              </a:r>
              <a:endParaRPr lang="ja-JP" altLang="en-US" sz="3600" b="1" dirty="0">
                <a:latin typeface="Arial" panose="020B0604020202020204" pitchFamily="34" charset="0"/>
                <a:cs typeface="Arial" panose="020B0604020202020204" pitchFamily="34" charset="0"/>
              </a:endParaRPr>
            </a:p>
          </p:txBody>
        </p:sp>
        <p:grpSp>
          <p:nvGrpSpPr>
            <p:cNvPr id="48" name="グループ化 47">
              <a:extLst>
                <a:ext uri="{FF2B5EF4-FFF2-40B4-BE49-F238E27FC236}">
                  <a16:creationId xmlns:a16="http://schemas.microsoft.com/office/drawing/2014/main" id="{4B9A21A8-6F38-8250-4797-24CC42CC605C}"/>
                </a:ext>
              </a:extLst>
            </p:cNvPr>
            <p:cNvGrpSpPr/>
            <p:nvPr/>
          </p:nvGrpSpPr>
          <p:grpSpPr>
            <a:xfrm>
              <a:off x="2536727" y="3272500"/>
              <a:ext cx="7372272" cy="1053348"/>
              <a:chOff x="2536727" y="3272500"/>
              <a:chExt cx="7372272" cy="1053348"/>
            </a:xfrm>
          </p:grpSpPr>
          <p:sp>
            <p:nvSpPr>
              <p:cNvPr id="94" name="テキスト ボックス 93">
                <a:extLst>
                  <a:ext uri="{FF2B5EF4-FFF2-40B4-BE49-F238E27FC236}">
                    <a16:creationId xmlns:a16="http://schemas.microsoft.com/office/drawing/2014/main" id="{2EAD4A60-00F9-43DF-86C4-1D7D1564A9FD}"/>
                  </a:ext>
                </a:extLst>
              </p:cNvPr>
              <p:cNvSpPr txBox="1"/>
              <p:nvPr/>
            </p:nvSpPr>
            <p:spPr>
              <a:xfrm>
                <a:off x="5290373" y="3525629"/>
                <a:ext cx="1828800" cy="800219"/>
              </a:xfrm>
              <a:prstGeom prst="rect">
                <a:avLst/>
              </a:prstGeom>
              <a:noFill/>
            </p:spPr>
            <p:txBody>
              <a:bodyPr wrap="square" rtlCol="0">
                <a:spAutoFit/>
              </a:bodyPr>
              <a:lstStyle/>
              <a:p>
                <a:pPr algn="ctr"/>
                <a:r>
                  <a:rPr lang="en-US" altLang="ja-JP" sz="2800" b="1" dirty="0">
                    <a:latin typeface="Arial" panose="020B0604020202020204" pitchFamily="34" charset="0"/>
                    <a:cs typeface="Arial" panose="020B0604020202020204" pitchFamily="34" charset="0"/>
                  </a:rPr>
                  <a:t>1 x 10</a:t>
                </a:r>
                <a:r>
                  <a:rPr lang="en-US" altLang="ja-JP" sz="2800" b="1" baseline="30000" dirty="0">
                    <a:latin typeface="Arial" panose="020B0604020202020204" pitchFamily="34" charset="0"/>
                    <a:cs typeface="Arial" panose="020B0604020202020204" pitchFamily="34" charset="0"/>
                  </a:rPr>
                  <a:t>12</a:t>
                </a:r>
              </a:p>
              <a:p>
                <a:pPr algn="ctr"/>
                <a:r>
                  <a:rPr lang="en-US" altLang="ja-JP" b="1" dirty="0">
                    <a:latin typeface="Arial" panose="020B0604020202020204" pitchFamily="34" charset="0"/>
                    <a:cs typeface="Arial" panose="020B0604020202020204" pitchFamily="34" charset="0"/>
                  </a:rPr>
                  <a:t>ions/cm</a:t>
                </a:r>
                <a:r>
                  <a:rPr lang="en-US" altLang="ja-JP" b="1" baseline="30000" dirty="0">
                    <a:latin typeface="Arial" panose="020B0604020202020204" pitchFamily="34" charset="0"/>
                    <a:cs typeface="Arial" panose="020B0604020202020204" pitchFamily="34" charset="0"/>
                  </a:rPr>
                  <a:t>2</a:t>
                </a:r>
              </a:p>
            </p:txBody>
          </p:sp>
          <p:sp>
            <p:nvSpPr>
              <p:cNvPr id="50" name="テキスト ボックス 49">
                <a:extLst>
                  <a:ext uri="{FF2B5EF4-FFF2-40B4-BE49-F238E27FC236}">
                    <a16:creationId xmlns:a16="http://schemas.microsoft.com/office/drawing/2014/main" id="{B85C3DE8-200A-E9FD-33C7-E1C58739A2D1}"/>
                  </a:ext>
                </a:extLst>
              </p:cNvPr>
              <p:cNvSpPr txBox="1"/>
              <p:nvPr/>
            </p:nvSpPr>
            <p:spPr>
              <a:xfrm>
                <a:off x="8913214" y="3518721"/>
                <a:ext cx="995785" cy="523220"/>
              </a:xfrm>
              <a:prstGeom prst="rect">
                <a:avLst/>
              </a:prstGeom>
              <a:noFill/>
            </p:spPr>
            <p:txBody>
              <a:bodyPr wrap="none" rtlCol="0">
                <a:spAutoFit/>
              </a:bodyPr>
              <a:lstStyle/>
              <a:p>
                <a:r>
                  <a:rPr lang="en-US" altLang="ja-JP" sz="2800" b="1" dirty="0">
                    <a:latin typeface="Arial" panose="020B0604020202020204" pitchFamily="34" charset="0"/>
                    <a:cs typeface="Arial" panose="020B0604020202020204" pitchFamily="34" charset="0"/>
                  </a:rPr>
                  <a:t>H</a:t>
                </a:r>
                <a:r>
                  <a:rPr kumimoji="1" lang="en-US" altLang="ja-JP" sz="2800" b="1" dirty="0">
                    <a:latin typeface="Arial" panose="020B0604020202020204" pitchFamily="34" charset="0"/>
                    <a:cs typeface="Arial" panose="020B0604020202020204" pitchFamily="34" charset="0"/>
                  </a:rPr>
                  <a:t>igh</a:t>
                </a:r>
                <a:endParaRPr kumimoji="1" lang="ja-JP" altLang="en-US" sz="2800" b="1" dirty="0">
                  <a:latin typeface="Arial" panose="020B0604020202020204" pitchFamily="34" charset="0"/>
                  <a:cs typeface="Arial" panose="020B0604020202020204" pitchFamily="34" charset="0"/>
                </a:endParaRPr>
              </a:p>
            </p:txBody>
          </p:sp>
          <p:sp>
            <p:nvSpPr>
              <p:cNvPr id="51" name="テキスト ボックス 50">
                <a:extLst>
                  <a:ext uri="{FF2B5EF4-FFF2-40B4-BE49-F238E27FC236}">
                    <a16:creationId xmlns:a16="http://schemas.microsoft.com/office/drawing/2014/main" id="{0BA0C693-0A85-BF79-66F7-60C63D9492BA}"/>
                  </a:ext>
                </a:extLst>
              </p:cNvPr>
              <p:cNvSpPr txBox="1"/>
              <p:nvPr/>
            </p:nvSpPr>
            <p:spPr>
              <a:xfrm>
                <a:off x="2536727" y="3518721"/>
                <a:ext cx="922047" cy="523220"/>
              </a:xfrm>
              <a:prstGeom prst="rect">
                <a:avLst/>
              </a:prstGeom>
              <a:noFill/>
            </p:spPr>
            <p:txBody>
              <a:bodyPr wrap="none" rtlCol="0">
                <a:spAutoFit/>
              </a:bodyPr>
              <a:lstStyle/>
              <a:p>
                <a:r>
                  <a:rPr kumimoji="1" lang="en-US" altLang="ja-JP" sz="2800" b="1" dirty="0">
                    <a:latin typeface="Arial" panose="020B0604020202020204" pitchFamily="34" charset="0"/>
                    <a:cs typeface="Arial" panose="020B0604020202020204" pitchFamily="34" charset="0"/>
                  </a:rPr>
                  <a:t>Low</a:t>
                </a:r>
                <a:endParaRPr kumimoji="1" lang="ja-JP" altLang="en-US" sz="2800" b="1" dirty="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02EB6A5E-D86A-6C37-210D-D233DEE63F92}"/>
                  </a:ext>
                </a:extLst>
              </p:cNvPr>
              <p:cNvSpPr txBox="1"/>
              <p:nvPr/>
            </p:nvSpPr>
            <p:spPr>
              <a:xfrm>
                <a:off x="3927891" y="3272500"/>
                <a:ext cx="633507" cy="1015663"/>
              </a:xfrm>
              <a:prstGeom prst="rect">
                <a:avLst/>
              </a:prstGeom>
              <a:noFill/>
            </p:spPr>
            <p:txBody>
              <a:bodyPr wrap="none" rtlCol="0">
                <a:spAutoFit/>
              </a:bodyPr>
              <a:lstStyle/>
              <a:p>
                <a:r>
                  <a:rPr kumimoji="1" lang="en-US" altLang="ja-JP" sz="6000" dirty="0">
                    <a:latin typeface="Arial" panose="020B0604020202020204" pitchFamily="34" charset="0"/>
                    <a:cs typeface="Arial" panose="020B0604020202020204" pitchFamily="34" charset="0"/>
                  </a:rPr>
                  <a:t>&lt;</a:t>
                </a:r>
                <a:endParaRPr kumimoji="1" lang="ja-JP" altLang="en-US" sz="60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7257C8FA-9776-724C-9617-194D82E3F749}"/>
                  </a:ext>
                </a:extLst>
              </p:cNvPr>
              <p:cNvSpPr txBox="1"/>
              <p:nvPr/>
            </p:nvSpPr>
            <p:spPr>
              <a:xfrm>
                <a:off x="7605270" y="3272500"/>
                <a:ext cx="633507" cy="1015663"/>
              </a:xfrm>
              <a:prstGeom prst="rect">
                <a:avLst/>
              </a:prstGeom>
              <a:noFill/>
            </p:spPr>
            <p:txBody>
              <a:bodyPr wrap="none" rtlCol="0">
                <a:spAutoFit/>
              </a:bodyPr>
              <a:lstStyle/>
              <a:p>
                <a:r>
                  <a:rPr kumimoji="1" lang="en-US" altLang="ja-JP" sz="6000" dirty="0">
                    <a:latin typeface="Arial" panose="020B0604020202020204" pitchFamily="34" charset="0"/>
                    <a:cs typeface="Arial" panose="020B0604020202020204" pitchFamily="34" charset="0"/>
                  </a:rPr>
                  <a:t>&lt;</a:t>
                </a:r>
                <a:endParaRPr kumimoji="1" lang="ja-JP" altLang="en-US" sz="6000" dirty="0">
                  <a:latin typeface="Arial" panose="020B0604020202020204" pitchFamily="34" charset="0"/>
                  <a:cs typeface="Arial" panose="020B0604020202020204" pitchFamily="34" charset="0"/>
                </a:endParaRPr>
              </a:p>
            </p:txBody>
          </p:sp>
        </p:grpSp>
        <p:grpSp>
          <p:nvGrpSpPr>
            <p:cNvPr id="59" name="グループ化 58">
              <a:extLst>
                <a:ext uri="{FF2B5EF4-FFF2-40B4-BE49-F238E27FC236}">
                  <a16:creationId xmlns:a16="http://schemas.microsoft.com/office/drawing/2014/main" id="{37189FD9-32EE-1DF3-06B1-760B0EFC95BC}"/>
                </a:ext>
              </a:extLst>
            </p:cNvPr>
            <p:cNvGrpSpPr/>
            <p:nvPr/>
          </p:nvGrpSpPr>
          <p:grpSpPr>
            <a:xfrm>
              <a:off x="1625559" y="4375513"/>
              <a:ext cx="9318843" cy="1455317"/>
              <a:chOff x="1625559" y="4375513"/>
              <a:chExt cx="9318843" cy="1455317"/>
            </a:xfrm>
          </p:grpSpPr>
          <p:grpSp>
            <p:nvGrpSpPr>
              <p:cNvPr id="55" name="グループ化 54">
                <a:extLst>
                  <a:ext uri="{FF2B5EF4-FFF2-40B4-BE49-F238E27FC236}">
                    <a16:creationId xmlns:a16="http://schemas.microsoft.com/office/drawing/2014/main" id="{1FF5B372-AA7C-5435-D930-A44BCBCCE944}"/>
                  </a:ext>
                </a:extLst>
              </p:cNvPr>
              <p:cNvGrpSpPr/>
              <p:nvPr/>
            </p:nvGrpSpPr>
            <p:grpSpPr>
              <a:xfrm>
                <a:off x="1625559" y="4375513"/>
                <a:ext cx="9077065" cy="497419"/>
                <a:chOff x="1625559" y="4446482"/>
                <a:chExt cx="9077065" cy="497419"/>
              </a:xfrm>
            </p:grpSpPr>
            <p:cxnSp>
              <p:nvCxnSpPr>
                <p:cNvPr id="24" name="直線コネクタ 23">
                  <a:extLst>
                    <a:ext uri="{FF2B5EF4-FFF2-40B4-BE49-F238E27FC236}">
                      <a16:creationId xmlns:a16="http://schemas.microsoft.com/office/drawing/2014/main" id="{127385A9-C888-422B-A883-1875A265F94E}"/>
                    </a:ext>
                  </a:extLst>
                </p:cNvPr>
                <p:cNvCxnSpPr>
                  <a:cxnSpLocks/>
                </p:cNvCxnSpPr>
                <p:nvPr/>
              </p:nvCxnSpPr>
              <p:spPr>
                <a:xfrm>
                  <a:off x="1737250" y="4446482"/>
                  <a:ext cx="0" cy="358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EFE31A8-EB8F-4F98-A254-7E3F5AEEAD74}"/>
                    </a:ext>
                  </a:extLst>
                </p:cNvPr>
                <p:cNvCxnSpPr/>
                <p:nvPr/>
              </p:nvCxnSpPr>
              <p:spPr>
                <a:xfrm>
                  <a:off x="7916696" y="4805405"/>
                  <a:ext cx="3076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A1CA017E-46F9-457D-8E0B-90A1838A1B5D}"/>
                    </a:ext>
                  </a:extLst>
                </p:cNvPr>
                <p:cNvCxnSpPr>
                  <a:cxnSpLocks/>
                </p:cNvCxnSpPr>
                <p:nvPr/>
              </p:nvCxnSpPr>
              <p:spPr>
                <a:xfrm>
                  <a:off x="8224344" y="4446482"/>
                  <a:ext cx="2478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A16CF6EC-2B87-4015-9080-B6E027F3D30A}"/>
                    </a:ext>
                  </a:extLst>
                </p:cNvPr>
                <p:cNvCxnSpPr>
                  <a:cxnSpLocks/>
                </p:cNvCxnSpPr>
                <p:nvPr/>
              </p:nvCxnSpPr>
              <p:spPr>
                <a:xfrm>
                  <a:off x="8224344" y="4446482"/>
                  <a:ext cx="0" cy="358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80A61360-2DEA-4F2C-998D-9FF5E4B7E446}"/>
                    </a:ext>
                  </a:extLst>
                </p:cNvPr>
                <p:cNvSpPr/>
                <p:nvPr/>
              </p:nvSpPr>
              <p:spPr>
                <a:xfrm>
                  <a:off x="5538565" y="4482236"/>
                  <a:ext cx="1332417" cy="461665"/>
                </a:xfrm>
                <a:prstGeom prst="rect">
                  <a:avLst/>
                </a:prstGeom>
                <a:ln>
                  <a:noFill/>
                </a:ln>
              </p:spPr>
              <p:txBody>
                <a:bodyPr wrap="none">
                  <a:spAutoFit/>
                </a:bodyPr>
                <a:lstStyle/>
                <a:p>
                  <a:pPr algn="ctr"/>
                  <a:r>
                    <a:rPr lang="en-US" altLang="ja-JP" sz="2400" b="1" dirty="0">
                      <a:latin typeface="Arial" panose="020B0604020202020204" pitchFamily="34" charset="0"/>
                      <a:cs typeface="Arial" panose="020B0604020202020204" pitchFamily="34" charset="0"/>
                    </a:rPr>
                    <a:t>Primary</a:t>
                  </a:r>
                  <a:endParaRPr lang="ja-JP" altLang="en-US" sz="2400" b="1" dirty="0">
                    <a:latin typeface="Arial" panose="020B0604020202020204" pitchFamily="34" charset="0"/>
                    <a:cs typeface="Arial" panose="020B0604020202020204" pitchFamily="34" charset="0"/>
                  </a:endParaRPr>
                </a:p>
              </p:txBody>
            </p:sp>
            <p:cxnSp>
              <p:nvCxnSpPr>
                <p:cNvPr id="42" name="直線コネクタ 41">
                  <a:extLst>
                    <a:ext uri="{FF2B5EF4-FFF2-40B4-BE49-F238E27FC236}">
                      <a16:creationId xmlns:a16="http://schemas.microsoft.com/office/drawing/2014/main" id="{67EDE939-BF02-4CA8-BA15-F0060BDAF4C6}"/>
                    </a:ext>
                  </a:extLst>
                </p:cNvPr>
                <p:cNvCxnSpPr>
                  <a:cxnSpLocks/>
                </p:cNvCxnSpPr>
                <p:nvPr/>
              </p:nvCxnSpPr>
              <p:spPr>
                <a:xfrm>
                  <a:off x="8224344" y="4805405"/>
                  <a:ext cx="247828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5EEBE336-42BC-4327-9E94-C84BE22F512F}"/>
                    </a:ext>
                  </a:extLst>
                </p:cNvPr>
                <p:cNvCxnSpPr>
                  <a:cxnSpLocks/>
                </p:cNvCxnSpPr>
                <p:nvPr/>
              </p:nvCxnSpPr>
              <p:spPr>
                <a:xfrm>
                  <a:off x="1625559" y="4807517"/>
                  <a:ext cx="27859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FF26AC16-6086-44ED-8F72-1445FA5F6610}"/>
                    </a:ext>
                  </a:extLst>
                </p:cNvPr>
                <p:cNvCxnSpPr>
                  <a:cxnSpLocks/>
                </p:cNvCxnSpPr>
                <p:nvPr/>
              </p:nvCxnSpPr>
              <p:spPr>
                <a:xfrm>
                  <a:off x="3873767" y="4446482"/>
                  <a:ext cx="0" cy="358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5E6276EF-98F2-BEC6-B2C9-B4260748C0BE}"/>
                  </a:ext>
                </a:extLst>
              </p:cNvPr>
              <p:cNvGrpSpPr/>
              <p:nvPr/>
            </p:nvGrpSpPr>
            <p:grpSpPr>
              <a:xfrm>
                <a:off x="1625559" y="4877240"/>
                <a:ext cx="9318843" cy="953590"/>
                <a:chOff x="1625559" y="4948209"/>
                <a:chExt cx="9318843" cy="953590"/>
              </a:xfrm>
            </p:grpSpPr>
            <p:cxnSp>
              <p:nvCxnSpPr>
                <p:cNvPr id="25" name="直線コネクタ 24">
                  <a:extLst>
                    <a:ext uri="{FF2B5EF4-FFF2-40B4-BE49-F238E27FC236}">
                      <a16:creationId xmlns:a16="http://schemas.microsoft.com/office/drawing/2014/main" id="{6BA024B0-C8B4-4B54-8C11-C41DA026C9F4}"/>
                    </a:ext>
                  </a:extLst>
                </p:cNvPr>
                <p:cNvCxnSpPr>
                  <a:cxnSpLocks/>
                </p:cNvCxnSpPr>
                <p:nvPr/>
              </p:nvCxnSpPr>
              <p:spPr>
                <a:xfrm>
                  <a:off x="1625559" y="5415591"/>
                  <a:ext cx="27859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DE2BCA2-63FA-42E3-A671-1DEA52BC0947}"/>
                    </a:ext>
                  </a:extLst>
                </p:cNvPr>
                <p:cNvCxnSpPr>
                  <a:cxnSpLocks/>
                </p:cNvCxnSpPr>
                <p:nvPr/>
              </p:nvCxnSpPr>
              <p:spPr>
                <a:xfrm>
                  <a:off x="2875930" y="5226883"/>
                  <a:ext cx="0" cy="18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20ED5CA-2871-4245-8B3A-CE93441EC626}"/>
                    </a:ext>
                  </a:extLst>
                </p:cNvPr>
                <p:cNvCxnSpPr>
                  <a:cxnSpLocks/>
                </p:cNvCxnSpPr>
                <p:nvPr/>
              </p:nvCxnSpPr>
              <p:spPr>
                <a:xfrm>
                  <a:off x="2945599" y="5061420"/>
                  <a:ext cx="0" cy="3541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8056130-92DD-4116-955D-4ADB4B822DCB}"/>
                    </a:ext>
                  </a:extLst>
                </p:cNvPr>
                <p:cNvCxnSpPr>
                  <a:cxnSpLocks/>
                </p:cNvCxnSpPr>
                <p:nvPr/>
              </p:nvCxnSpPr>
              <p:spPr>
                <a:xfrm>
                  <a:off x="3015268" y="4948209"/>
                  <a:ext cx="0" cy="4673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5C0E1926-278C-4792-919B-DDC06FBBFB06}"/>
                    </a:ext>
                  </a:extLst>
                </p:cNvPr>
                <p:cNvCxnSpPr>
                  <a:cxnSpLocks/>
                </p:cNvCxnSpPr>
                <p:nvPr/>
              </p:nvCxnSpPr>
              <p:spPr>
                <a:xfrm>
                  <a:off x="3089292" y="5061420"/>
                  <a:ext cx="0" cy="3541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F0CE79B7-46A2-4AF2-A911-8A75BB98D51C}"/>
                    </a:ext>
                  </a:extLst>
                </p:cNvPr>
                <p:cNvCxnSpPr>
                  <a:cxnSpLocks/>
                </p:cNvCxnSpPr>
                <p:nvPr/>
              </p:nvCxnSpPr>
              <p:spPr>
                <a:xfrm>
                  <a:off x="3167669" y="5174631"/>
                  <a:ext cx="0" cy="2409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5DEF96A8-232D-4668-8CA7-757BD615972A}"/>
                    </a:ext>
                  </a:extLst>
                </p:cNvPr>
                <p:cNvCxnSpPr>
                  <a:cxnSpLocks/>
                </p:cNvCxnSpPr>
                <p:nvPr/>
              </p:nvCxnSpPr>
              <p:spPr>
                <a:xfrm>
                  <a:off x="3237340" y="5270426"/>
                  <a:ext cx="0" cy="1451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08A1286E-8FF4-4D74-B145-3B65FA74735E}"/>
                    </a:ext>
                  </a:extLst>
                </p:cNvPr>
                <p:cNvCxnSpPr/>
                <p:nvPr/>
              </p:nvCxnSpPr>
              <p:spPr>
                <a:xfrm>
                  <a:off x="7916696" y="5420343"/>
                  <a:ext cx="3076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D3F5EE2-711D-4E1A-9FD6-57488B5A734C}"/>
                    </a:ext>
                  </a:extLst>
                </p:cNvPr>
                <p:cNvCxnSpPr>
                  <a:cxnSpLocks/>
                </p:cNvCxnSpPr>
                <p:nvPr/>
              </p:nvCxnSpPr>
              <p:spPr>
                <a:xfrm>
                  <a:off x="8224344" y="5061420"/>
                  <a:ext cx="2478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AE339AA3-A79E-4686-955D-F09381F72864}"/>
                    </a:ext>
                  </a:extLst>
                </p:cNvPr>
                <p:cNvCxnSpPr>
                  <a:cxnSpLocks/>
                </p:cNvCxnSpPr>
                <p:nvPr/>
              </p:nvCxnSpPr>
              <p:spPr>
                <a:xfrm>
                  <a:off x="8224344" y="5061420"/>
                  <a:ext cx="0" cy="358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10E94853-0B07-461E-AC88-8DBAD0EB58DF}"/>
                    </a:ext>
                  </a:extLst>
                </p:cNvPr>
                <p:cNvSpPr/>
                <p:nvPr/>
              </p:nvSpPr>
              <p:spPr>
                <a:xfrm>
                  <a:off x="5325366" y="5065488"/>
                  <a:ext cx="1758815" cy="461665"/>
                </a:xfrm>
                <a:prstGeom prst="rect">
                  <a:avLst/>
                </a:prstGeom>
                <a:ln>
                  <a:noFill/>
                </a:ln>
              </p:spPr>
              <p:txBody>
                <a:bodyPr wrap="none">
                  <a:spAutoFit/>
                </a:bodyPr>
                <a:lstStyle/>
                <a:p>
                  <a:r>
                    <a:rPr lang="en-US" altLang="ja-JP" sz="2400" b="1" dirty="0">
                      <a:latin typeface="Arial" panose="020B0604020202020204" pitchFamily="34" charset="0"/>
                      <a:cs typeface="Arial" panose="020B0604020202020204" pitchFamily="34" charset="0"/>
                    </a:rPr>
                    <a:t>Secondary</a:t>
                  </a:r>
                  <a:endParaRPr lang="ja-JP" altLang="en-US" sz="2400" b="1" dirty="0">
                    <a:latin typeface="Arial" panose="020B0604020202020204" pitchFamily="34" charset="0"/>
                    <a:cs typeface="Arial" panose="020B0604020202020204" pitchFamily="34" charset="0"/>
                  </a:endParaRPr>
                </a:p>
              </p:txBody>
            </p:sp>
            <p:cxnSp>
              <p:nvCxnSpPr>
                <p:cNvPr id="43" name="直線コネクタ 42">
                  <a:extLst>
                    <a:ext uri="{FF2B5EF4-FFF2-40B4-BE49-F238E27FC236}">
                      <a16:creationId xmlns:a16="http://schemas.microsoft.com/office/drawing/2014/main" id="{4C37866A-A1A4-4A5B-88EB-B79CD90BF7D0}"/>
                    </a:ext>
                  </a:extLst>
                </p:cNvPr>
                <p:cNvCxnSpPr>
                  <a:cxnSpLocks/>
                </p:cNvCxnSpPr>
                <p:nvPr/>
              </p:nvCxnSpPr>
              <p:spPr>
                <a:xfrm>
                  <a:off x="8224344" y="5420343"/>
                  <a:ext cx="247828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1BC7F43E-C0CE-D8F1-BFDD-13C15D308491}"/>
                    </a:ext>
                  </a:extLst>
                </p:cNvPr>
                <p:cNvSpPr txBox="1"/>
                <p:nvPr/>
              </p:nvSpPr>
              <p:spPr>
                <a:xfrm>
                  <a:off x="2158397" y="5532467"/>
                  <a:ext cx="1816868" cy="369332"/>
                </a:xfrm>
                <a:prstGeom prst="rect">
                  <a:avLst/>
                </a:prstGeom>
                <a:noFill/>
              </p:spPr>
              <p:txBody>
                <a:bodyPr wrap="square">
                  <a:spAutoFit/>
                </a:bodyPr>
                <a:lstStyle/>
                <a:p>
                  <a:pPr algn="ctr"/>
                  <a:r>
                    <a:rPr lang="en-US" altLang="ja-JP" sz="1800" b="1" dirty="0">
                      <a:latin typeface="Arial" panose="020B0604020202020204" pitchFamily="34" charset="0"/>
                      <a:cs typeface="Arial" panose="020B0604020202020204" pitchFamily="34" charset="0"/>
                    </a:rPr>
                    <a:t>Pulse</a:t>
                  </a:r>
                  <a:endParaRPr lang="ja-JP" altLang="en-US" sz="500" b="1"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81094C6A-7619-611E-605C-4D46858BF217}"/>
                    </a:ext>
                  </a:extLst>
                </p:cNvPr>
                <p:cNvSpPr txBox="1"/>
                <p:nvPr/>
              </p:nvSpPr>
              <p:spPr>
                <a:xfrm>
                  <a:off x="7982566" y="5506158"/>
                  <a:ext cx="2961836" cy="369332"/>
                </a:xfrm>
                <a:prstGeom prst="rect">
                  <a:avLst/>
                </a:prstGeom>
                <a:noFill/>
              </p:spPr>
              <p:txBody>
                <a:bodyPr wrap="square">
                  <a:spAutoFit/>
                </a:bodyPr>
                <a:lstStyle/>
                <a:p>
                  <a:pPr algn="ctr"/>
                  <a:r>
                    <a:rPr lang="en-US" altLang="ja-JP" sz="1800" b="1" dirty="0">
                      <a:latin typeface="Arial" panose="020B0604020202020204" pitchFamily="34" charset="0"/>
                      <a:cs typeface="Arial" panose="020B0604020202020204" pitchFamily="34" charset="0"/>
                    </a:rPr>
                    <a:t>Continuous</a:t>
                  </a:r>
                  <a:endParaRPr lang="ja-JP" altLang="en-US" sz="900" b="1" dirty="0">
                    <a:latin typeface="Arial" panose="020B0604020202020204" pitchFamily="34" charset="0"/>
                    <a:cs typeface="Arial" panose="020B0604020202020204" pitchFamily="34" charset="0"/>
                  </a:endParaRPr>
                </a:p>
              </p:txBody>
            </p:sp>
          </p:grpSp>
        </p:grpSp>
        <p:grpSp>
          <p:nvGrpSpPr>
            <p:cNvPr id="57" name="グループ化 56">
              <a:extLst>
                <a:ext uri="{FF2B5EF4-FFF2-40B4-BE49-F238E27FC236}">
                  <a16:creationId xmlns:a16="http://schemas.microsoft.com/office/drawing/2014/main" id="{AE465C4B-06AB-E48C-8388-E0918A320493}"/>
                </a:ext>
              </a:extLst>
            </p:cNvPr>
            <p:cNvGrpSpPr/>
            <p:nvPr/>
          </p:nvGrpSpPr>
          <p:grpSpPr>
            <a:xfrm>
              <a:off x="64042" y="5830964"/>
              <a:ext cx="11120768" cy="1077216"/>
              <a:chOff x="31098" y="5856428"/>
              <a:chExt cx="11120768" cy="1077216"/>
            </a:xfrm>
          </p:grpSpPr>
          <p:sp>
            <p:nvSpPr>
              <p:cNvPr id="46" name="テキスト ボックス 45">
                <a:extLst>
                  <a:ext uri="{FF2B5EF4-FFF2-40B4-BE49-F238E27FC236}">
                    <a16:creationId xmlns:a16="http://schemas.microsoft.com/office/drawing/2014/main" id="{69DF114E-CE1A-4AE2-A7F6-75678433F3AA}"/>
                  </a:ext>
                </a:extLst>
              </p:cNvPr>
              <p:cNvSpPr txBox="1"/>
              <p:nvPr/>
            </p:nvSpPr>
            <p:spPr>
              <a:xfrm>
                <a:off x="2660025" y="6348869"/>
                <a:ext cx="1464126" cy="584775"/>
              </a:xfrm>
              <a:prstGeom prst="rect">
                <a:avLst/>
              </a:prstGeom>
              <a:noFill/>
            </p:spPr>
            <p:txBody>
              <a:bodyPr wrap="square" rtlCol="0">
                <a:spAutoFit/>
              </a:bodyPr>
              <a:lstStyle/>
              <a:p>
                <a:pPr algn="ctr"/>
                <a:r>
                  <a:rPr lang="en-US" altLang="ja-JP" sz="3200" b="1" dirty="0">
                    <a:latin typeface="Arial" panose="020B0604020202020204" pitchFamily="34" charset="0"/>
                    <a:cs typeface="Arial" panose="020B0604020202020204" pitchFamily="34" charset="0"/>
                  </a:rPr>
                  <a:t>1000</a:t>
                </a:r>
                <a:endParaRPr lang="ja-JP" altLang="en-US" sz="3200" b="1" dirty="0">
                  <a:latin typeface="Arial" panose="020B0604020202020204" pitchFamily="34" charset="0"/>
                  <a:cs typeface="Arial" panose="020B0604020202020204" pitchFamily="34" charset="0"/>
                </a:endParaRPr>
              </a:p>
            </p:txBody>
          </p:sp>
          <p:sp>
            <p:nvSpPr>
              <p:cNvPr id="47" name="テキスト ボックス 46">
                <a:extLst>
                  <a:ext uri="{FF2B5EF4-FFF2-40B4-BE49-F238E27FC236}">
                    <a16:creationId xmlns:a16="http://schemas.microsoft.com/office/drawing/2014/main" id="{29105741-0780-4705-9CDE-FBC0D8EC17AD}"/>
                  </a:ext>
                </a:extLst>
              </p:cNvPr>
              <p:cNvSpPr txBox="1"/>
              <p:nvPr/>
            </p:nvSpPr>
            <p:spPr>
              <a:xfrm>
                <a:off x="7644788" y="6006235"/>
                <a:ext cx="3507078" cy="769441"/>
              </a:xfrm>
              <a:prstGeom prst="rect">
                <a:avLst/>
              </a:prstGeom>
              <a:noFill/>
            </p:spPr>
            <p:txBody>
              <a:bodyPr wrap="square" rtlCol="0">
                <a:spAutoFit/>
              </a:bodyPr>
              <a:lstStyle/>
              <a:p>
                <a:pPr algn="ctr"/>
                <a:r>
                  <a:rPr lang="en-US" altLang="ja-JP" sz="4400" b="1" dirty="0">
                    <a:latin typeface="Arial" panose="020B0604020202020204" pitchFamily="34" charset="0"/>
                    <a:cs typeface="Arial" panose="020B0604020202020204" pitchFamily="34" charset="0"/>
                  </a:rPr>
                  <a:t>1</a:t>
                </a:r>
                <a:endParaRPr lang="ja-JP" altLang="en-US" sz="4400" b="1" dirty="0">
                  <a:latin typeface="Arial" panose="020B0604020202020204" pitchFamily="34" charset="0"/>
                  <a:cs typeface="Arial" panose="020B0604020202020204" pitchFamily="34" charset="0"/>
                </a:endParaRPr>
              </a:p>
            </p:txBody>
          </p:sp>
          <p:sp>
            <p:nvSpPr>
              <p:cNvPr id="49" name="正方形/長方形 48">
                <a:extLst>
                  <a:ext uri="{FF2B5EF4-FFF2-40B4-BE49-F238E27FC236}">
                    <a16:creationId xmlns:a16="http://schemas.microsoft.com/office/drawing/2014/main" id="{5D1ABEC3-2236-4A86-A135-B6EF71F463ED}"/>
                  </a:ext>
                </a:extLst>
              </p:cNvPr>
              <p:cNvSpPr/>
              <p:nvPr/>
            </p:nvSpPr>
            <p:spPr>
              <a:xfrm>
                <a:off x="4999956" y="6032842"/>
                <a:ext cx="2409634" cy="646331"/>
              </a:xfrm>
              <a:prstGeom prst="rect">
                <a:avLst/>
              </a:prstGeom>
            </p:spPr>
            <p:txBody>
              <a:bodyPr wrap="none">
                <a:spAutoFit/>
              </a:bodyPr>
              <a:lstStyle/>
              <a:p>
                <a:r>
                  <a:rPr lang="en-US" altLang="ja-JP" sz="3600" b="1" dirty="0">
                    <a:latin typeface="Arial" panose="020B0604020202020204" pitchFamily="34" charset="0"/>
                    <a:cs typeface="Arial" panose="020B0604020202020204" pitchFamily="34" charset="0"/>
                  </a:rPr>
                  <a:t>Duty ratio</a:t>
                </a:r>
                <a:endParaRPr lang="ja-JP" altLang="en-US" sz="3600" b="1"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6EF9B180-B640-FE9B-0F23-74D148D24292}"/>
                  </a:ext>
                </a:extLst>
              </p:cNvPr>
              <p:cNvSpPr txBox="1"/>
              <p:nvPr/>
            </p:nvSpPr>
            <p:spPr>
              <a:xfrm>
                <a:off x="3159301" y="5856428"/>
                <a:ext cx="465574" cy="584775"/>
              </a:xfrm>
              <a:prstGeom prst="rect">
                <a:avLst/>
              </a:prstGeom>
              <a:noFill/>
            </p:spPr>
            <p:txBody>
              <a:bodyPr wrap="square">
                <a:spAutoFit/>
              </a:bodyPr>
              <a:lstStyle/>
              <a:p>
                <a:r>
                  <a:rPr lang="en-US" altLang="ja-JP" sz="3200" b="1" dirty="0">
                    <a:latin typeface="Arial" panose="020B0604020202020204" pitchFamily="34" charset="0"/>
                    <a:cs typeface="Arial" panose="020B0604020202020204" pitchFamily="34" charset="0"/>
                  </a:rPr>
                  <a:t>1</a:t>
                </a:r>
                <a:endParaRPr lang="ja-JP" altLang="en-US" sz="3200" dirty="0"/>
              </a:p>
            </p:txBody>
          </p:sp>
          <p:sp>
            <p:nvSpPr>
              <p:cNvPr id="14" name="テキスト ボックス 13">
                <a:extLst>
                  <a:ext uri="{FF2B5EF4-FFF2-40B4-BE49-F238E27FC236}">
                    <a16:creationId xmlns:a16="http://schemas.microsoft.com/office/drawing/2014/main" id="{F39DF815-DDD6-511E-AE01-129C5ADEDBAA}"/>
                  </a:ext>
                </a:extLst>
              </p:cNvPr>
              <p:cNvSpPr txBox="1"/>
              <p:nvPr/>
            </p:nvSpPr>
            <p:spPr>
              <a:xfrm>
                <a:off x="2176008" y="6064110"/>
                <a:ext cx="646766" cy="707886"/>
              </a:xfrm>
              <a:prstGeom prst="rect">
                <a:avLst/>
              </a:prstGeom>
              <a:noFill/>
            </p:spPr>
            <p:txBody>
              <a:bodyPr wrap="square">
                <a:spAutoFit/>
              </a:bodyPr>
              <a:lstStyle/>
              <a:p>
                <a:r>
                  <a:rPr lang="en-US" altLang="ja-JP" sz="4000" b="1" dirty="0">
                    <a:latin typeface="Arial" panose="020B0604020202020204" pitchFamily="34" charset="0"/>
                    <a:cs typeface="Arial" panose="020B0604020202020204" pitchFamily="34" charset="0"/>
                  </a:rPr>
                  <a:t>&lt;</a:t>
                </a:r>
                <a:endParaRPr lang="ja-JP" altLang="en-US" sz="4000" dirty="0"/>
              </a:p>
            </p:txBody>
          </p:sp>
          <p:cxnSp>
            <p:nvCxnSpPr>
              <p:cNvPr id="18" name="直線コネクタ 17">
                <a:extLst>
                  <a:ext uri="{FF2B5EF4-FFF2-40B4-BE49-F238E27FC236}">
                    <a16:creationId xmlns:a16="http://schemas.microsoft.com/office/drawing/2014/main" id="{5FF1608A-A0AC-DA91-7C5B-B659E94A5DEF}"/>
                  </a:ext>
                </a:extLst>
              </p:cNvPr>
              <p:cNvCxnSpPr>
                <a:cxnSpLocks/>
              </p:cNvCxnSpPr>
              <p:nvPr/>
            </p:nvCxnSpPr>
            <p:spPr>
              <a:xfrm>
                <a:off x="2723832" y="6383594"/>
                <a:ext cx="133651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4BC686E-32B0-873A-CD66-2C6771078B55}"/>
                  </a:ext>
                </a:extLst>
              </p:cNvPr>
              <p:cNvSpPr txBox="1"/>
              <p:nvPr/>
            </p:nvSpPr>
            <p:spPr>
              <a:xfrm>
                <a:off x="31098" y="6273225"/>
                <a:ext cx="2144909" cy="584775"/>
              </a:xfrm>
              <a:prstGeom prst="rect">
                <a:avLst/>
              </a:prstGeom>
              <a:noFill/>
            </p:spPr>
            <p:txBody>
              <a:bodyPr wrap="square" rtlCol="0">
                <a:spAutoFit/>
              </a:bodyPr>
              <a:lstStyle/>
              <a:p>
                <a:pPr algn="ctr"/>
                <a:r>
                  <a:rPr lang="en-US" altLang="ja-JP" sz="1600" dirty="0">
                    <a:solidFill>
                      <a:schemeClr val="bg1">
                        <a:lumMod val="50000"/>
                      </a:schemeClr>
                    </a:solidFill>
                    <a:latin typeface="Arial" panose="020B0604020202020204" pitchFamily="34" charset="0"/>
                    <a:cs typeface="Arial" panose="020B0604020202020204" pitchFamily="34" charset="0"/>
                  </a:rPr>
                  <a:t>@ frequency 100 kHz</a:t>
                </a:r>
                <a:endParaRPr lang="ja-JP" altLang="en-US" sz="1600" dirty="0">
                  <a:solidFill>
                    <a:schemeClr val="bg1">
                      <a:lumMod val="50000"/>
                    </a:schemeClr>
                  </a:solidFill>
                  <a:latin typeface="Arial" panose="020B0604020202020204" pitchFamily="34" charset="0"/>
                  <a:cs typeface="Arial" panose="020B0604020202020204" pitchFamily="34" charset="0"/>
                </a:endParaRPr>
              </a:p>
              <a:p>
                <a:pPr algn="ctr"/>
                <a:r>
                  <a:rPr lang="en-US" altLang="ja-JP" sz="1600" dirty="0">
                    <a:solidFill>
                      <a:schemeClr val="bg1">
                        <a:lumMod val="50000"/>
                      </a:schemeClr>
                    </a:solidFill>
                    <a:latin typeface="Arial" panose="020B0604020202020204" pitchFamily="34" charset="0"/>
                    <a:cs typeface="Arial" panose="020B0604020202020204" pitchFamily="34" charset="0"/>
                  </a:rPr>
                  <a:t>pulse width 10 ns</a:t>
                </a:r>
              </a:p>
            </p:txBody>
          </p:sp>
        </p:grpSp>
      </p:grpSp>
      <p:sp>
        <p:nvSpPr>
          <p:cNvPr id="65" name="テキスト ボックス 64">
            <a:extLst>
              <a:ext uri="{FF2B5EF4-FFF2-40B4-BE49-F238E27FC236}">
                <a16:creationId xmlns:a16="http://schemas.microsoft.com/office/drawing/2014/main" id="{3811633A-C97B-46BE-AC58-3F991FACD6A1}"/>
              </a:ext>
            </a:extLst>
          </p:cNvPr>
          <p:cNvSpPr txBox="1"/>
          <p:nvPr/>
        </p:nvSpPr>
        <p:spPr>
          <a:xfrm>
            <a:off x="5205137" y="221891"/>
            <a:ext cx="2144031" cy="1015663"/>
          </a:xfrm>
          <a:prstGeom prst="rect">
            <a:avLst/>
          </a:prstGeom>
          <a:noFill/>
        </p:spPr>
        <p:txBody>
          <a:bodyPr wrap="square">
            <a:spAutoFit/>
          </a:bodyPr>
          <a:lstStyle/>
          <a:p>
            <a:pPr algn="ctr"/>
            <a:r>
              <a:rPr lang="en-US" altLang="ja-JP" sz="6000" b="1" dirty="0">
                <a:latin typeface="Arial" panose="020B0604020202020204" pitchFamily="34" charset="0"/>
                <a:cs typeface="Arial" panose="020B0604020202020204" pitchFamily="34" charset="0"/>
              </a:rPr>
              <a:t>SIMS</a:t>
            </a:r>
            <a:endParaRPr lang="ja-JP" altLang="en-US" sz="6000" b="1" dirty="0">
              <a:latin typeface="Arial" panose="020B0604020202020204" pitchFamily="34" charset="0"/>
              <a:cs typeface="Arial" panose="020B0604020202020204" pitchFamily="34" charset="0"/>
            </a:endParaRPr>
          </a:p>
        </p:txBody>
      </p:sp>
      <p:sp>
        <p:nvSpPr>
          <p:cNvPr id="77" name="楕円 19">
            <a:extLst>
              <a:ext uri="{FF2B5EF4-FFF2-40B4-BE49-F238E27FC236}">
                <a16:creationId xmlns:a16="http://schemas.microsoft.com/office/drawing/2014/main" id="{22950243-284F-40CB-A742-465FC43E6123}"/>
              </a:ext>
            </a:extLst>
          </p:cNvPr>
          <p:cNvSpPr/>
          <p:nvPr/>
        </p:nvSpPr>
        <p:spPr>
          <a:xfrm rot="20580951">
            <a:off x="8000020" y="107595"/>
            <a:ext cx="2564764" cy="1583265"/>
          </a:xfrm>
          <a:custGeom>
            <a:avLst/>
            <a:gdLst>
              <a:gd name="connsiteX0" fmla="*/ 0 w 1883245"/>
              <a:gd name="connsiteY0" fmla="*/ 839487 h 1678974"/>
              <a:gd name="connsiteX1" fmla="*/ 941623 w 1883245"/>
              <a:gd name="connsiteY1" fmla="*/ 0 h 1678974"/>
              <a:gd name="connsiteX2" fmla="*/ 1883246 w 1883245"/>
              <a:gd name="connsiteY2" fmla="*/ 839487 h 1678974"/>
              <a:gd name="connsiteX3" fmla="*/ 941623 w 1883245"/>
              <a:gd name="connsiteY3" fmla="*/ 1678974 h 1678974"/>
              <a:gd name="connsiteX4" fmla="*/ 0 w 1883245"/>
              <a:gd name="connsiteY4" fmla="*/ 839487 h 1678974"/>
              <a:gd name="connsiteX0" fmla="*/ 941623 w 1883246"/>
              <a:gd name="connsiteY0" fmla="*/ 1678974 h 1770414"/>
              <a:gd name="connsiteX1" fmla="*/ 0 w 1883246"/>
              <a:gd name="connsiteY1" fmla="*/ 839487 h 1770414"/>
              <a:gd name="connsiteX2" fmla="*/ 941623 w 1883246"/>
              <a:gd name="connsiteY2" fmla="*/ 0 h 1770414"/>
              <a:gd name="connsiteX3" fmla="*/ 1883246 w 1883246"/>
              <a:gd name="connsiteY3" fmla="*/ 839487 h 1770414"/>
              <a:gd name="connsiteX4" fmla="*/ 1033063 w 1883246"/>
              <a:gd name="connsiteY4" fmla="*/ 1770414 h 1770414"/>
              <a:gd name="connsiteX0" fmla="*/ 941623 w 1883246"/>
              <a:gd name="connsiteY0" fmla="*/ 1678974 h 1936909"/>
              <a:gd name="connsiteX1" fmla="*/ 0 w 1883246"/>
              <a:gd name="connsiteY1" fmla="*/ 839487 h 1936909"/>
              <a:gd name="connsiteX2" fmla="*/ 941623 w 1883246"/>
              <a:gd name="connsiteY2" fmla="*/ 0 h 1936909"/>
              <a:gd name="connsiteX3" fmla="*/ 1883246 w 1883246"/>
              <a:gd name="connsiteY3" fmla="*/ 839487 h 1936909"/>
              <a:gd name="connsiteX4" fmla="*/ 847725 w 1883246"/>
              <a:gd name="connsiteY4" fmla="*/ 1936909 h 193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246" h="1936909">
                <a:moveTo>
                  <a:pt x="941623" y="1678974"/>
                </a:moveTo>
                <a:cubicBezTo>
                  <a:pt x="421579" y="1678974"/>
                  <a:pt x="0" y="1303123"/>
                  <a:pt x="0" y="839487"/>
                </a:cubicBezTo>
                <a:cubicBezTo>
                  <a:pt x="0" y="375851"/>
                  <a:pt x="421579" y="0"/>
                  <a:pt x="941623" y="0"/>
                </a:cubicBezTo>
                <a:cubicBezTo>
                  <a:pt x="1461667" y="0"/>
                  <a:pt x="1883246" y="375851"/>
                  <a:pt x="1883246" y="839487"/>
                </a:cubicBezTo>
                <a:cubicBezTo>
                  <a:pt x="1883246" y="1303123"/>
                  <a:pt x="1276329" y="1845469"/>
                  <a:pt x="847725" y="1936909"/>
                </a:cubicBezTo>
              </a:path>
            </a:pathLst>
          </a:custGeom>
          <a:noFill/>
          <a:ln w="1270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90FC2ADB-F04C-474A-8747-C04E8A6ABC54}"/>
              </a:ext>
            </a:extLst>
          </p:cNvPr>
          <p:cNvSpPr txBox="1"/>
          <p:nvPr/>
        </p:nvSpPr>
        <p:spPr>
          <a:xfrm>
            <a:off x="4805827" y="1107718"/>
            <a:ext cx="3039498" cy="523220"/>
          </a:xfrm>
          <a:prstGeom prst="rect">
            <a:avLst/>
          </a:prstGeom>
          <a:noFill/>
        </p:spPr>
        <p:txBody>
          <a:bodyPr wrap="square">
            <a:spAutoFit/>
          </a:bodyPr>
          <a:lstStyle/>
          <a:p>
            <a:pPr algn="ctr"/>
            <a:r>
              <a:rPr lang="en-US" altLang="ja-JP" sz="2800" b="1" dirty="0">
                <a:latin typeface="Arial" panose="020B0604020202020204" pitchFamily="34" charset="0"/>
                <a:cs typeface="Arial" panose="020B0604020202020204" pitchFamily="34" charset="0"/>
              </a:rPr>
              <a:t>Isotope imaging</a:t>
            </a:r>
            <a:endParaRPr lang="ja-JP"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3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屋内, テーブル, 散らかった, 机 が含まれている画像&#10;&#10;自動的に生成された説明">
            <a:extLst>
              <a:ext uri="{FF2B5EF4-FFF2-40B4-BE49-F238E27FC236}">
                <a16:creationId xmlns:a16="http://schemas.microsoft.com/office/drawing/2014/main" id="{C392CE63-DAEA-4E0D-BBDA-B1CBAC7864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874" y="0"/>
            <a:ext cx="9142598" cy="6858000"/>
          </a:xfrm>
          <a:prstGeom prst="rect">
            <a:avLst/>
          </a:prstGeom>
        </p:spPr>
      </p:pic>
      <p:cxnSp>
        <p:nvCxnSpPr>
          <p:cNvPr id="17" name="直線矢印コネクタ 16">
            <a:extLst>
              <a:ext uri="{FF2B5EF4-FFF2-40B4-BE49-F238E27FC236}">
                <a16:creationId xmlns:a16="http://schemas.microsoft.com/office/drawing/2014/main" id="{394F1E85-7E76-460E-BC1A-B950FD8B8A52}"/>
              </a:ext>
            </a:extLst>
          </p:cNvPr>
          <p:cNvCxnSpPr>
            <a:cxnSpLocks/>
          </p:cNvCxnSpPr>
          <p:nvPr/>
        </p:nvCxnSpPr>
        <p:spPr>
          <a:xfrm flipH="1">
            <a:off x="7362734" y="2225109"/>
            <a:ext cx="1869750" cy="24516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ED2AF241-141C-402F-BFF8-BB67F34CF906}"/>
              </a:ext>
            </a:extLst>
          </p:cNvPr>
          <p:cNvCxnSpPr>
            <a:cxnSpLocks/>
          </p:cNvCxnSpPr>
          <p:nvPr/>
        </p:nvCxnSpPr>
        <p:spPr>
          <a:xfrm flipH="1" flipV="1">
            <a:off x="5937346" y="2793398"/>
            <a:ext cx="2405776" cy="143794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F1A67DE5-454F-4B15-B586-7AB757B7EB31}"/>
              </a:ext>
            </a:extLst>
          </p:cNvPr>
          <p:cNvSpPr/>
          <p:nvPr/>
        </p:nvSpPr>
        <p:spPr>
          <a:xfrm>
            <a:off x="135055" y="1666938"/>
            <a:ext cx="3084200" cy="2556022"/>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A26DC5E0-626A-4C35-AC50-464652F28B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374" y="1783900"/>
            <a:ext cx="1129668" cy="2007533"/>
          </a:xfrm>
          <a:prstGeom prst="rect">
            <a:avLst/>
          </a:prstGeom>
        </p:spPr>
      </p:pic>
      <p:pic>
        <p:nvPicPr>
          <p:cNvPr id="23" name="図 22">
            <a:extLst>
              <a:ext uri="{FF2B5EF4-FFF2-40B4-BE49-F238E27FC236}">
                <a16:creationId xmlns:a16="http://schemas.microsoft.com/office/drawing/2014/main" id="{3A1673A1-B871-437E-80F0-C46E52C5ED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214"/>
          <a:stretch/>
        </p:blipFill>
        <p:spPr>
          <a:xfrm>
            <a:off x="1370042" y="1783900"/>
            <a:ext cx="1761140" cy="2045194"/>
          </a:xfrm>
          <a:prstGeom prst="rect">
            <a:avLst/>
          </a:prstGeom>
        </p:spPr>
      </p:pic>
      <p:sp>
        <p:nvSpPr>
          <p:cNvPr id="24" name="正方形/長方形 23">
            <a:extLst>
              <a:ext uri="{FF2B5EF4-FFF2-40B4-BE49-F238E27FC236}">
                <a16:creationId xmlns:a16="http://schemas.microsoft.com/office/drawing/2014/main" id="{7383DD14-9486-40C7-9192-52A8906FDA2D}"/>
              </a:ext>
            </a:extLst>
          </p:cNvPr>
          <p:cNvSpPr/>
          <p:nvPr/>
        </p:nvSpPr>
        <p:spPr>
          <a:xfrm>
            <a:off x="130242" y="4339922"/>
            <a:ext cx="2890808" cy="1237214"/>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Picture 98" descr="ホルダ">
            <a:extLst>
              <a:ext uri="{FF2B5EF4-FFF2-40B4-BE49-F238E27FC236}">
                <a16:creationId xmlns:a16="http://schemas.microsoft.com/office/drawing/2014/main" id="{4F0155C8-CA49-4177-8493-E9118065664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2268" b="1"/>
          <a:stretch/>
        </p:blipFill>
        <p:spPr bwMode="auto">
          <a:xfrm>
            <a:off x="217495" y="4428990"/>
            <a:ext cx="2644647" cy="76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25">
            <a:extLst>
              <a:ext uri="{FF2B5EF4-FFF2-40B4-BE49-F238E27FC236}">
                <a16:creationId xmlns:a16="http://schemas.microsoft.com/office/drawing/2014/main" id="{58DDC921-7EA1-4D82-843E-5A18275F59AA}"/>
              </a:ext>
            </a:extLst>
          </p:cNvPr>
          <p:cNvSpPr txBox="1"/>
          <p:nvPr/>
        </p:nvSpPr>
        <p:spPr>
          <a:xfrm>
            <a:off x="680502" y="3847276"/>
            <a:ext cx="2031325" cy="369332"/>
          </a:xfrm>
          <a:prstGeom prst="rect">
            <a:avLst/>
          </a:prstGeom>
          <a:noFill/>
        </p:spPr>
        <p:txBody>
          <a:bodyPr wrap="none" rtlCol="0">
            <a:spAutoFit/>
          </a:bodyPr>
          <a:lstStyle/>
          <a:p>
            <a:r>
              <a:rPr kumimoji="1" lang="ja-JP" altLang="en-US" b="1" dirty="0">
                <a:solidFill>
                  <a:schemeClr val="bg1"/>
                </a:solidFill>
              </a:rPr>
              <a:t>クライオ搬送容器</a:t>
            </a:r>
          </a:p>
        </p:txBody>
      </p:sp>
      <p:sp>
        <p:nvSpPr>
          <p:cNvPr id="27" name="テキスト ボックス 26">
            <a:extLst>
              <a:ext uri="{FF2B5EF4-FFF2-40B4-BE49-F238E27FC236}">
                <a16:creationId xmlns:a16="http://schemas.microsoft.com/office/drawing/2014/main" id="{B75873B2-64F0-45B5-BBB1-4EF450A25AE6}"/>
              </a:ext>
            </a:extLst>
          </p:cNvPr>
          <p:cNvSpPr txBox="1"/>
          <p:nvPr/>
        </p:nvSpPr>
        <p:spPr>
          <a:xfrm>
            <a:off x="448298" y="5201537"/>
            <a:ext cx="2262158" cy="369332"/>
          </a:xfrm>
          <a:prstGeom prst="rect">
            <a:avLst/>
          </a:prstGeom>
          <a:noFill/>
        </p:spPr>
        <p:txBody>
          <a:bodyPr wrap="none" rtlCol="0">
            <a:spAutoFit/>
          </a:bodyPr>
          <a:lstStyle/>
          <a:p>
            <a:r>
              <a:rPr kumimoji="1" lang="ja-JP" altLang="en-US" b="1" dirty="0">
                <a:solidFill>
                  <a:schemeClr val="bg1"/>
                </a:solidFill>
              </a:rPr>
              <a:t>クライオ</a:t>
            </a:r>
            <a:r>
              <a:rPr lang="ja-JP" altLang="en-US" b="1" dirty="0">
                <a:solidFill>
                  <a:schemeClr val="bg1"/>
                </a:solidFill>
              </a:rPr>
              <a:t>試料</a:t>
            </a:r>
            <a:r>
              <a:rPr kumimoji="1" lang="ja-JP" altLang="en-US" b="1" dirty="0">
                <a:solidFill>
                  <a:schemeClr val="bg1"/>
                </a:solidFill>
              </a:rPr>
              <a:t>ホルダ</a:t>
            </a:r>
          </a:p>
        </p:txBody>
      </p:sp>
      <p:sp>
        <p:nvSpPr>
          <p:cNvPr id="28" name="テキスト ボックス 27">
            <a:extLst>
              <a:ext uri="{FF2B5EF4-FFF2-40B4-BE49-F238E27FC236}">
                <a16:creationId xmlns:a16="http://schemas.microsoft.com/office/drawing/2014/main" id="{ABF7B9BE-E9FA-4E42-A348-F44BD0B627BF}"/>
              </a:ext>
            </a:extLst>
          </p:cNvPr>
          <p:cNvSpPr txBox="1"/>
          <p:nvPr/>
        </p:nvSpPr>
        <p:spPr>
          <a:xfrm>
            <a:off x="5943649" y="6019593"/>
            <a:ext cx="2031325" cy="369332"/>
          </a:xfrm>
          <a:prstGeom prst="rect">
            <a:avLst/>
          </a:prstGeom>
          <a:solidFill>
            <a:srgbClr val="0000FF"/>
          </a:solidFill>
        </p:spPr>
        <p:txBody>
          <a:bodyPr wrap="none" rtlCol="0">
            <a:spAutoFit/>
          </a:bodyPr>
          <a:lstStyle/>
          <a:p>
            <a:r>
              <a:rPr kumimoji="1" lang="ja-JP" altLang="en-US" b="1" dirty="0">
                <a:solidFill>
                  <a:schemeClr val="bg1"/>
                </a:solidFill>
              </a:rPr>
              <a:t>液体窒素デュワー</a:t>
            </a:r>
          </a:p>
        </p:txBody>
      </p:sp>
      <p:sp>
        <p:nvSpPr>
          <p:cNvPr id="29" name="タイトル 1">
            <a:extLst>
              <a:ext uri="{FF2B5EF4-FFF2-40B4-BE49-F238E27FC236}">
                <a16:creationId xmlns:a16="http://schemas.microsoft.com/office/drawing/2014/main" id="{CFA00ED5-D0CA-4CF7-B873-648382FF7513}"/>
              </a:ext>
            </a:extLst>
          </p:cNvPr>
          <p:cNvSpPr txBox="1">
            <a:spLocks/>
          </p:cNvSpPr>
          <p:nvPr/>
        </p:nvSpPr>
        <p:spPr>
          <a:xfrm>
            <a:off x="0" y="2"/>
            <a:ext cx="12192000" cy="1314823"/>
          </a:xfrm>
          <a:prstGeom prst="rect">
            <a:avLst/>
          </a:prstGeom>
          <a:solidFill>
            <a:schemeClr val="bg1"/>
          </a:solidFill>
        </p:spPr>
        <p:txBody>
          <a:bodyPr anchor="ct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29" charset="0"/>
                <a:ea typeface="ＭＳ Ｐゴシック" pitchFamily="-29" charset="-128"/>
                <a:cs typeface="ＭＳ Ｐゴシック" pitchFamily="-29" charset="-128"/>
              </a:defRPr>
            </a:lvl2pPr>
            <a:lvl3pPr algn="ctr" rtl="0" fontAlgn="base">
              <a:spcBef>
                <a:spcPct val="0"/>
              </a:spcBef>
              <a:spcAft>
                <a:spcPct val="0"/>
              </a:spcAft>
              <a:defRPr kumimoji="1" sz="4400">
                <a:solidFill>
                  <a:schemeClr val="tx2"/>
                </a:solidFill>
                <a:latin typeface="Arial" pitchFamily="-29" charset="0"/>
                <a:ea typeface="ＭＳ Ｐゴシック" pitchFamily="-29" charset="-128"/>
                <a:cs typeface="ＭＳ Ｐゴシック" pitchFamily="-29" charset="-128"/>
              </a:defRPr>
            </a:lvl3pPr>
            <a:lvl4pPr algn="ctr" rtl="0" fontAlgn="base">
              <a:spcBef>
                <a:spcPct val="0"/>
              </a:spcBef>
              <a:spcAft>
                <a:spcPct val="0"/>
              </a:spcAft>
              <a:defRPr kumimoji="1" sz="4400">
                <a:solidFill>
                  <a:schemeClr val="tx2"/>
                </a:solidFill>
                <a:latin typeface="Arial" pitchFamily="-29" charset="0"/>
                <a:ea typeface="ＭＳ Ｐゴシック" pitchFamily="-29" charset="-128"/>
                <a:cs typeface="ＭＳ Ｐゴシック" pitchFamily="-29" charset="-128"/>
              </a:defRPr>
            </a:lvl4pPr>
            <a:lvl5pPr algn="ctr" rtl="0" fontAlgn="base">
              <a:spcBef>
                <a:spcPct val="0"/>
              </a:spcBef>
              <a:spcAft>
                <a:spcPct val="0"/>
              </a:spcAft>
              <a:defRPr kumimoji="1" sz="4400">
                <a:solidFill>
                  <a:schemeClr val="tx2"/>
                </a:solidFill>
                <a:latin typeface="Arial" pitchFamily="-29" charset="0"/>
                <a:ea typeface="ＭＳ Ｐゴシック" pitchFamily="-29" charset="-128"/>
                <a:cs typeface="ＭＳ Ｐゴシック" pitchFamily="-29" charset="-128"/>
              </a:defRPr>
            </a:lvl5pPr>
            <a:lvl6pPr marL="457200" algn="ctr" rtl="0" fontAlgn="base">
              <a:spcBef>
                <a:spcPct val="0"/>
              </a:spcBef>
              <a:spcAft>
                <a:spcPct val="0"/>
              </a:spcAft>
              <a:defRPr kumimoji="1" sz="4400">
                <a:solidFill>
                  <a:schemeClr val="tx2"/>
                </a:solidFill>
                <a:latin typeface="Arial" pitchFamily="-29" charset="0"/>
                <a:ea typeface="ＭＳ Ｐゴシック" pitchFamily="-29" charset="-128"/>
                <a:cs typeface="ＭＳ Ｐゴシック" pitchFamily="-29" charset="-128"/>
              </a:defRPr>
            </a:lvl6pPr>
            <a:lvl7pPr marL="914400" algn="ctr" rtl="0" fontAlgn="base">
              <a:spcBef>
                <a:spcPct val="0"/>
              </a:spcBef>
              <a:spcAft>
                <a:spcPct val="0"/>
              </a:spcAft>
              <a:defRPr kumimoji="1" sz="4400">
                <a:solidFill>
                  <a:schemeClr val="tx2"/>
                </a:solidFill>
                <a:latin typeface="Arial" pitchFamily="-29" charset="0"/>
                <a:ea typeface="ＭＳ Ｐゴシック" pitchFamily="-29" charset="-128"/>
                <a:cs typeface="ＭＳ Ｐゴシック" pitchFamily="-29" charset="-128"/>
              </a:defRPr>
            </a:lvl7pPr>
            <a:lvl8pPr marL="1371600" algn="ctr" rtl="0" fontAlgn="base">
              <a:spcBef>
                <a:spcPct val="0"/>
              </a:spcBef>
              <a:spcAft>
                <a:spcPct val="0"/>
              </a:spcAft>
              <a:defRPr kumimoji="1" sz="4400">
                <a:solidFill>
                  <a:schemeClr val="tx2"/>
                </a:solidFill>
                <a:latin typeface="Arial" pitchFamily="-29" charset="0"/>
                <a:ea typeface="ＭＳ Ｐゴシック" pitchFamily="-29" charset="-128"/>
                <a:cs typeface="ＭＳ Ｐゴシック" pitchFamily="-29" charset="-128"/>
              </a:defRPr>
            </a:lvl8pPr>
            <a:lvl9pPr marL="1828800" algn="ctr" rtl="0" fontAlgn="base">
              <a:spcBef>
                <a:spcPct val="0"/>
              </a:spcBef>
              <a:spcAft>
                <a:spcPct val="0"/>
              </a:spcAft>
              <a:defRPr kumimoji="1" sz="4400">
                <a:solidFill>
                  <a:schemeClr val="tx2"/>
                </a:solidFill>
                <a:latin typeface="Arial" pitchFamily="-29" charset="0"/>
                <a:ea typeface="ＭＳ Ｐゴシック" pitchFamily="-29" charset="-128"/>
                <a:cs typeface="ＭＳ Ｐゴシック" pitchFamily="-29" charset="-128"/>
              </a:defRPr>
            </a:lvl9pPr>
          </a:lstStyle>
          <a:p>
            <a:pPr algn="ctr"/>
            <a:r>
              <a:rPr lang="ja-JP" altLang="en-US" sz="4800" dirty="0">
                <a:solidFill>
                  <a:srgbClr val="0000FF"/>
                </a:solidFill>
                <a:latin typeface="HGP創英角ｺﾞｼｯｸUB"/>
                <a:ea typeface="HGP創英角ｺﾞｼｯｸUB"/>
              </a:rPr>
              <a:t>クライオ同位体顕微鏡</a:t>
            </a:r>
            <a:endParaRPr lang="en-US" altLang="ja-JP" sz="4800" b="1" dirty="0">
              <a:solidFill>
                <a:srgbClr val="0000FF"/>
              </a:solidFill>
              <a:latin typeface="Arial" panose="020B0604020202020204" pitchFamily="34" charset="0"/>
              <a:ea typeface="HGP創英角ｺﾞｼｯｸUB"/>
              <a:cs typeface="Arial" panose="020B0604020202020204" pitchFamily="34" charset="0"/>
            </a:endParaRPr>
          </a:p>
        </p:txBody>
      </p:sp>
      <p:grpSp>
        <p:nvGrpSpPr>
          <p:cNvPr id="2" name="グループ化 1">
            <a:extLst>
              <a:ext uri="{FF2B5EF4-FFF2-40B4-BE49-F238E27FC236}">
                <a16:creationId xmlns:a16="http://schemas.microsoft.com/office/drawing/2014/main" id="{210F0488-AB14-4BBD-83C2-7899D89B702A}"/>
              </a:ext>
            </a:extLst>
          </p:cNvPr>
          <p:cNvGrpSpPr/>
          <p:nvPr/>
        </p:nvGrpSpPr>
        <p:grpSpPr>
          <a:xfrm>
            <a:off x="9169530" y="1591499"/>
            <a:ext cx="2680446" cy="1996763"/>
            <a:chOff x="9169530" y="1591499"/>
            <a:chExt cx="2680446" cy="1996763"/>
          </a:xfrm>
        </p:grpSpPr>
        <p:sp>
          <p:nvSpPr>
            <p:cNvPr id="13" name="正方形/長方形 12">
              <a:extLst>
                <a:ext uri="{FF2B5EF4-FFF2-40B4-BE49-F238E27FC236}">
                  <a16:creationId xmlns:a16="http://schemas.microsoft.com/office/drawing/2014/main" id="{A840FA96-2EF9-481D-8E41-435C2DF6738C}"/>
                </a:ext>
              </a:extLst>
            </p:cNvPr>
            <p:cNvSpPr/>
            <p:nvPr/>
          </p:nvSpPr>
          <p:spPr>
            <a:xfrm>
              <a:off x="9169530" y="1591499"/>
              <a:ext cx="2680446" cy="1996763"/>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3D953BAE-5B43-4102-986F-6F95E1CF2C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13123" y="1715581"/>
              <a:ext cx="2305763" cy="1423809"/>
            </a:xfrm>
            <a:prstGeom prst="rect">
              <a:avLst/>
            </a:prstGeom>
          </p:spPr>
        </p:pic>
        <p:sp>
          <p:nvSpPr>
            <p:cNvPr id="15" name="テキスト ボックス 14">
              <a:extLst>
                <a:ext uri="{FF2B5EF4-FFF2-40B4-BE49-F238E27FC236}">
                  <a16:creationId xmlns:a16="http://schemas.microsoft.com/office/drawing/2014/main" id="{9B464169-398A-4A97-B00D-9C4BAE738130}"/>
                </a:ext>
              </a:extLst>
            </p:cNvPr>
            <p:cNvSpPr txBox="1"/>
            <p:nvPr/>
          </p:nvSpPr>
          <p:spPr>
            <a:xfrm>
              <a:off x="9347749" y="3139390"/>
              <a:ext cx="2236510" cy="400110"/>
            </a:xfrm>
            <a:prstGeom prst="rect">
              <a:avLst/>
            </a:prstGeom>
            <a:noFill/>
          </p:spPr>
          <p:txBody>
            <a:bodyPr wrap="none" rtlCol="0">
              <a:spAutoFit/>
            </a:bodyPr>
            <a:lstStyle/>
            <a:p>
              <a:pPr algn="ctr"/>
              <a:r>
                <a:rPr kumimoji="1" lang="ja-JP" altLang="en-US" sz="2000" b="1" dirty="0">
                  <a:solidFill>
                    <a:schemeClr val="bg1"/>
                  </a:solidFill>
                </a:rPr>
                <a:t>クライオステージ</a:t>
              </a:r>
              <a:endParaRPr kumimoji="1" lang="en-US" altLang="ja-JP" sz="2000" b="1" dirty="0">
                <a:solidFill>
                  <a:schemeClr val="bg1"/>
                </a:solidFill>
              </a:endParaRPr>
            </a:p>
          </p:txBody>
        </p:sp>
      </p:grpSp>
      <p:grpSp>
        <p:nvGrpSpPr>
          <p:cNvPr id="3" name="グループ化 2">
            <a:extLst>
              <a:ext uri="{FF2B5EF4-FFF2-40B4-BE49-F238E27FC236}">
                <a16:creationId xmlns:a16="http://schemas.microsoft.com/office/drawing/2014/main" id="{76B672D9-2FF6-4108-BEA9-46C31A04DDC2}"/>
              </a:ext>
            </a:extLst>
          </p:cNvPr>
          <p:cNvGrpSpPr/>
          <p:nvPr/>
        </p:nvGrpSpPr>
        <p:grpSpPr>
          <a:xfrm>
            <a:off x="8201890" y="3909998"/>
            <a:ext cx="3657601" cy="2752824"/>
            <a:chOff x="8201890" y="3909998"/>
            <a:chExt cx="3657601" cy="2752824"/>
          </a:xfrm>
        </p:grpSpPr>
        <p:sp>
          <p:nvSpPr>
            <p:cNvPr id="16" name="正方形/長方形 15">
              <a:extLst>
                <a:ext uri="{FF2B5EF4-FFF2-40B4-BE49-F238E27FC236}">
                  <a16:creationId xmlns:a16="http://schemas.microsoft.com/office/drawing/2014/main" id="{8D2BEDBA-5F1C-40CD-AD3B-16FA6EAEFB01}"/>
                </a:ext>
              </a:extLst>
            </p:cNvPr>
            <p:cNvSpPr/>
            <p:nvPr/>
          </p:nvSpPr>
          <p:spPr>
            <a:xfrm>
              <a:off x="8201890" y="3909998"/>
              <a:ext cx="3657601" cy="2752824"/>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3" descr="キャプチャ3">
              <a:extLst>
                <a:ext uri="{FF2B5EF4-FFF2-40B4-BE49-F238E27FC236}">
                  <a16:creationId xmlns:a16="http://schemas.microsoft.com/office/drawing/2014/main" id="{4ECB1C9C-A0F8-4B83-B057-C9B4EFE9532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23761" y="4076181"/>
              <a:ext cx="3268624" cy="214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テキスト ボックス 18">
              <a:extLst>
                <a:ext uri="{FF2B5EF4-FFF2-40B4-BE49-F238E27FC236}">
                  <a16:creationId xmlns:a16="http://schemas.microsoft.com/office/drawing/2014/main" id="{4E35EE55-4F3B-4DA5-A396-0CF1E02C14E7}"/>
                </a:ext>
              </a:extLst>
            </p:cNvPr>
            <p:cNvSpPr txBox="1"/>
            <p:nvPr/>
          </p:nvSpPr>
          <p:spPr>
            <a:xfrm>
              <a:off x="8640366" y="6244967"/>
              <a:ext cx="2749471" cy="400110"/>
            </a:xfrm>
            <a:prstGeom prst="rect">
              <a:avLst/>
            </a:prstGeom>
            <a:noFill/>
          </p:spPr>
          <p:txBody>
            <a:bodyPr wrap="none" rtlCol="0">
              <a:spAutoFit/>
            </a:bodyPr>
            <a:lstStyle/>
            <a:p>
              <a:pPr algn="ctr"/>
              <a:r>
                <a:rPr kumimoji="1" lang="ja-JP" altLang="en-US" sz="2000" b="1" dirty="0">
                  <a:solidFill>
                    <a:schemeClr val="bg1"/>
                  </a:solidFill>
                </a:rPr>
                <a:t>環境制御型エアロック</a:t>
              </a:r>
              <a:endParaRPr kumimoji="1" lang="en-US" altLang="ja-JP" sz="2000" b="1" dirty="0">
                <a:solidFill>
                  <a:schemeClr val="bg1"/>
                </a:solidFill>
              </a:endParaRPr>
            </a:p>
          </p:txBody>
        </p:sp>
      </p:grpSp>
    </p:spTree>
    <p:extLst>
      <p:ext uri="{BB962C8B-B14F-4D97-AF65-F5344CB8AC3E}">
        <p14:creationId xmlns:p14="http://schemas.microsoft.com/office/powerpoint/2010/main" val="2824729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047BF275-7BEE-4428-A23A-33F0E0047306}"/>
              </a:ext>
            </a:extLst>
          </p:cNvPr>
          <p:cNvPicPr>
            <a:picLocks noChangeAspect="1"/>
          </p:cNvPicPr>
          <p:nvPr/>
        </p:nvPicPr>
        <p:blipFill rotWithShape="1">
          <a:blip r:embed="rId4"/>
          <a:srcRect l="582" b="3568"/>
          <a:stretch/>
        </p:blipFill>
        <p:spPr>
          <a:xfrm>
            <a:off x="628354" y="812816"/>
            <a:ext cx="8909888" cy="2659867"/>
          </a:xfrm>
          <a:prstGeom prst="rect">
            <a:avLst/>
          </a:prstGeom>
        </p:spPr>
      </p:pic>
      <p:sp>
        <p:nvSpPr>
          <p:cNvPr id="27" name="タイトル 1">
            <a:extLst>
              <a:ext uri="{FF2B5EF4-FFF2-40B4-BE49-F238E27FC236}">
                <a16:creationId xmlns:a16="http://schemas.microsoft.com/office/drawing/2014/main" id="{90CD7075-57CB-42B2-8465-E2513E1A7035}"/>
              </a:ext>
            </a:extLst>
          </p:cNvPr>
          <p:cNvSpPr txBox="1">
            <a:spLocks/>
          </p:cNvSpPr>
          <p:nvPr/>
        </p:nvSpPr>
        <p:spPr>
          <a:xfrm>
            <a:off x="0" y="0"/>
            <a:ext cx="12192000" cy="872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solidFill>
                  <a:srgbClr val="0000FF"/>
                </a:solidFill>
                <a:latin typeface="HGP創英角ｺﾞｼｯｸUB" panose="020B0900000000000000" pitchFamily="50" charset="-128"/>
                <a:ea typeface="HGP創英角ｺﾞｼｯｸUB" panose="020B0900000000000000" pitchFamily="50" charset="-128"/>
              </a:rPr>
              <a:t>クライオ試料前処理システム</a:t>
            </a:r>
          </a:p>
        </p:txBody>
      </p:sp>
      <p:pic>
        <p:nvPicPr>
          <p:cNvPr id="6" name="図 5" descr="屋内, 座る, テーブル, 小さい が含まれている画像&#10;&#10;自動的に生成された説明">
            <a:extLst>
              <a:ext uri="{FF2B5EF4-FFF2-40B4-BE49-F238E27FC236}">
                <a16:creationId xmlns:a16="http://schemas.microsoft.com/office/drawing/2014/main" id="{510EDC97-1941-4451-B56D-EDB72B1A1199}"/>
              </a:ext>
            </a:extLst>
          </p:cNvPr>
          <p:cNvPicPr>
            <a:picLocks noChangeAspect="1"/>
          </p:cNvPicPr>
          <p:nvPr/>
        </p:nvPicPr>
        <p:blipFill rotWithShape="1">
          <a:blip r:embed="rId5">
            <a:extLst>
              <a:ext uri="{28A0092B-C50C-407E-A947-70E740481C1C}">
                <a14:useLocalDpi xmlns:a14="http://schemas.microsoft.com/office/drawing/2010/main" val="0"/>
              </a:ext>
            </a:extLst>
          </a:blip>
          <a:srcRect t="15283" b="9933"/>
          <a:stretch/>
        </p:blipFill>
        <p:spPr>
          <a:xfrm>
            <a:off x="116433" y="3543319"/>
            <a:ext cx="3266711" cy="3255317"/>
          </a:xfrm>
          <a:prstGeom prst="rect">
            <a:avLst/>
          </a:prstGeom>
        </p:spPr>
      </p:pic>
      <p:pic>
        <p:nvPicPr>
          <p:cNvPr id="8" name="図 7" descr="屋内, 座る, 開く, 小さい が含まれている画像&#10;&#10;自動的に生成された説明">
            <a:extLst>
              <a:ext uri="{FF2B5EF4-FFF2-40B4-BE49-F238E27FC236}">
                <a16:creationId xmlns:a16="http://schemas.microsoft.com/office/drawing/2014/main" id="{BBAAAE0D-1F9A-4F79-97BF-A2236490B2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1320" y="3537785"/>
            <a:ext cx="4347802" cy="3260851"/>
          </a:xfrm>
          <a:prstGeom prst="rect">
            <a:avLst/>
          </a:prstGeom>
        </p:spPr>
      </p:pic>
      <p:pic>
        <p:nvPicPr>
          <p:cNvPr id="10" name="図 9" descr="テーブルに置かれたゲーム機&#10;&#10;中程度の精度で自動的に生成された説明">
            <a:extLst>
              <a:ext uri="{FF2B5EF4-FFF2-40B4-BE49-F238E27FC236}">
                <a16:creationId xmlns:a16="http://schemas.microsoft.com/office/drawing/2014/main" id="{BA8786B9-C6B7-4AFC-867F-F157C149CBDE}"/>
              </a:ext>
            </a:extLst>
          </p:cNvPr>
          <p:cNvPicPr>
            <a:picLocks noChangeAspect="1"/>
          </p:cNvPicPr>
          <p:nvPr/>
        </p:nvPicPr>
        <p:blipFill rotWithShape="1">
          <a:blip r:embed="rId7">
            <a:extLst>
              <a:ext uri="{28A0092B-C50C-407E-A947-70E740481C1C}">
                <a14:useLocalDpi xmlns:a14="http://schemas.microsoft.com/office/drawing/2010/main" val="0"/>
              </a:ext>
            </a:extLst>
          </a:blip>
          <a:srcRect l="14515" b="11300"/>
          <a:stretch/>
        </p:blipFill>
        <p:spPr>
          <a:xfrm>
            <a:off x="7887298" y="3537785"/>
            <a:ext cx="4199999" cy="3268456"/>
          </a:xfrm>
          <a:prstGeom prst="rect">
            <a:avLst/>
          </a:prstGeom>
        </p:spPr>
      </p:pic>
      <p:sp>
        <p:nvSpPr>
          <p:cNvPr id="11" name="テキスト ボックス 10">
            <a:extLst>
              <a:ext uri="{FF2B5EF4-FFF2-40B4-BE49-F238E27FC236}">
                <a16:creationId xmlns:a16="http://schemas.microsoft.com/office/drawing/2014/main" id="{7AF36ACC-F1FB-4ABB-AFEB-2924D3A18617}"/>
              </a:ext>
            </a:extLst>
          </p:cNvPr>
          <p:cNvSpPr txBox="1"/>
          <p:nvPr/>
        </p:nvSpPr>
        <p:spPr>
          <a:xfrm>
            <a:off x="162918" y="6436909"/>
            <a:ext cx="3173739" cy="369332"/>
          </a:xfrm>
          <a:prstGeom prst="rect">
            <a:avLst/>
          </a:prstGeom>
          <a:solidFill>
            <a:srgbClr val="FFFF00"/>
          </a:solidFill>
        </p:spPr>
        <p:txBody>
          <a:bodyPr wrap="square" rtlCol="0">
            <a:spAutoFit/>
          </a:bodyPr>
          <a:lstStyle/>
          <a:p>
            <a:r>
              <a:rPr kumimoji="1" lang="ja-JP" altLang="en-US" b="1" dirty="0"/>
              <a:t>クライオワークステーション</a:t>
            </a:r>
          </a:p>
        </p:txBody>
      </p:sp>
      <p:sp>
        <p:nvSpPr>
          <p:cNvPr id="40" name="テキスト ボックス 39">
            <a:extLst>
              <a:ext uri="{FF2B5EF4-FFF2-40B4-BE49-F238E27FC236}">
                <a16:creationId xmlns:a16="http://schemas.microsoft.com/office/drawing/2014/main" id="{77ABB50E-CBB5-4786-9B72-54ED73139F52}"/>
              </a:ext>
            </a:extLst>
          </p:cNvPr>
          <p:cNvSpPr txBox="1"/>
          <p:nvPr/>
        </p:nvSpPr>
        <p:spPr>
          <a:xfrm>
            <a:off x="3834888" y="6436909"/>
            <a:ext cx="3647152" cy="369332"/>
          </a:xfrm>
          <a:prstGeom prst="rect">
            <a:avLst/>
          </a:prstGeom>
          <a:solidFill>
            <a:srgbClr val="FFFF00"/>
          </a:solidFill>
        </p:spPr>
        <p:txBody>
          <a:bodyPr wrap="none" rtlCol="0">
            <a:spAutoFit/>
          </a:bodyPr>
          <a:lstStyle/>
          <a:p>
            <a:r>
              <a:rPr kumimoji="1" lang="ja-JP" altLang="en-US" b="1" dirty="0"/>
              <a:t>クライオ切断研磨装置（開発中）</a:t>
            </a:r>
          </a:p>
        </p:txBody>
      </p:sp>
      <p:sp>
        <p:nvSpPr>
          <p:cNvPr id="41" name="テキスト ボックス 40">
            <a:extLst>
              <a:ext uri="{FF2B5EF4-FFF2-40B4-BE49-F238E27FC236}">
                <a16:creationId xmlns:a16="http://schemas.microsoft.com/office/drawing/2014/main" id="{3F0C25EA-2B77-4379-BBD0-29C919D1D245}"/>
              </a:ext>
            </a:extLst>
          </p:cNvPr>
          <p:cNvSpPr txBox="1"/>
          <p:nvPr/>
        </p:nvSpPr>
        <p:spPr>
          <a:xfrm>
            <a:off x="1804560" y="3682259"/>
            <a:ext cx="928360" cy="307777"/>
          </a:xfrm>
          <a:prstGeom prst="rect">
            <a:avLst/>
          </a:prstGeom>
          <a:noFill/>
        </p:spPr>
        <p:txBody>
          <a:bodyPr wrap="square" rtlCol="0">
            <a:spAutoFit/>
          </a:bodyPr>
          <a:lstStyle/>
          <a:p>
            <a:r>
              <a:rPr kumimoji="1" lang="ja-JP" altLang="en-US" sz="1400" b="1" dirty="0"/>
              <a:t>液体窒素</a:t>
            </a:r>
          </a:p>
        </p:txBody>
      </p:sp>
      <p:sp>
        <p:nvSpPr>
          <p:cNvPr id="42" name="テキスト ボックス 41">
            <a:extLst>
              <a:ext uri="{FF2B5EF4-FFF2-40B4-BE49-F238E27FC236}">
                <a16:creationId xmlns:a16="http://schemas.microsoft.com/office/drawing/2014/main" id="{E8AFC17C-44D7-4501-95C3-188E9ADA4E66}"/>
              </a:ext>
            </a:extLst>
          </p:cNvPr>
          <p:cNvSpPr txBox="1"/>
          <p:nvPr/>
        </p:nvSpPr>
        <p:spPr>
          <a:xfrm>
            <a:off x="81532" y="5589982"/>
            <a:ext cx="928360" cy="523220"/>
          </a:xfrm>
          <a:prstGeom prst="rect">
            <a:avLst/>
          </a:prstGeom>
          <a:noFill/>
        </p:spPr>
        <p:txBody>
          <a:bodyPr wrap="square" rtlCol="0">
            <a:spAutoFit/>
          </a:bodyPr>
          <a:lstStyle/>
          <a:p>
            <a:r>
              <a:rPr lang="ja-JP" altLang="en-US" sz="1400" b="1" dirty="0">
                <a:solidFill>
                  <a:srgbClr val="FFFF00"/>
                </a:solidFill>
              </a:rPr>
              <a:t>クライオシャトル</a:t>
            </a:r>
            <a:endParaRPr kumimoji="1" lang="ja-JP" altLang="en-US" sz="1400" b="1" dirty="0">
              <a:solidFill>
                <a:srgbClr val="FFFF00"/>
              </a:solidFill>
            </a:endParaRPr>
          </a:p>
        </p:txBody>
      </p:sp>
      <p:sp>
        <p:nvSpPr>
          <p:cNvPr id="43" name="テキスト ボックス 42">
            <a:extLst>
              <a:ext uri="{FF2B5EF4-FFF2-40B4-BE49-F238E27FC236}">
                <a16:creationId xmlns:a16="http://schemas.microsoft.com/office/drawing/2014/main" id="{ED77F44F-E2C3-4FB4-942B-C867A8619CF1}"/>
              </a:ext>
            </a:extLst>
          </p:cNvPr>
          <p:cNvSpPr txBox="1"/>
          <p:nvPr/>
        </p:nvSpPr>
        <p:spPr>
          <a:xfrm>
            <a:off x="1721868" y="5632300"/>
            <a:ext cx="1283787" cy="307777"/>
          </a:xfrm>
          <a:prstGeom prst="rect">
            <a:avLst/>
          </a:prstGeom>
          <a:noFill/>
        </p:spPr>
        <p:txBody>
          <a:bodyPr wrap="square" rtlCol="0">
            <a:spAutoFit/>
          </a:bodyPr>
          <a:lstStyle/>
          <a:p>
            <a:r>
              <a:rPr kumimoji="1" lang="ja-JP" altLang="en-US" sz="1400" b="1" dirty="0">
                <a:solidFill>
                  <a:srgbClr val="FFFF00"/>
                </a:solidFill>
              </a:rPr>
              <a:t>作業スペース</a:t>
            </a:r>
          </a:p>
        </p:txBody>
      </p:sp>
      <p:sp>
        <p:nvSpPr>
          <p:cNvPr id="44" name="テキスト ボックス 43">
            <a:extLst>
              <a:ext uri="{FF2B5EF4-FFF2-40B4-BE49-F238E27FC236}">
                <a16:creationId xmlns:a16="http://schemas.microsoft.com/office/drawing/2014/main" id="{1FE08E62-4124-40F8-8DC9-5CAA0731B6DB}"/>
              </a:ext>
            </a:extLst>
          </p:cNvPr>
          <p:cNvSpPr txBox="1"/>
          <p:nvPr/>
        </p:nvSpPr>
        <p:spPr>
          <a:xfrm>
            <a:off x="9312800" y="6436909"/>
            <a:ext cx="1569660" cy="369332"/>
          </a:xfrm>
          <a:prstGeom prst="rect">
            <a:avLst/>
          </a:prstGeom>
          <a:solidFill>
            <a:srgbClr val="FFFF00"/>
          </a:solidFill>
        </p:spPr>
        <p:txBody>
          <a:bodyPr wrap="none" rtlCol="0">
            <a:spAutoFit/>
          </a:bodyPr>
          <a:lstStyle/>
          <a:p>
            <a:r>
              <a:rPr lang="ja-JP" altLang="en-US" b="1" dirty="0"/>
              <a:t>研磨ブレード</a:t>
            </a:r>
            <a:endParaRPr kumimoji="1" lang="ja-JP" altLang="en-US" b="1" dirty="0"/>
          </a:p>
        </p:txBody>
      </p:sp>
      <p:sp>
        <p:nvSpPr>
          <p:cNvPr id="12" name="正方形/長方形 11">
            <a:extLst>
              <a:ext uri="{FF2B5EF4-FFF2-40B4-BE49-F238E27FC236}">
                <a16:creationId xmlns:a16="http://schemas.microsoft.com/office/drawing/2014/main" id="{7CDA32BE-B6F4-4335-93D0-CFDE5BD6192F}"/>
              </a:ext>
            </a:extLst>
          </p:cNvPr>
          <p:cNvSpPr/>
          <p:nvPr/>
        </p:nvSpPr>
        <p:spPr>
          <a:xfrm>
            <a:off x="104703" y="3543319"/>
            <a:ext cx="11982594" cy="3249783"/>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626" name="Picture 2" descr="EM GP2">
            <a:extLst>
              <a:ext uri="{FF2B5EF4-FFF2-40B4-BE49-F238E27FC236}">
                <a16:creationId xmlns:a16="http://schemas.microsoft.com/office/drawing/2014/main" id="{93AFDFB4-51D4-4844-9779-DFF55C9948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650" t="3824" r="24411"/>
          <a:stretch/>
        </p:blipFill>
        <p:spPr bwMode="auto">
          <a:xfrm>
            <a:off x="9670174" y="746796"/>
            <a:ext cx="1757481" cy="205224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3E060DB5-2A05-4D91-92EE-E6DAF487505B}"/>
              </a:ext>
            </a:extLst>
          </p:cNvPr>
          <p:cNvSpPr txBox="1"/>
          <p:nvPr/>
        </p:nvSpPr>
        <p:spPr>
          <a:xfrm>
            <a:off x="9615024" y="2866209"/>
            <a:ext cx="2236510" cy="338554"/>
          </a:xfrm>
          <a:prstGeom prst="rect">
            <a:avLst/>
          </a:prstGeom>
          <a:solidFill>
            <a:srgbClr val="FFFF00"/>
          </a:solidFill>
        </p:spPr>
        <p:txBody>
          <a:bodyPr wrap="none" rtlCol="0">
            <a:spAutoFit/>
          </a:bodyPr>
          <a:lstStyle/>
          <a:p>
            <a:r>
              <a:rPr kumimoji="1" lang="ja-JP" altLang="en-US" sz="1600" b="1" dirty="0"/>
              <a:t>自動プランジ凍結装置</a:t>
            </a:r>
          </a:p>
        </p:txBody>
      </p:sp>
      <p:sp>
        <p:nvSpPr>
          <p:cNvPr id="15" name="テキスト ボックス 14">
            <a:extLst>
              <a:ext uri="{FF2B5EF4-FFF2-40B4-BE49-F238E27FC236}">
                <a16:creationId xmlns:a16="http://schemas.microsoft.com/office/drawing/2014/main" id="{B0107778-CD30-419D-8EAD-2C9D09CC51BB}"/>
              </a:ext>
            </a:extLst>
          </p:cNvPr>
          <p:cNvSpPr txBox="1"/>
          <p:nvPr/>
        </p:nvSpPr>
        <p:spPr>
          <a:xfrm>
            <a:off x="9717616" y="3189793"/>
            <a:ext cx="1915909" cy="323165"/>
          </a:xfrm>
          <a:prstGeom prst="rect">
            <a:avLst/>
          </a:prstGeom>
          <a:noFill/>
        </p:spPr>
        <p:txBody>
          <a:bodyPr wrap="none" rtlCol="0">
            <a:spAutoFit/>
          </a:bodyPr>
          <a:lstStyle/>
          <a:p>
            <a:r>
              <a:rPr lang="ja-JP" altLang="en-US" sz="1500" b="0" i="0" dirty="0">
                <a:solidFill>
                  <a:srgbClr val="666666"/>
                </a:solidFill>
                <a:effectLst/>
                <a:latin typeface="ヒラギノ角ゴ ProN W3"/>
              </a:rPr>
              <a:t>液状試料を浸漬凍結</a:t>
            </a:r>
            <a:endParaRPr kumimoji="1" lang="ja-JP" altLang="en-US" sz="1500" dirty="0"/>
          </a:p>
        </p:txBody>
      </p:sp>
      <p:sp>
        <p:nvSpPr>
          <p:cNvPr id="17" name="テキスト ボックス 16">
            <a:extLst>
              <a:ext uri="{FF2B5EF4-FFF2-40B4-BE49-F238E27FC236}">
                <a16:creationId xmlns:a16="http://schemas.microsoft.com/office/drawing/2014/main" id="{E39DEAD3-030E-49F7-ABF2-5E01088BC276}"/>
              </a:ext>
            </a:extLst>
          </p:cNvPr>
          <p:cNvSpPr txBox="1"/>
          <p:nvPr/>
        </p:nvSpPr>
        <p:spPr>
          <a:xfrm>
            <a:off x="1308100" y="2733676"/>
            <a:ext cx="9296400" cy="1384995"/>
          </a:xfrm>
          <a:prstGeom prst="rect">
            <a:avLst/>
          </a:prstGeom>
          <a:solidFill>
            <a:srgbClr val="FFFF00"/>
          </a:solidFill>
          <a:ln w="57150">
            <a:solidFill>
              <a:schemeClr val="tx1"/>
            </a:solidFill>
          </a:ln>
        </p:spPr>
        <p:txBody>
          <a:bodyPr wrap="square" rtlCol="0">
            <a:spAutoFit/>
          </a:bodyPr>
          <a:lstStyle/>
          <a:p>
            <a:endParaRPr lang="en-US" altLang="ja-JP" sz="2000" b="1" dirty="0">
              <a:solidFill>
                <a:srgbClr val="0000FF"/>
              </a:solidFill>
            </a:endParaRPr>
          </a:p>
          <a:p>
            <a:pPr algn="ctr"/>
            <a:r>
              <a:rPr lang="ja-JP" altLang="en-US" sz="4400" b="1" dirty="0">
                <a:solidFill>
                  <a:srgbClr val="0000FF"/>
                </a:solidFill>
              </a:rPr>
              <a:t> 月面での試料調整システムに応用</a:t>
            </a:r>
            <a:endParaRPr lang="en-US" altLang="ja-JP" sz="4400" b="1" dirty="0">
              <a:solidFill>
                <a:srgbClr val="0000FF"/>
              </a:solidFill>
            </a:endParaRPr>
          </a:p>
          <a:p>
            <a:pPr algn="ctr"/>
            <a:r>
              <a:rPr lang="ja-JP" altLang="en-US" sz="2000" b="1" dirty="0">
                <a:solidFill>
                  <a:srgbClr val="0000FF"/>
                </a:solidFill>
              </a:rPr>
              <a:t>　</a:t>
            </a:r>
            <a:endParaRPr kumimoji="1" lang="en-US" altLang="ja-JP" sz="2000" b="1" dirty="0">
              <a:solidFill>
                <a:srgbClr val="0000FF"/>
              </a:solidFill>
            </a:endParaRPr>
          </a:p>
        </p:txBody>
      </p:sp>
    </p:spTree>
    <p:custDataLst>
      <p:tags r:id="rId1"/>
    </p:custDataLst>
    <p:extLst>
      <p:ext uri="{BB962C8B-B14F-4D97-AF65-F5344CB8AC3E}">
        <p14:creationId xmlns:p14="http://schemas.microsoft.com/office/powerpoint/2010/main" val="370126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FA106C11-C85A-4D5B-A405-E59B77503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1376" y="1180507"/>
            <a:ext cx="1139522" cy="2025045"/>
          </a:xfrm>
          <a:prstGeom prst="rect">
            <a:avLst/>
          </a:prstGeom>
        </p:spPr>
      </p:pic>
      <p:sp>
        <p:nvSpPr>
          <p:cNvPr id="20" name="矢印: 右 19">
            <a:extLst>
              <a:ext uri="{FF2B5EF4-FFF2-40B4-BE49-F238E27FC236}">
                <a16:creationId xmlns:a16="http://schemas.microsoft.com/office/drawing/2014/main" id="{3362822E-1649-43D4-B2A7-FAC2BBE955BC}"/>
              </a:ext>
            </a:extLst>
          </p:cNvPr>
          <p:cNvSpPr/>
          <p:nvPr/>
        </p:nvSpPr>
        <p:spPr bwMode="auto">
          <a:xfrm>
            <a:off x="10891580" y="1985647"/>
            <a:ext cx="761449" cy="458924"/>
          </a:xfrm>
          <a:prstGeom prst="rightArrow">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endParaRPr>
          </a:p>
        </p:txBody>
      </p:sp>
      <p:pic>
        <p:nvPicPr>
          <p:cNvPr id="22" name="図 21">
            <a:extLst>
              <a:ext uri="{FF2B5EF4-FFF2-40B4-BE49-F238E27FC236}">
                <a16:creationId xmlns:a16="http://schemas.microsoft.com/office/drawing/2014/main" id="{76FD6909-C123-432B-8C4A-26E68547270C}"/>
              </a:ext>
            </a:extLst>
          </p:cNvPr>
          <p:cNvPicPr>
            <a:picLocks noChangeAspect="1"/>
          </p:cNvPicPr>
          <p:nvPr/>
        </p:nvPicPr>
        <p:blipFill rotWithShape="1">
          <a:blip r:embed="rId4">
            <a:extLst>
              <a:ext uri="{28A0092B-C50C-407E-A947-70E740481C1C}">
                <a14:useLocalDpi xmlns:a14="http://schemas.microsoft.com/office/drawing/2010/main" val="0"/>
              </a:ext>
            </a:extLst>
          </a:blip>
          <a:srcRect l="18559" t="2761" r="17514" b="-2153"/>
          <a:stretch/>
        </p:blipFill>
        <p:spPr>
          <a:xfrm>
            <a:off x="499471" y="4300991"/>
            <a:ext cx="1761140" cy="2045194"/>
          </a:xfrm>
          <a:prstGeom prst="rect">
            <a:avLst/>
          </a:prstGeom>
        </p:spPr>
      </p:pic>
      <p:pic>
        <p:nvPicPr>
          <p:cNvPr id="24" name="Picture 6" descr="キャプチャ6">
            <a:extLst>
              <a:ext uri="{FF2B5EF4-FFF2-40B4-BE49-F238E27FC236}">
                <a16:creationId xmlns:a16="http://schemas.microsoft.com/office/drawing/2014/main" id="{E38C36CB-3E05-4AE3-925B-80D5B9803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5044" y="3946957"/>
            <a:ext cx="1452711" cy="1076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図 26">
            <a:extLst>
              <a:ext uri="{FF2B5EF4-FFF2-40B4-BE49-F238E27FC236}">
                <a16:creationId xmlns:a16="http://schemas.microsoft.com/office/drawing/2014/main" id="{4ACB5226-C514-49D4-90CF-7F472C405AFC}"/>
              </a:ext>
            </a:extLst>
          </p:cNvPr>
          <p:cNvPicPr>
            <a:picLocks noChangeAspect="1"/>
          </p:cNvPicPr>
          <p:nvPr/>
        </p:nvPicPr>
        <p:blipFill rotWithShape="1">
          <a:blip r:embed="rId6">
            <a:extLst>
              <a:ext uri="{28A0092B-C50C-407E-A947-70E740481C1C}">
                <a14:useLocalDpi xmlns:a14="http://schemas.microsoft.com/office/drawing/2010/main" val="0"/>
              </a:ext>
            </a:extLst>
          </a:blip>
          <a:srcRect l="-944" t="3008" r="22280" b="6719"/>
          <a:stretch/>
        </p:blipFill>
        <p:spPr>
          <a:xfrm>
            <a:off x="4048642" y="4019010"/>
            <a:ext cx="2688299" cy="2304256"/>
          </a:xfrm>
          <a:prstGeom prst="rect">
            <a:avLst/>
          </a:prstGeom>
        </p:spPr>
      </p:pic>
      <p:sp>
        <p:nvSpPr>
          <p:cNvPr id="28" name="矢印: 右 27">
            <a:extLst>
              <a:ext uri="{FF2B5EF4-FFF2-40B4-BE49-F238E27FC236}">
                <a16:creationId xmlns:a16="http://schemas.microsoft.com/office/drawing/2014/main" id="{AFFE24AE-6B5F-4D41-B436-27FA772DDE60}"/>
              </a:ext>
            </a:extLst>
          </p:cNvPr>
          <p:cNvSpPr/>
          <p:nvPr/>
        </p:nvSpPr>
        <p:spPr bwMode="auto">
          <a:xfrm>
            <a:off x="3135380" y="4837211"/>
            <a:ext cx="761449" cy="458924"/>
          </a:xfrm>
          <a:prstGeom prst="rightArrow">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endParaRPr>
          </a:p>
        </p:txBody>
      </p:sp>
      <p:sp>
        <p:nvSpPr>
          <p:cNvPr id="30" name="矢印: 右 29">
            <a:extLst>
              <a:ext uri="{FF2B5EF4-FFF2-40B4-BE49-F238E27FC236}">
                <a16:creationId xmlns:a16="http://schemas.microsoft.com/office/drawing/2014/main" id="{33B123D8-A81E-4557-83CD-3361EB1DEF8D}"/>
              </a:ext>
            </a:extLst>
          </p:cNvPr>
          <p:cNvSpPr/>
          <p:nvPr/>
        </p:nvSpPr>
        <p:spPr bwMode="auto">
          <a:xfrm>
            <a:off x="6906887" y="4844879"/>
            <a:ext cx="761449" cy="458924"/>
          </a:xfrm>
          <a:prstGeom prst="rightArrow">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endParaRPr>
          </a:p>
        </p:txBody>
      </p:sp>
      <p:pic>
        <p:nvPicPr>
          <p:cNvPr id="34" name="図 33">
            <a:extLst>
              <a:ext uri="{FF2B5EF4-FFF2-40B4-BE49-F238E27FC236}">
                <a16:creationId xmlns:a16="http://schemas.microsoft.com/office/drawing/2014/main" id="{1AD57AC6-B168-416C-A9A4-35DB652A9E1D}"/>
              </a:ext>
            </a:extLst>
          </p:cNvPr>
          <p:cNvPicPr>
            <a:picLocks noChangeAspect="1"/>
          </p:cNvPicPr>
          <p:nvPr/>
        </p:nvPicPr>
        <p:blipFill rotWithShape="1">
          <a:blip r:embed="rId7">
            <a:extLst>
              <a:ext uri="{28A0092B-C50C-407E-A947-70E740481C1C}">
                <a14:useLocalDpi xmlns:a14="http://schemas.microsoft.com/office/drawing/2010/main" val="0"/>
              </a:ext>
            </a:extLst>
          </a:blip>
          <a:srcRect b="845"/>
          <a:stretch/>
        </p:blipFill>
        <p:spPr>
          <a:xfrm>
            <a:off x="7794085" y="4037089"/>
            <a:ext cx="4097394" cy="2286177"/>
          </a:xfrm>
          <a:prstGeom prst="rect">
            <a:avLst/>
          </a:prstGeom>
        </p:spPr>
      </p:pic>
      <p:cxnSp>
        <p:nvCxnSpPr>
          <p:cNvPr id="37" name="直線矢印コネクタ 36">
            <a:extLst>
              <a:ext uri="{FF2B5EF4-FFF2-40B4-BE49-F238E27FC236}">
                <a16:creationId xmlns:a16="http://schemas.microsoft.com/office/drawing/2014/main" id="{D9AB391A-91C0-4763-96DB-6CE058D5FC19}"/>
              </a:ext>
            </a:extLst>
          </p:cNvPr>
          <p:cNvCxnSpPr/>
          <p:nvPr/>
        </p:nvCxnSpPr>
        <p:spPr bwMode="auto">
          <a:xfrm flipH="1">
            <a:off x="5339610" y="5189921"/>
            <a:ext cx="840840" cy="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 name="直線矢印コネクタ 37">
            <a:extLst>
              <a:ext uri="{FF2B5EF4-FFF2-40B4-BE49-F238E27FC236}">
                <a16:creationId xmlns:a16="http://schemas.microsoft.com/office/drawing/2014/main" id="{CF209F1A-B0B7-4A69-9064-ACB26A2DA34A}"/>
              </a:ext>
            </a:extLst>
          </p:cNvPr>
          <p:cNvCxnSpPr>
            <a:cxnSpLocks/>
          </p:cNvCxnSpPr>
          <p:nvPr/>
        </p:nvCxnSpPr>
        <p:spPr bwMode="auto">
          <a:xfrm flipH="1" flipV="1">
            <a:off x="5098321" y="4805041"/>
            <a:ext cx="64601" cy="53860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タイトル 1">
            <a:extLst>
              <a:ext uri="{FF2B5EF4-FFF2-40B4-BE49-F238E27FC236}">
                <a16:creationId xmlns:a16="http://schemas.microsoft.com/office/drawing/2014/main" id="{1CFF20A2-8978-4140-BD5E-A451135AD9D0}"/>
              </a:ext>
            </a:extLst>
          </p:cNvPr>
          <p:cNvSpPr txBox="1">
            <a:spLocks/>
          </p:cNvSpPr>
          <p:nvPr/>
        </p:nvSpPr>
        <p:spPr>
          <a:xfrm>
            <a:off x="838199" y="18256"/>
            <a:ext cx="10778289" cy="1025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4800" b="1" dirty="0">
                <a:solidFill>
                  <a:srgbClr val="0000FF"/>
                </a:solidFill>
                <a:latin typeface="Arial" panose="020B0604020202020204" pitchFamily="34" charset="0"/>
                <a:ea typeface="HGPSoeiKakugothicUB" panose="020B0900000000000000" pitchFamily="34" charset="-128"/>
                <a:cs typeface="Arial" panose="020B0604020202020204" pitchFamily="34" charset="0"/>
              </a:rPr>
              <a:t>Cryogenic D-SIMS</a:t>
            </a:r>
            <a:endParaRPr lang="ja-JP" altLang="en-US" sz="4800" b="1" dirty="0">
              <a:solidFill>
                <a:srgbClr val="0000FF"/>
              </a:solidFill>
              <a:latin typeface="Arial" panose="020B0604020202020204" pitchFamily="34" charset="0"/>
              <a:cs typeface="Arial" panose="020B0604020202020204" pitchFamily="34" charset="0"/>
            </a:endParaRPr>
          </a:p>
        </p:txBody>
      </p:sp>
      <p:pic>
        <p:nvPicPr>
          <p:cNvPr id="33" name="図 32" descr="屋内, 座る, テーブル, 光 が含まれている画像&#10;&#10;自動的に生成された説明">
            <a:extLst>
              <a:ext uri="{FF2B5EF4-FFF2-40B4-BE49-F238E27FC236}">
                <a16:creationId xmlns:a16="http://schemas.microsoft.com/office/drawing/2014/main" id="{1F080104-1880-48D1-9A30-E830E7DCE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3092" y="1054435"/>
            <a:ext cx="2028753" cy="2119114"/>
          </a:xfrm>
          <a:prstGeom prst="rect">
            <a:avLst/>
          </a:prstGeom>
        </p:spPr>
      </p:pic>
      <p:sp>
        <p:nvSpPr>
          <p:cNvPr id="36" name="矢印: 右 35">
            <a:extLst>
              <a:ext uri="{FF2B5EF4-FFF2-40B4-BE49-F238E27FC236}">
                <a16:creationId xmlns:a16="http://schemas.microsoft.com/office/drawing/2014/main" id="{800B38F8-2F24-4463-B818-143ED849C9AA}"/>
              </a:ext>
            </a:extLst>
          </p:cNvPr>
          <p:cNvSpPr/>
          <p:nvPr/>
        </p:nvSpPr>
        <p:spPr bwMode="auto">
          <a:xfrm>
            <a:off x="7605786" y="1985647"/>
            <a:ext cx="761449" cy="458924"/>
          </a:xfrm>
          <a:prstGeom prst="rightArrow">
            <a:avLst/>
          </a:pr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endParaRPr>
          </a:p>
        </p:txBody>
      </p:sp>
      <p:pic>
        <p:nvPicPr>
          <p:cNvPr id="39" name="図 38" descr="ドーナツを持っている人の白黒写真&#10;&#10;中程度の精度で自動的に生成された説明">
            <a:extLst>
              <a:ext uri="{FF2B5EF4-FFF2-40B4-BE49-F238E27FC236}">
                <a16:creationId xmlns:a16="http://schemas.microsoft.com/office/drawing/2014/main" id="{1B7BD2A0-87BB-43CF-8039-6FC992A84AC5}"/>
              </a:ext>
            </a:extLst>
          </p:cNvPr>
          <p:cNvPicPr>
            <a:picLocks noChangeAspect="1"/>
          </p:cNvPicPr>
          <p:nvPr/>
        </p:nvPicPr>
        <p:blipFill rotWithShape="1">
          <a:blip r:embed="rId9">
            <a:extLst>
              <a:ext uri="{28A0092B-C50C-407E-A947-70E740481C1C}">
                <a14:useLocalDpi xmlns:a14="http://schemas.microsoft.com/office/drawing/2010/main" val="0"/>
              </a:ext>
            </a:extLst>
          </a:blip>
          <a:srcRect l="15804" t="27280" b="339"/>
          <a:stretch/>
        </p:blipFill>
        <p:spPr>
          <a:xfrm>
            <a:off x="417266" y="1044184"/>
            <a:ext cx="3309091" cy="2133514"/>
          </a:xfrm>
          <a:prstGeom prst="rect">
            <a:avLst/>
          </a:prstGeom>
        </p:spPr>
      </p:pic>
      <p:pic>
        <p:nvPicPr>
          <p:cNvPr id="40" name="図 39" descr="屋内, トレイ, 座る, 食品 が含まれている画像&#10;&#10;自動的に生成された説明">
            <a:extLst>
              <a:ext uri="{FF2B5EF4-FFF2-40B4-BE49-F238E27FC236}">
                <a16:creationId xmlns:a16="http://schemas.microsoft.com/office/drawing/2014/main" id="{205064BF-8930-47BA-8C94-473071938C20}"/>
              </a:ext>
            </a:extLst>
          </p:cNvPr>
          <p:cNvPicPr>
            <a:picLocks noChangeAspect="1"/>
          </p:cNvPicPr>
          <p:nvPr/>
        </p:nvPicPr>
        <p:blipFill rotWithShape="1">
          <a:blip r:embed="rId10">
            <a:extLst>
              <a:ext uri="{28A0092B-C50C-407E-A947-70E740481C1C}">
                <a14:useLocalDpi xmlns:a14="http://schemas.microsoft.com/office/drawing/2010/main" val="0"/>
              </a:ext>
            </a:extLst>
          </a:blip>
          <a:srcRect l="28531" t="27428" r="14837" b="24630"/>
          <a:stretch/>
        </p:blipFill>
        <p:spPr>
          <a:xfrm rot="16200000">
            <a:off x="3338646" y="1438637"/>
            <a:ext cx="2123913" cy="1348493"/>
          </a:xfrm>
          <a:prstGeom prst="rect">
            <a:avLst/>
          </a:prstGeom>
        </p:spPr>
      </p:pic>
      <p:sp>
        <p:nvSpPr>
          <p:cNvPr id="23" name="テキスト ボックス 22">
            <a:extLst>
              <a:ext uri="{FF2B5EF4-FFF2-40B4-BE49-F238E27FC236}">
                <a16:creationId xmlns:a16="http://schemas.microsoft.com/office/drawing/2014/main" id="{AA605A6E-A58F-4D5E-8020-9151C0D8CAEA}"/>
              </a:ext>
            </a:extLst>
          </p:cNvPr>
          <p:cNvSpPr txBox="1"/>
          <p:nvPr/>
        </p:nvSpPr>
        <p:spPr>
          <a:xfrm>
            <a:off x="417266" y="3248592"/>
            <a:ext cx="939894" cy="369332"/>
          </a:xfrm>
          <a:prstGeom prst="rect">
            <a:avLst/>
          </a:prstGeom>
          <a:noFill/>
          <a:ln>
            <a:solidFill>
              <a:schemeClr val="tx1"/>
            </a:solidFill>
          </a:ln>
        </p:spPr>
        <p:txBody>
          <a:bodyPr wrap="square">
            <a:spAutoFit/>
          </a:bodyPr>
          <a:lstStyle/>
          <a:p>
            <a:pPr algn="ctr"/>
            <a:r>
              <a:rPr lang="en-US" altLang="ja-JP" sz="1800" b="1" dirty="0">
                <a:latin typeface="Arial" panose="020B0604020202020204" pitchFamily="34" charset="0"/>
                <a:cs typeface="Arial" panose="020B0604020202020204" pitchFamily="34" charset="0"/>
              </a:rPr>
              <a:t>Freeze</a:t>
            </a:r>
            <a:endParaRPr lang="ja-JP" altLang="en-US" b="1" dirty="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F65439F7-2B23-4F12-B590-4BD14BE4657E}"/>
              </a:ext>
            </a:extLst>
          </p:cNvPr>
          <p:cNvSpPr txBox="1"/>
          <p:nvPr/>
        </p:nvSpPr>
        <p:spPr>
          <a:xfrm>
            <a:off x="1780857" y="3248592"/>
            <a:ext cx="1072214" cy="369332"/>
          </a:xfrm>
          <a:prstGeom prst="rect">
            <a:avLst/>
          </a:prstGeom>
          <a:noFill/>
          <a:ln>
            <a:solidFill>
              <a:schemeClr val="tx1"/>
            </a:solidFill>
          </a:ln>
        </p:spPr>
        <p:txBody>
          <a:bodyPr wrap="square">
            <a:spAutoFit/>
          </a:bodyPr>
          <a:lstStyle/>
          <a:p>
            <a:pPr algn="ctr"/>
            <a:r>
              <a:rPr lang="en-US" altLang="ja-JP" sz="1800" b="1" dirty="0">
                <a:latin typeface="Arial" panose="020B0604020202020204" pitchFamily="34" charset="0"/>
                <a:cs typeface="Arial" panose="020B0604020202020204" pitchFamily="34" charset="0"/>
              </a:rPr>
              <a:t>Expose</a:t>
            </a:r>
            <a:endParaRPr lang="ja-JP" altLang="en-US" b="1" dirty="0">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93D78D04-5A23-4C9A-B194-A10A1A3E3D41}"/>
              </a:ext>
            </a:extLst>
          </p:cNvPr>
          <p:cNvSpPr txBox="1"/>
          <p:nvPr/>
        </p:nvSpPr>
        <p:spPr>
          <a:xfrm>
            <a:off x="3276768" y="3248592"/>
            <a:ext cx="1120245" cy="369332"/>
          </a:xfrm>
          <a:prstGeom prst="rect">
            <a:avLst/>
          </a:prstGeom>
          <a:noFill/>
          <a:ln>
            <a:solidFill>
              <a:schemeClr val="tx1"/>
            </a:solidFill>
          </a:ln>
        </p:spPr>
        <p:txBody>
          <a:bodyPr wrap="square">
            <a:spAutoFit/>
          </a:bodyPr>
          <a:lstStyle/>
          <a:p>
            <a:pPr algn="ctr"/>
            <a:r>
              <a:rPr lang="en-US" altLang="ja-JP" sz="1800" b="1" dirty="0">
                <a:latin typeface="Arial" panose="020B0604020202020204" pitchFamily="34" charset="0"/>
                <a:cs typeface="Arial" panose="020B0604020202020204" pitchFamily="34" charset="0"/>
              </a:rPr>
              <a:t>Au coat</a:t>
            </a:r>
            <a:endParaRPr lang="ja-JP" altLang="en-US" b="1" dirty="0">
              <a:latin typeface="Arial" panose="020B0604020202020204" pitchFamily="34" charset="0"/>
              <a:cs typeface="Arial" panose="020B0604020202020204" pitchFamily="34" charset="0"/>
            </a:endParaRPr>
          </a:p>
        </p:txBody>
      </p:sp>
      <p:sp>
        <p:nvSpPr>
          <p:cNvPr id="41" name="テキスト ボックス 40">
            <a:extLst>
              <a:ext uri="{FF2B5EF4-FFF2-40B4-BE49-F238E27FC236}">
                <a16:creationId xmlns:a16="http://schemas.microsoft.com/office/drawing/2014/main" id="{97951BB1-EE17-4D03-B123-13A3B5C1DB46}"/>
              </a:ext>
            </a:extLst>
          </p:cNvPr>
          <p:cNvSpPr txBox="1"/>
          <p:nvPr/>
        </p:nvSpPr>
        <p:spPr>
          <a:xfrm>
            <a:off x="4820710" y="3248592"/>
            <a:ext cx="2279004" cy="369332"/>
          </a:xfrm>
          <a:prstGeom prst="rect">
            <a:avLst/>
          </a:prstGeom>
          <a:noFill/>
          <a:ln>
            <a:solidFill>
              <a:schemeClr val="tx1"/>
            </a:solidFill>
          </a:ln>
        </p:spPr>
        <p:txBody>
          <a:bodyPr wrap="square">
            <a:spAutoFit/>
          </a:bodyPr>
          <a:lstStyle/>
          <a:p>
            <a:pPr algn="ctr"/>
            <a:r>
              <a:rPr lang="en-US" altLang="ja-JP" sz="1800" b="1" dirty="0" err="1">
                <a:latin typeface="Arial" panose="020B0604020202020204" pitchFamily="34" charset="0"/>
                <a:cs typeface="Arial" panose="020B0604020202020204" pitchFamily="34" charset="0"/>
              </a:rPr>
              <a:t>Cryo</a:t>
            </a:r>
            <a:r>
              <a:rPr lang="en-US" altLang="ja-JP" sz="1800" b="1" dirty="0">
                <a:latin typeface="Arial" panose="020B0604020202020204" pitchFamily="34" charset="0"/>
                <a:cs typeface="Arial" panose="020B0604020202020204" pitchFamily="34" charset="0"/>
              </a:rPr>
              <a:t> SIMS Holder</a:t>
            </a:r>
            <a:endParaRPr lang="ja-JP" altLang="en-US" b="1" dirty="0">
              <a:latin typeface="Arial" panose="020B0604020202020204" pitchFamily="34" charset="0"/>
              <a:cs typeface="Arial" panose="020B0604020202020204" pitchFamily="34" charset="0"/>
            </a:endParaRPr>
          </a:p>
        </p:txBody>
      </p:sp>
      <p:sp>
        <p:nvSpPr>
          <p:cNvPr id="42" name="テキスト ボックス 41">
            <a:extLst>
              <a:ext uri="{FF2B5EF4-FFF2-40B4-BE49-F238E27FC236}">
                <a16:creationId xmlns:a16="http://schemas.microsoft.com/office/drawing/2014/main" id="{1F36594B-A743-46E3-8252-202361D95995}"/>
              </a:ext>
            </a:extLst>
          </p:cNvPr>
          <p:cNvSpPr txBox="1"/>
          <p:nvPr/>
        </p:nvSpPr>
        <p:spPr>
          <a:xfrm>
            <a:off x="7986510" y="3246954"/>
            <a:ext cx="3117622" cy="369332"/>
          </a:xfrm>
          <a:prstGeom prst="rect">
            <a:avLst/>
          </a:prstGeom>
          <a:noFill/>
          <a:ln>
            <a:solidFill>
              <a:schemeClr val="tx1"/>
            </a:solidFill>
          </a:ln>
        </p:spPr>
        <p:txBody>
          <a:bodyPr wrap="square">
            <a:spAutoFit/>
          </a:bodyPr>
          <a:lstStyle/>
          <a:p>
            <a:pPr algn="ctr"/>
            <a:r>
              <a:rPr lang="en-US" altLang="ja-JP" sz="1800" b="1" dirty="0">
                <a:latin typeface="Arial" panose="020B0604020202020204" pitchFamily="34" charset="0"/>
                <a:cs typeface="Arial" panose="020B0604020202020204" pitchFamily="34" charset="0"/>
              </a:rPr>
              <a:t>Transfer in Liquid Nitrogen</a:t>
            </a:r>
            <a:endParaRPr lang="ja-JP" altLang="en-US" b="1"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2696E0A7-5FDA-4012-B65B-4E9A7CE677A3}"/>
              </a:ext>
            </a:extLst>
          </p:cNvPr>
          <p:cNvSpPr txBox="1"/>
          <p:nvPr/>
        </p:nvSpPr>
        <p:spPr>
          <a:xfrm>
            <a:off x="1300647" y="2771539"/>
            <a:ext cx="4892686" cy="400110"/>
          </a:xfrm>
          <a:prstGeom prst="rect">
            <a:avLst/>
          </a:prstGeom>
          <a:solidFill>
            <a:srgbClr val="0000FF"/>
          </a:solidFill>
        </p:spPr>
        <p:txBody>
          <a:bodyPr wrap="none" rtlCol="0">
            <a:spAutoFit/>
          </a:bodyPr>
          <a:lstStyle/>
          <a:p>
            <a:pPr algn="ctr"/>
            <a:r>
              <a:rPr lang="en-US" altLang="ja-JP" sz="2000" b="1" dirty="0">
                <a:solidFill>
                  <a:schemeClr val="bg1"/>
                </a:solidFill>
                <a:latin typeface="Arial" panose="020B0604020202020204" pitchFamily="34" charset="0"/>
                <a:cs typeface="Arial" panose="020B0604020202020204" pitchFamily="34" charset="0"/>
              </a:rPr>
              <a:t>Cryogenic sample preparation system</a:t>
            </a:r>
          </a:p>
        </p:txBody>
      </p:sp>
      <p:cxnSp>
        <p:nvCxnSpPr>
          <p:cNvPr id="4" name="直線矢印コネクタ 3">
            <a:extLst>
              <a:ext uri="{FF2B5EF4-FFF2-40B4-BE49-F238E27FC236}">
                <a16:creationId xmlns:a16="http://schemas.microsoft.com/office/drawing/2014/main" id="{C920BB42-0A85-4AED-8460-DD79069EF665}"/>
              </a:ext>
            </a:extLst>
          </p:cNvPr>
          <p:cNvCxnSpPr>
            <a:stCxn id="23" idx="3"/>
            <a:endCxn id="31" idx="1"/>
          </p:cNvCxnSpPr>
          <p:nvPr/>
        </p:nvCxnSpPr>
        <p:spPr>
          <a:xfrm>
            <a:off x="1357160" y="3433258"/>
            <a:ext cx="42369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C13EE56D-DEEE-4B14-BDC3-06DBFF4F6DB0}"/>
              </a:ext>
            </a:extLst>
          </p:cNvPr>
          <p:cNvCxnSpPr/>
          <p:nvPr/>
        </p:nvCxnSpPr>
        <p:spPr>
          <a:xfrm>
            <a:off x="2853071" y="3433258"/>
            <a:ext cx="42369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ADE95E4B-4114-4F3F-A3F5-336227CE1110}"/>
              </a:ext>
            </a:extLst>
          </p:cNvPr>
          <p:cNvCxnSpPr/>
          <p:nvPr/>
        </p:nvCxnSpPr>
        <p:spPr>
          <a:xfrm>
            <a:off x="4397013" y="3433258"/>
            <a:ext cx="42369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82142BD2-20DE-4D2B-A586-5135FEBED818}"/>
              </a:ext>
            </a:extLst>
          </p:cNvPr>
          <p:cNvSpPr txBox="1"/>
          <p:nvPr/>
        </p:nvSpPr>
        <p:spPr>
          <a:xfrm>
            <a:off x="572847" y="6357840"/>
            <a:ext cx="1687764" cy="369332"/>
          </a:xfrm>
          <a:prstGeom prst="rect">
            <a:avLst/>
          </a:prstGeom>
          <a:noFill/>
          <a:ln>
            <a:solidFill>
              <a:schemeClr val="tx1"/>
            </a:solidFill>
          </a:ln>
        </p:spPr>
        <p:txBody>
          <a:bodyPr wrap="square">
            <a:spAutoFit/>
          </a:bodyPr>
          <a:lstStyle/>
          <a:p>
            <a:pPr algn="ctr"/>
            <a:r>
              <a:rPr lang="en-US" altLang="ja-JP" sz="1800" b="1" dirty="0" err="1">
                <a:latin typeface="Arial" panose="020B0604020202020204" pitchFamily="34" charset="0"/>
                <a:cs typeface="Arial" panose="020B0604020202020204" pitchFamily="34" charset="0"/>
              </a:rPr>
              <a:t>Cryo</a:t>
            </a:r>
            <a:r>
              <a:rPr lang="en-US" altLang="ja-JP" sz="1800" b="1" dirty="0">
                <a:latin typeface="Arial" panose="020B0604020202020204" pitchFamily="34" charset="0"/>
                <a:cs typeface="Arial" panose="020B0604020202020204" pitchFamily="34" charset="0"/>
              </a:rPr>
              <a:t> </a:t>
            </a:r>
            <a:r>
              <a:rPr lang="en-US" altLang="ja-JP" sz="1800" b="1" dirty="0" err="1">
                <a:latin typeface="Arial" panose="020B0604020202020204" pitchFamily="34" charset="0"/>
                <a:cs typeface="Arial" panose="020B0604020202020204" pitchFamily="34" charset="0"/>
              </a:rPr>
              <a:t>AirLock</a:t>
            </a:r>
            <a:endParaRPr lang="ja-JP" altLang="en-US" b="1" dirty="0">
              <a:latin typeface="Arial" panose="020B0604020202020204" pitchFamily="34" charset="0"/>
              <a:cs typeface="Arial" panose="020B0604020202020204" pitchFamily="34" charset="0"/>
            </a:endParaRPr>
          </a:p>
        </p:txBody>
      </p:sp>
      <p:sp>
        <p:nvSpPr>
          <p:cNvPr id="47" name="テキスト ボックス 46">
            <a:extLst>
              <a:ext uri="{FF2B5EF4-FFF2-40B4-BE49-F238E27FC236}">
                <a16:creationId xmlns:a16="http://schemas.microsoft.com/office/drawing/2014/main" id="{9F079C36-7496-4F71-9B1C-36A4DE34EA90}"/>
              </a:ext>
            </a:extLst>
          </p:cNvPr>
          <p:cNvSpPr txBox="1"/>
          <p:nvPr/>
        </p:nvSpPr>
        <p:spPr>
          <a:xfrm>
            <a:off x="4286616" y="6357840"/>
            <a:ext cx="2298026" cy="369332"/>
          </a:xfrm>
          <a:prstGeom prst="rect">
            <a:avLst/>
          </a:prstGeom>
          <a:noFill/>
          <a:ln>
            <a:solidFill>
              <a:schemeClr val="tx1"/>
            </a:solidFill>
          </a:ln>
        </p:spPr>
        <p:txBody>
          <a:bodyPr wrap="square">
            <a:spAutoFit/>
          </a:bodyPr>
          <a:lstStyle/>
          <a:p>
            <a:pPr algn="ctr"/>
            <a:r>
              <a:rPr lang="en-US" altLang="ja-JP" sz="1800" b="1" dirty="0" err="1">
                <a:latin typeface="Arial" panose="020B0604020202020204" pitchFamily="34" charset="0"/>
                <a:cs typeface="Arial" panose="020B0604020202020204" pitchFamily="34" charset="0"/>
              </a:rPr>
              <a:t>Cryo</a:t>
            </a:r>
            <a:r>
              <a:rPr lang="en-US" altLang="ja-JP" sz="1800" b="1" dirty="0">
                <a:latin typeface="Arial" panose="020B0604020202020204" pitchFamily="34" charset="0"/>
                <a:cs typeface="Arial" panose="020B0604020202020204" pitchFamily="34" charset="0"/>
              </a:rPr>
              <a:t> Stage (-190</a:t>
            </a:r>
            <a:r>
              <a:rPr lang="ja-JP" altLang="en-US" sz="1800" b="1" dirty="0">
                <a:latin typeface="Arial" panose="020B0604020202020204" pitchFamily="34" charset="0"/>
                <a:cs typeface="Arial" panose="020B0604020202020204" pitchFamily="34" charset="0"/>
              </a:rPr>
              <a:t>℃</a:t>
            </a:r>
            <a:r>
              <a:rPr lang="en-US" altLang="ja-JP" sz="1800" b="1" dirty="0">
                <a:latin typeface="Arial" panose="020B0604020202020204" pitchFamily="34" charset="0"/>
                <a:cs typeface="Arial" panose="020B0604020202020204" pitchFamily="34" charset="0"/>
              </a:rPr>
              <a:t>)</a:t>
            </a:r>
            <a:endParaRPr lang="ja-JP" altLang="en-US" b="1" dirty="0">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B0E23D4F-7D04-46B7-9521-8497EA8173D9}"/>
              </a:ext>
            </a:extLst>
          </p:cNvPr>
          <p:cNvSpPr txBox="1"/>
          <p:nvPr/>
        </p:nvSpPr>
        <p:spPr>
          <a:xfrm>
            <a:off x="7662039" y="6357840"/>
            <a:ext cx="4376417" cy="369332"/>
          </a:xfrm>
          <a:prstGeom prst="rect">
            <a:avLst/>
          </a:prstGeom>
          <a:noFill/>
          <a:ln>
            <a:solidFill>
              <a:schemeClr val="tx1"/>
            </a:solidFill>
          </a:ln>
        </p:spPr>
        <p:txBody>
          <a:bodyPr wrap="square">
            <a:spAutoFit/>
          </a:bodyPr>
          <a:lstStyle/>
          <a:p>
            <a:pPr algn="ctr"/>
            <a:r>
              <a:rPr lang="en-US" altLang="ja-JP" sz="1800" b="1" dirty="0">
                <a:latin typeface="Arial" panose="020B0604020202020204" pitchFamily="34" charset="0"/>
                <a:cs typeface="Arial" panose="020B0604020202020204" pitchFamily="34" charset="0"/>
              </a:rPr>
              <a:t>Analysis (all-night operation available)</a:t>
            </a:r>
            <a:endParaRPr lang="ja-JP"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03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AD6CF02-942D-4413-87A5-F62B8C1B7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7454" y="2814441"/>
            <a:ext cx="3960000" cy="3960000"/>
          </a:xfrm>
          <a:prstGeom prst="rect">
            <a:avLst/>
          </a:prstGeom>
        </p:spPr>
      </p:pic>
      <p:pic>
        <p:nvPicPr>
          <p:cNvPr id="7" name="図 6" descr="建物, キーボード が含まれている画像&#10;&#10;自動的に生成された説明">
            <a:extLst>
              <a:ext uri="{FF2B5EF4-FFF2-40B4-BE49-F238E27FC236}">
                <a16:creationId xmlns:a16="http://schemas.microsoft.com/office/drawing/2014/main" id="{EA8B4ABC-C046-4BA3-B07B-7EDC7E529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46" y="2814441"/>
            <a:ext cx="3960000" cy="3960000"/>
          </a:xfrm>
          <a:prstGeom prst="rect">
            <a:avLst/>
          </a:prstGeom>
        </p:spPr>
      </p:pic>
      <p:pic>
        <p:nvPicPr>
          <p:cNvPr id="9" name="図 8" descr="建物, 光, キーボード が含まれている画像&#10;&#10;自動的に生成された説明">
            <a:extLst>
              <a:ext uri="{FF2B5EF4-FFF2-40B4-BE49-F238E27FC236}">
                <a16:creationId xmlns:a16="http://schemas.microsoft.com/office/drawing/2014/main" id="{7B3B0AC3-77DE-424B-A8A6-30BD3CC12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6000" y="2814441"/>
            <a:ext cx="3960000" cy="3960000"/>
          </a:xfrm>
          <a:prstGeom prst="rect">
            <a:avLst/>
          </a:prstGeom>
        </p:spPr>
      </p:pic>
      <p:sp>
        <p:nvSpPr>
          <p:cNvPr id="23" name="テキスト ボックス 22">
            <a:extLst>
              <a:ext uri="{FF2B5EF4-FFF2-40B4-BE49-F238E27FC236}">
                <a16:creationId xmlns:a16="http://schemas.microsoft.com/office/drawing/2014/main" id="{C6016231-BA85-452A-9EA2-BA9D1DE15ED6}"/>
              </a:ext>
            </a:extLst>
          </p:cNvPr>
          <p:cNvSpPr txBox="1"/>
          <p:nvPr/>
        </p:nvSpPr>
        <p:spPr>
          <a:xfrm>
            <a:off x="1435734" y="5914332"/>
            <a:ext cx="966931" cy="523220"/>
          </a:xfrm>
          <a:prstGeom prst="rect">
            <a:avLst/>
          </a:prstGeom>
          <a:noFill/>
        </p:spPr>
        <p:txBody>
          <a:bodyPr wrap="none" rtlCol="0">
            <a:spAutoFit/>
          </a:bodyPr>
          <a:lstStyle/>
          <a:p>
            <a:r>
              <a:rPr lang="en-US" altLang="ja-JP" sz="2800" b="1" dirty="0">
                <a:solidFill>
                  <a:schemeClr val="bg1"/>
                </a:solidFill>
              </a:rPr>
              <a:t>Vein</a:t>
            </a:r>
            <a:endParaRPr kumimoji="1" lang="ja-JP" altLang="en-US" sz="2800" b="1" dirty="0">
              <a:solidFill>
                <a:schemeClr val="bg1"/>
              </a:solidFill>
            </a:endParaRPr>
          </a:p>
        </p:txBody>
      </p:sp>
      <p:sp>
        <p:nvSpPr>
          <p:cNvPr id="14" name="テキスト ボックス 13">
            <a:extLst>
              <a:ext uri="{FF2B5EF4-FFF2-40B4-BE49-F238E27FC236}">
                <a16:creationId xmlns:a16="http://schemas.microsoft.com/office/drawing/2014/main" id="{00AF9492-69DD-47F0-B0F1-30AB8281D8A7}"/>
              </a:ext>
            </a:extLst>
          </p:cNvPr>
          <p:cNvSpPr txBox="1"/>
          <p:nvPr/>
        </p:nvSpPr>
        <p:spPr>
          <a:xfrm>
            <a:off x="5517266" y="5914332"/>
            <a:ext cx="966931" cy="523220"/>
          </a:xfrm>
          <a:prstGeom prst="rect">
            <a:avLst/>
          </a:prstGeom>
          <a:noFill/>
        </p:spPr>
        <p:txBody>
          <a:bodyPr wrap="none" rtlCol="0">
            <a:spAutoFit/>
          </a:bodyPr>
          <a:lstStyle/>
          <a:p>
            <a:r>
              <a:rPr lang="en-US" altLang="ja-JP" sz="2800" b="1" dirty="0">
                <a:solidFill>
                  <a:schemeClr val="bg1"/>
                </a:solidFill>
              </a:rPr>
              <a:t>Vein</a:t>
            </a:r>
            <a:endParaRPr kumimoji="1" lang="ja-JP" altLang="en-US" sz="2800" b="1" dirty="0">
              <a:solidFill>
                <a:schemeClr val="bg1"/>
              </a:solidFill>
            </a:endParaRPr>
          </a:p>
        </p:txBody>
      </p:sp>
      <p:sp>
        <p:nvSpPr>
          <p:cNvPr id="15" name="テキスト ボックス 14">
            <a:extLst>
              <a:ext uri="{FF2B5EF4-FFF2-40B4-BE49-F238E27FC236}">
                <a16:creationId xmlns:a16="http://schemas.microsoft.com/office/drawing/2014/main" id="{00DFA4C9-9C12-4D0D-8D87-EC99F927247B}"/>
              </a:ext>
            </a:extLst>
          </p:cNvPr>
          <p:cNvSpPr txBox="1"/>
          <p:nvPr/>
        </p:nvSpPr>
        <p:spPr>
          <a:xfrm>
            <a:off x="9517226" y="5914332"/>
            <a:ext cx="966931" cy="523220"/>
          </a:xfrm>
          <a:prstGeom prst="rect">
            <a:avLst/>
          </a:prstGeom>
          <a:noFill/>
        </p:spPr>
        <p:txBody>
          <a:bodyPr wrap="none" rtlCol="0">
            <a:spAutoFit/>
          </a:bodyPr>
          <a:lstStyle/>
          <a:p>
            <a:r>
              <a:rPr lang="en-US" altLang="ja-JP" sz="2800" b="1" dirty="0">
                <a:solidFill>
                  <a:schemeClr val="bg1"/>
                </a:solidFill>
              </a:rPr>
              <a:t>Vein</a:t>
            </a:r>
            <a:endParaRPr kumimoji="1" lang="ja-JP" altLang="en-US" sz="2800" b="1" dirty="0">
              <a:solidFill>
                <a:schemeClr val="bg1"/>
              </a:solidFill>
            </a:endParaRPr>
          </a:p>
        </p:txBody>
      </p:sp>
      <p:sp>
        <p:nvSpPr>
          <p:cNvPr id="35" name="正方形/長方形 34">
            <a:extLst>
              <a:ext uri="{FF2B5EF4-FFF2-40B4-BE49-F238E27FC236}">
                <a16:creationId xmlns:a16="http://schemas.microsoft.com/office/drawing/2014/main" id="{F12F8AC0-20E0-4987-91F2-514CF1A8C6FF}"/>
              </a:ext>
            </a:extLst>
          </p:cNvPr>
          <p:cNvSpPr/>
          <p:nvPr/>
        </p:nvSpPr>
        <p:spPr>
          <a:xfrm>
            <a:off x="11189368" y="6248697"/>
            <a:ext cx="888086" cy="5232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0D439AE6-7236-41DA-AFBF-F5FB4A21C5EF}"/>
              </a:ext>
            </a:extLst>
          </p:cNvPr>
          <p:cNvCxnSpPr>
            <a:cxnSpLocks/>
          </p:cNvCxnSpPr>
          <p:nvPr/>
        </p:nvCxnSpPr>
        <p:spPr>
          <a:xfrm>
            <a:off x="11384499" y="6387886"/>
            <a:ext cx="54569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D96C398D-0B33-4954-B693-49B0B3449684}"/>
              </a:ext>
            </a:extLst>
          </p:cNvPr>
          <p:cNvSpPr txBox="1"/>
          <p:nvPr/>
        </p:nvSpPr>
        <p:spPr>
          <a:xfrm>
            <a:off x="11189107" y="6437552"/>
            <a:ext cx="936475" cy="369332"/>
          </a:xfrm>
          <a:prstGeom prst="rect">
            <a:avLst/>
          </a:prstGeom>
          <a:noFill/>
        </p:spPr>
        <p:txBody>
          <a:bodyPr wrap="none" rtlCol="0">
            <a:spAutoFit/>
          </a:bodyPr>
          <a:lstStyle/>
          <a:p>
            <a:r>
              <a:rPr kumimoji="1" lang="en-US" altLang="ja-JP" b="1" dirty="0">
                <a:solidFill>
                  <a:schemeClr val="bg1"/>
                </a:solidFill>
                <a:latin typeface="Arial" panose="020B0604020202020204" pitchFamily="34" charset="0"/>
                <a:cs typeface="Arial" panose="020B0604020202020204" pitchFamily="34" charset="0"/>
              </a:rPr>
              <a:t>100µm</a:t>
            </a:r>
            <a:endParaRPr kumimoji="1" lang="ja-JP" altLang="en-US" b="1" dirty="0">
              <a:solidFill>
                <a:schemeClr val="bg1"/>
              </a:solidFill>
              <a:latin typeface="Arial" panose="020B0604020202020204" pitchFamily="34" charset="0"/>
              <a:cs typeface="Arial" panose="020B0604020202020204" pitchFamily="34" charset="0"/>
            </a:endParaRPr>
          </a:p>
        </p:txBody>
      </p:sp>
      <p:pic>
        <p:nvPicPr>
          <p:cNvPr id="36" name="図 35" descr="ダイアグラム&#10;&#10;自動的に生成された説明">
            <a:extLst>
              <a:ext uri="{FF2B5EF4-FFF2-40B4-BE49-F238E27FC236}">
                <a16:creationId xmlns:a16="http://schemas.microsoft.com/office/drawing/2014/main" id="{E3F8D51C-EC43-4FE1-9C25-AB3127C00A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2716"/>
            <a:ext cx="2931235" cy="1866220"/>
          </a:xfrm>
          <a:prstGeom prst="rect">
            <a:avLst/>
          </a:prstGeom>
        </p:spPr>
      </p:pic>
      <p:cxnSp>
        <p:nvCxnSpPr>
          <p:cNvPr id="38" name="直線矢印コネクタ 37">
            <a:extLst>
              <a:ext uri="{FF2B5EF4-FFF2-40B4-BE49-F238E27FC236}">
                <a16:creationId xmlns:a16="http://schemas.microsoft.com/office/drawing/2014/main" id="{15566E53-2556-4832-857C-8186F4BC9F3B}"/>
              </a:ext>
            </a:extLst>
          </p:cNvPr>
          <p:cNvCxnSpPr>
            <a:cxnSpLocks/>
          </p:cNvCxnSpPr>
          <p:nvPr/>
        </p:nvCxnSpPr>
        <p:spPr>
          <a:xfrm flipV="1">
            <a:off x="1697289" y="1900133"/>
            <a:ext cx="0" cy="47079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DD99EB8D-1FCC-407A-BA0C-21EC803F2690}"/>
              </a:ext>
            </a:extLst>
          </p:cNvPr>
          <p:cNvSpPr txBox="1"/>
          <p:nvPr/>
        </p:nvSpPr>
        <p:spPr>
          <a:xfrm>
            <a:off x="2949704" y="2814441"/>
            <a:ext cx="1116011" cy="707886"/>
          </a:xfrm>
          <a:prstGeom prst="rect">
            <a:avLst/>
          </a:prstGeom>
          <a:solidFill>
            <a:schemeClr val="tx1"/>
          </a:solidFill>
        </p:spPr>
        <p:txBody>
          <a:bodyPr wrap="none" rtlCol="0">
            <a:spAutoFit/>
          </a:bodyPr>
          <a:lstStyle/>
          <a:p>
            <a:r>
              <a:rPr kumimoji="1" lang="en-US" altLang="ja-JP" sz="4000" b="1" baseline="30000" dirty="0">
                <a:solidFill>
                  <a:schemeClr val="bg1"/>
                </a:solidFill>
                <a:latin typeface="Arial" panose="020B0604020202020204" pitchFamily="34" charset="0"/>
                <a:cs typeface="Arial" panose="020B0604020202020204" pitchFamily="34" charset="0"/>
              </a:rPr>
              <a:t>16</a:t>
            </a:r>
            <a:r>
              <a:rPr kumimoji="1" lang="en-US" altLang="ja-JP" sz="4000" b="1" dirty="0">
                <a:solidFill>
                  <a:schemeClr val="bg1"/>
                </a:solidFill>
                <a:latin typeface="Arial" panose="020B0604020202020204" pitchFamily="34" charset="0"/>
                <a:cs typeface="Arial" panose="020B0604020202020204" pitchFamily="34" charset="0"/>
              </a:rPr>
              <a:t>O</a:t>
            </a:r>
            <a:r>
              <a:rPr kumimoji="1" lang="en-US" altLang="ja-JP" sz="4000" b="1" baseline="30000" dirty="0">
                <a:solidFill>
                  <a:schemeClr val="bg1"/>
                </a:solidFill>
                <a:latin typeface="Arial" panose="020B0604020202020204" pitchFamily="34" charset="0"/>
                <a:cs typeface="Arial" panose="020B0604020202020204" pitchFamily="34" charset="0"/>
              </a:rPr>
              <a:t>-</a:t>
            </a:r>
            <a:endParaRPr kumimoji="1" lang="ja-JP" altLang="en-US" sz="4000" b="1" baseline="30000" dirty="0">
              <a:solidFill>
                <a:schemeClr val="bg1"/>
              </a:solidFill>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70B6B0A6-3EE7-4587-9AD1-BB5D2276130B}"/>
              </a:ext>
            </a:extLst>
          </p:cNvPr>
          <p:cNvSpPr txBox="1"/>
          <p:nvPr/>
        </p:nvSpPr>
        <p:spPr>
          <a:xfrm>
            <a:off x="6959989" y="2814441"/>
            <a:ext cx="1116011" cy="707886"/>
          </a:xfrm>
          <a:prstGeom prst="rect">
            <a:avLst/>
          </a:prstGeom>
          <a:solidFill>
            <a:schemeClr val="tx1"/>
          </a:solidFill>
        </p:spPr>
        <p:txBody>
          <a:bodyPr wrap="none" rtlCol="0">
            <a:spAutoFit/>
          </a:bodyPr>
          <a:lstStyle/>
          <a:p>
            <a:r>
              <a:rPr kumimoji="1" lang="en-US" altLang="ja-JP" sz="4000" b="1" baseline="30000" dirty="0">
                <a:solidFill>
                  <a:schemeClr val="bg1"/>
                </a:solidFill>
                <a:latin typeface="Arial" panose="020B0604020202020204" pitchFamily="34" charset="0"/>
                <a:cs typeface="Arial" panose="020B0604020202020204" pitchFamily="34" charset="0"/>
              </a:rPr>
              <a:t>18</a:t>
            </a:r>
            <a:r>
              <a:rPr kumimoji="1" lang="en-US" altLang="ja-JP" sz="4000" b="1" dirty="0">
                <a:solidFill>
                  <a:schemeClr val="bg1"/>
                </a:solidFill>
                <a:latin typeface="Arial" panose="020B0604020202020204" pitchFamily="34" charset="0"/>
                <a:cs typeface="Arial" panose="020B0604020202020204" pitchFamily="34" charset="0"/>
              </a:rPr>
              <a:t>O</a:t>
            </a:r>
            <a:r>
              <a:rPr kumimoji="1" lang="en-US" altLang="ja-JP" sz="4000" b="1" baseline="30000" dirty="0">
                <a:solidFill>
                  <a:schemeClr val="bg1"/>
                </a:solidFill>
                <a:latin typeface="Arial" panose="020B0604020202020204" pitchFamily="34" charset="0"/>
                <a:cs typeface="Arial" panose="020B0604020202020204" pitchFamily="34" charset="0"/>
              </a:rPr>
              <a:t>-</a:t>
            </a:r>
            <a:endParaRPr kumimoji="1" lang="ja-JP" altLang="en-US" sz="4000" b="1" baseline="30000" dirty="0">
              <a:solidFill>
                <a:schemeClr val="bg1"/>
              </a:solidFill>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6C89AA57-49BC-4453-9024-D0331F53685C}"/>
              </a:ext>
            </a:extLst>
          </p:cNvPr>
          <p:cNvSpPr txBox="1"/>
          <p:nvPr/>
        </p:nvSpPr>
        <p:spPr>
          <a:xfrm>
            <a:off x="10703468" y="2814441"/>
            <a:ext cx="1374094" cy="523220"/>
          </a:xfrm>
          <a:prstGeom prst="rect">
            <a:avLst/>
          </a:prstGeom>
          <a:solidFill>
            <a:schemeClr val="bg1"/>
          </a:solidFill>
        </p:spPr>
        <p:txBody>
          <a:bodyPr wrap="none" rtlCol="0">
            <a:spAutoFit/>
          </a:bodyPr>
          <a:lstStyle/>
          <a:p>
            <a:r>
              <a:rPr kumimoji="1" lang="en-US" altLang="ja-JP" sz="2800" b="1" baseline="30000" dirty="0">
                <a:solidFill>
                  <a:srgbClr val="FF0000"/>
                </a:solidFill>
                <a:latin typeface="Arial" panose="020B0604020202020204" pitchFamily="34" charset="0"/>
                <a:cs typeface="Arial" panose="020B0604020202020204" pitchFamily="34" charset="0"/>
              </a:rPr>
              <a:t>18</a:t>
            </a:r>
            <a:r>
              <a:rPr kumimoji="1" lang="en-US" altLang="ja-JP" sz="2800" b="1" dirty="0">
                <a:solidFill>
                  <a:srgbClr val="FF0000"/>
                </a:solidFill>
                <a:latin typeface="Arial" panose="020B0604020202020204" pitchFamily="34" charset="0"/>
                <a:cs typeface="Arial" panose="020B0604020202020204" pitchFamily="34" charset="0"/>
              </a:rPr>
              <a:t>O</a:t>
            </a:r>
            <a:r>
              <a:rPr kumimoji="1" lang="en-US" altLang="ja-JP" sz="2800" b="1" dirty="0">
                <a:latin typeface="Arial" panose="020B0604020202020204" pitchFamily="34" charset="0"/>
                <a:cs typeface="Arial" panose="020B0604020202020204" pitchFamily="34" charset="0"/>
              </a:rPr>
              <a:t>/</a:t>
            </a:r>
            <a:r>
              <a:rPr kumimoji="1" lang="en-US" altLang="ja-JP" sz="2800" b="1" baseline="30000" dirty="0">
                <a:solidFill>
                  <a:srgbClr val="0000FF"/>
                </a:solidFill>
                <a:latin typeface="Arial" panose="020B0604020202020204" pitchFamily="34" charset="0"/>
                <a:cs typeface="Arial" panose="020B0604020202020204" pitchFamily="34" charset="0"/>
              </a:rPr>
              <a:t>16</a:t>
            </a:r>
            <a:r>
              <a:rPr kumimoji="1" lang="en-US" altLang="ja-JP" sz="2800" b="1" dirty="0">
                <a:solidFill>
                  <a:srgbClr val="0000FF"/>
                </a:solidFill>
                <a:latin typeface="Arial" panose="020B0604020202020204" pitchFamily="34" charset="0"/>
                <a:cs typeface="Arial" panose="020B0604020202020204" pitchFamily="34" charset="0"/>
              </a:rPr>
              <a:t>O</a:t>
            </a:r>
            <a:endParaRPr kumimoji="1" lang="ja-JP" altLang="en-US" sz="2800" b="1" baseline="30000" dirty="0">
              <a:solidFill>
                <a:srgbClr val="0000FF"/>
              </a:solidFill>
              <a:latin typeface="Arial" panose="020B0604020202020204" pitchFamily="34" charset="0"/>
              <a:cs typeface="Arial" panose="020B0604020202020204" pitchFamily="34" charset="0"/>
            </a:endParaRPr>
          </a:p>
        </p:txBody>
      </p:sp>
      <p:sp>
        <p:nvSpPr>
          <p:cNvPr id="43" name="テキスト ボックス 42">
            <a:extLst>
              <a:ext uri="{FF2B5EF4-FFF2-40B4-BE49-F238E27FC236}">
                <a16:creationId xmlns:a16="http://schemas.microsoft.com/office/drawing/2014/main" id="{BDAF8BB2-F256-4385-AE1B-02844A19E43E}"/>
              </a:ext>
            </a:extLst>
          </p:cNvPr>
          <p:cNvSpPr txBox="1"/>
          <p:nvPr/>
        </p:nvSpPr>
        <p:spPr>
          <a:xfrm>
            <a:off x="5792959" y="469151"/>
            <a:ext cx="6284495" cy="707886"/>
          </a:xfrm>
          <a:prstGeom prst="rect">
            <a:avLst/>
          </a:prstGeom>
          <a:noFill/>
        </p:spPr>
        <p:txBody>
          <a:bodyPr wrap="square" rtlCol="0">
            <a:spAutoFit/>
          </a:bodyPr>
          <a:lstStyle/>
          <a:p>
            <a:pPr algn="ctr"/>
            <a:r>
              <a:rPr lang="en-US" altLang="ja-JP" sz="4000" b="1" dirty="0">
                <a:latin typeface="Arial" panose="020B0604020202020204" pitchFamily="34" charset="0"/>
                <a:cs typeface="Arial" panose="020B0604020202020204" pitchFamily="34" charset="0"/>
              </a:rPr>
              <a:t>Water dynamics in Liver</a:t>
            </a:r>
            <a:endParaRPr kumimoji="1" lang="ja-JP" altLang="en-US" sz="4000" b="1" dirty="0">
              <a:latin typeface="Arial" panose="020B0604020202020204" pitchFamily="34" charset="0"/>
              <a:cs typeface="Arial" panose="020B0604020202020204" pitchFamily="34" charset="0"/>
            </a:endParaRPr>
          </a:p>
        </p:txBody>
      </p:sp>
      <p:pic>
        <p:nvPicPr>
          <p:cNvPr id="44" name="図 43" descr="ダイアグラム&#10;&#10;自動的に生成された説明">
            <a:extLst>
              <a:ext uri="{FF2B5EF4-FFF2-40B4-BE49-F238E27FC236}">
                <a16:creationId xmlns:a16="http://schemas.microsoft.com/office/drawing/2014/main" id="{0BC273E4-77D6-4E7D-B6D5-F55FC67A83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8426" y="88561"/>
            <a:ext cx="2716312" cy="2546542"/>
          </a:xfrm>
          <a:prstGeom prst="rect">
            <a:avLst/>
          </a:prstGeom>
          <a:ln>
            <a:solidFill>
              <a:schemeClr val="tx1"/>
            </a:solidFill>
          </a:ln>
        </p:spPr>
      </p:pic>
      <p:cxnSp>
        <p:nvCxnSpPr>
          <p:cNvPr id="47" name="直線コネクタ 46">
            <a:extLst>
              <a:ext uri="{FF2B5EF4-FFF2-40B4-BE49-F238E27FC236}">
                <a16:creationId xmlns:a16="http://schemas.microsoft.com/office/drawing/2014/main" id="{90993C04-74A6-4CFF-A7DB-25F59640B6C4}"/>
              </a:ext>
            </a:extLst>
          </p:cNvPr>
          <p:cNvCxnSpPr>
            <a:cxnSpLocks/>
          </p:cNvCxnSpPr>
          <p:nvPr/>
        </p:nvCxnSpPr>
        <p:spPr>
          <a:xfrm flipH="1">
            <a:off x="1828899" y="83559"/>
            <a:ext cx="1049527" cy="6273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ADFCD1FD-9AF4-4F64-95E2-C2352496C2E3}"/>
              </a:ext>
            </a:extLst>
          </p:cNvPr>
          <p:cNvCxnSpPr>
            <a:cxnSpLocks/>
          </p:cNvCxnSpPr>
          <p:nvPr/>
        </p:nvCxnSpPr>
        <p:spPr>
          <a:xfrm flipH="1" flipV="1">
            <a:off x="1828899" y="898458"/>
            <a:ext cx="1029239" cy="17366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正方形/長方形 51">
            <a:extLst>
              <a:ext uri="{FF2B5EF4-FFF2-40B4-BE49-F238E27FC236}">
                <a16:creationId xmlns:a16="http://schemas.microsoft.com/office/drawing/2014/main" id="{C6DFCAAE-7615-474D-801D-B24D7EDAB7A1}"/>
              </a:ext>
            </a:extLst>
          </p:cNvPr>
          <p:cNvSpPr/>
          <p:nvPr/>
        </p:nvSpPr>
        <p:spPr>
          <a:xfrm>
            <a:off x="1627087" y="710938"/>
            <a:ext cx="201812" cy="1875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6D66807C-BF1E-4B53-A20D-34EFCBE0BE59}"/>
              </a:ext>
            </a:extLst>
          </p:cNvPr>
          <p:cNvSpPr txBox="1"/>
          <p:nvPr/>
        </p:nvSpPr>
        <p:spPr>
          <a:xfrm>
            <a:off x="171242" y="2269529"/>
            <a:ext cx="2400434" cy="369332"/>
          </a:xfrm>
          <a:prstGeom prst="rect">
            <a:avLst/>
          </a:prstGeom>
          <a:solidFill>
            <a:srgbClr val="FF0000"/>
          </a:solidFill>
        </p:spPr>
        <p:txBody>
          <a:bodyPr wrap="square" rtlCol="0" anchor="ctr">
            <a:spAutoFit/>
          </a:bodyPr>
          <a:lstStyle/>
          <a:p>
            <a:pPr algn="ctr"/>
            <a:r>
              <a:rPr lang="en-US" altLang="ja-JP" b="1" baseline="30000" dirty="0">
                <a:solidFill>
                  <a:schemeClr val="bg1"/>
                </a:solidFill>
              </a:rPr>
              <a:t>18</a:t>
            </a:r>
            <a:r>
              <a:rPr kumimoji="1" lang="en-US" altLang="ja-JP" b="1" dirty="0">
                <a:solidFill>
                  <a:schemeClr val="bg1"/>
                </a:solidFill>
              </a:rPr>
              <a:t>O</a:t>
            </a:r>
            <a:r>
              <a:rPr kumimoji="1" lang="ja-JP" altLang="en-US" b="1" dirty="0">
                <a:solidFill>
                  <a:schemeClr val="bg1"/>
                </a:solidFill>
              </a:rPr>
              <a:t> </a:t>
            </a:r>
            <a:r>
              <a:rPr lang="en-US" altLang="ja-JP" b="1" dirty="0">
                <a:solidFill>
                  <a:schemeClr val="bg1"/>
                </a:solidFill>
              </a:rPr>
              <a:t>water</a:t>
            </a:r>
            <a:r>
              <a:rPr kumimoji="1" lang="ja-JP" altLang="en-US" b="1" dirty="0">
                <a:solidFill>
                  <a:schemeClr val="bg1"/>
                </a:solidFill>
              </a:rPr>
              <a:t>（</a:t>
            </a:r>
            <a:r>
              <a:rPr kumimoji="1" lang="en-US" altLang="ja-JP" b="1" dirty="0">
                <a:solidFill>
                  <a:schemeClr val="bg1"/>
                </a:solidFill>
              </a:rPr>
              <a:t>H</a:t>
            </a:r>
            <a:r>
              <a:rPr kumimoji="1" lang="en-US" altLang="ja-JP" b="1" baseline="-25000" dirty="0">
                <a:solidFill>
                  <a:schemeClr val="bg1"/>
                </a:solidFill>
              </a:rPr>
              <a:t>2</a:t>
            </a:r>
            <a:r>
              <a:rPr kumimoji="1" lang="en-US" altLang="ja-JP" b="1" baseline="30000" dirty="0">
                <a:solidFill>
                  <a:schemeClr val="bg1"/>
                </a:solidFill>
              </a:rPr>
              <a:t>18</a:t>
            </a:r>
            <a:r>
              <a:rPr kumimoji="1" lang="en-US" altLang="ja-JP" b="1" dirty="0">
                <a:solidFill>
                  <a:schemeClr val="bg1"/>
                </a:solidFill>
              </a:rPr>
              <a:t>O</a:t>
            </a:r>
            <a:r>
              <a:rPr kumimoji="1" lang="ja-JP" altLang="en-US" b="1" dirty="0">
                <a:solidFill>
                  <a:schemeClr val="bg1"/>
                </a:solidFill>
              </a:rPr>
              <a:t>）</a:t>
            </a:r>
          </a:p>
        </p:txBody>
      </p:sp>
      <p:grpSp>
        <p:nvGrpSpPr>
          <p:cNvPr id="126" name="グループ化 125">
            <a:extLst>
              <a:ext uri="{FF2B5EF4-FFF2-40B4-BE49-F238E27FC236}">
                <a16:creationId xmlns:a16="http://schemas.microsoft.com/office/drawing/2014/main" id="{37F46941-1247-4A95-AF17-7F7E0A95A21E}"/>
              </a:ext>
            </a:extLst>
          </p:cNvPr>
          <p:cNvGrpSpPr/>
          <p:nvPr/>
        </p:nvGrpSpPr>
        <p:grpSpPr>
          <a:xfrm>
            <a:off x="174899" y="1393198"/>
            <a:ext cx="11582961" cy="4810943"/>
            <a:chOff x="174899" y="1393198"/>
            <a:chExt cx="11582961" cy="4810943"/>
          </a:xfrm>
        </p:grpSpPr>
        <p:sp>
          <p:nvSpPr>
            <p:cNvPr id="67" name="テキスト ボックス 66">
              <a:extLst>
                <a:ext uri="{FF2B5EF4-FFF2-40B4-BE49-F238E27FC236}">
                  <a16:creationId xmlns:a16="http://schemas.microsoft.com/office/drawing/2014/main" id="{2C8D5049-1B5B-4334-8E7E-A1784370AB5E}"/>
                </a:ext>
              </a:extLst>
            </p:cNvPr>
            <p:cNvSpPr txBox="1"/>
            <p:nvPr/>
          </p:nvSpPr>
          <p:spPr>
            <a:xfrm>
              <a:off x="5660858" y="1393198"/>
              <a:ext cx="6097002" cy="461665"/>
            </a:xfrm>
            <a:prstGeom prst="rect">
              <a:avLst/>
            </a:prstGeom>
            <a:noFill/>
          </p:spPr>
          <p:txBody>
            <a:bodyPr wrap="square" rtlCol="0">
              <a:spAutoFit/>
            </a:bodyPr>
            <a:lstStyle/>
            <a:p>
              <a:pPr marL="342900" indent="-342900" algn="ctr">
                <a:buFont typeface="Arial" panose="020B0604020202020204" pitchFamily="34" charset="0"/>
                <a:buChar char="•"/>
              </a:pPr>
              <a:r>
                <a:rPr lang="en-US" altLang="ja-JP" sz="2400" b="1" dirty="0">
                  <a:solidFill>
                    <a:srgbClr val="FF0000"/>
                  </a:solidFill>
                  <a:latin typeface="Arial" panose="020B0604020202020204" pitchFamily="34" charset="0"/>
                  <a:cs typeface="Arial" panose="020B0604020202020204" pitchFamily="34" charset="0"/>
                </a:rPr>
                <a:t>Highly concentrated in blood vessels</a:t>
              </a:r>
            </a:p>
          </p:txBody>
        </p:sp>
        <p:grpSp>
          <p:nvGrpSpPr>
            <p:cNvPr id="125" name="グループ化 124">
              <a:extLst>
                <a:ext uri="{FF2B5EF4-FFF2-40B4-BE49-F238E27FC236}">
                  <a16:creationId xmlns:a16="http://schemas.microsoft.com/office/drawing/2014/main" id="{39BE071B-16D9-4972-AE6C-0E0CCEA76881}"/>
                </a:ext>
              </a:extLst>
            </p:cNvPr>
            <p:cNvGrpSpPr/>
            <p:nvPr/>
          </p:nvGrpSpPr>
          <p:grpSpPr>
            <a:xfrm>
              <a:off x="174899" y="2932490"/>
              <a:ext cx="7825929" cy="3271651"/>
              <a:chOff x="174899" y="2932490"/>
              <a:chExt cx="7825929" cy="3271651"/>
            </a:xfrm>
          </p:grpSpPr>
          <p:grpSp>
            <p:nvGrpSpPr>
              <p:cNvPr id="102" name="グループ化 101">
                <a:extLst>
                  <a:ext uri="{FF2B5EF4-FFF2-40B4-BE49-F238E27FC236}">
                    <a16:creationId xmlns:a16="http://schemas.microsoft.com/office/drawing/2014/main" id="{126E245B-2819-417D-9616-0240A0F9432C}"/>
                  </a:ext>
                </a:extLst>
              </p:cNvPr>
              <p:cNvGrpSpPr/>
              <p:nvPr/>
            </p:nvGrpSpPr>
            <p:grpSpPr>
              <a:xfrm>
                <a:off x="4161534" y="2932490"/>
                <a:ext cx="3839294" cy="3271651"/>
                <a:chOff x="4161534" y="2932490"/>
                <a:chExt cx="3839294" cy="3271651"/>
              </a:xfrm>
            </p:grpSpPr>
            <p:grpSp>
              <p:nvGrpSpPr>
                <p:cNvPr id="81" name="グループ化 80">
                  <a:extLst>
                    <a:ext uri="{FF2B5EF4-FFF2-40B4-BE49-F238E27FC236}">
                      <a16:creationId xmlns:a16="http://schemas.microsoft.com/office/drawing/2014/main" id="{77B40237-8892-4CE7-B1E2-E7EF17BF9161}"/>
                    </a:ext>
                  </a:extLst>
                </p:cNvPr>
                <p:cNvGrpSpPr/>
                <p:nvPr/>
              </p:nvGrpSpPr>
              <p:grpSpPr>
                <a:xfrm>
                  <a:off x="4376856" y="2932490"/>
                  <a:ext cx="3275799" cy="2009275"/>
                  <a:chOff x="4376856" y="2932490"/>
                  <a:chExt cx="3275799" cy="2009275"/>
                </a:xfrm>
              </p:grpSpPr>
              <p:sp>
                <p:nvSpPr>
                  <p:cNvPr id="2" name="テキスト ボックス 1">
                    <a:extLst>
                      <a:ext uri="{FF2B5EF4-FFF2-40B4-BE49-F238E27FC236}">
                        <a16:creationId xmlns:a16="http://schemas.microsoft.com/office/drawing/2014/main" id="{309F7AB5-46AA-4ECD-90DA-1CE597E59DDE}"/>
                      </a:ext>
                    </a:extLst>
                  </p:cNvPr>
                  <p:cNvSpPr txBox="1"/>
                  <p:nvPr/>
                </p:nvSpPr>
                <p:spPr>
                  <a:xfrm>
                    <a:off x="5324448" y="3320276"/>
                    <a:ext cx="1725152" cy="369332"/>
                  </a:xfrm>
                  <a:prstGeom prst="rect">
                    <a:avLst/>
                  </a:prstGeom>
                  <a:noFill/>
                </p:spPr>
                <p:txBody>
                  <a:bodyPr wrap="none" rtlCol="0">
                    <a:spAutoFit/>
                  </a:bodyPr>
                  <a:lstStyle/>
                  <a:p>
                    <a:r>
                      <a:rPr kumimoji="1" lang="en-US" altLang="ja-JP" b="1" dirty="0">
                        <a:solidFill>
                          <a:srgbClr val="FF0000"/>
                        </a:solidFill>
                        <a:latin typeface="Arial" panose="020B0604020202020204" pitchFamily="34" charset="0"/>
                        <a:cs typeface="Arial" panose="020B0604020202020204" pitchFamily="34" charset="0"/>
                      </a:rPr>
                      <a:t>Blood vessels</a:t>
                    </a:r>
                    <a:endParaRPr kumimoji="1" lang="ja-JP" altLang="en-US" b="1" dirty="0">
                      <a:solidFill>
                        <a:srgbClr val="FF0000"/>
                      </a:solidFill>
                      <a:latin typeface="Arial" panose="020B0604020202020204" pitchFamily="34" charset="0"/>
                      <a:cs typeface="Arial" panose="020B0604020202020204" pitchFamily="34" charset="0"/>
                    </a:endParaRPr>
                  </a:p>
                </p:txBody>
              </p:sp>
              <p:cxnSp>
                <p:nvCxnSpPr>
                  <p:cNvPr id="6" name="直線矢印コネクタ 5">
                    <a:extLst>
                      <a:ext uri="{FF2B5EF4-FFF2-40B4-BE49-F238E27FC236}">
                        <a16:creationId xmlns:a16="http://schemas.microsoft.com/office/drawing/2014/main" id="{E8089229-E5D7-44DA-8852-CE9EE9BFAA9B}"/>
                      </a:ext>
                    </a:extLst>
                  </p:cNvPr>
                  <p:cNvCxnSpPr/>
                  <p:nvPr/>
                </p:nvCxnSpPr>
                <p:spPr>
                  <a:xfrm flipH="1">
                    <a:off x="5324448" y="2932490"/>
                    <a:ext cx="192818" cy="842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9685C802-C8E6-4C35-A05D-6586A373C9EB}"/>
                      </a:ext>
                    </a:extLst>
                  </p:cNvPr>
                  <p:cNvCxnSpPr/>
                  <p:nvPr/>
                </p:nvCxnSpPr>
                <p:spPr>
                  <a:xfrm flipH="1">
                    <a:off x="6096000" y="2932490"/>
                    <a:ext cx="192818" cy="842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CCEEC74B-793E-4C76-9822-42454A74114A}"/>
                      </a:ext>
                    </a:extLst>
                  </p:cNvPr>
                  <p:cNvCxnSpPr/>
                  <p:nvPr/>
                </p:nvCxnSpPr>
                <p:spPr>
                  <a:xfrm flipH="1">
                    <a:off x="4652211" y="4857543"/>
                    <a:ext cx="192818" cy="842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F0556AFA-840F-493A-A0A7-37E212694BB2}"/>
                      </a:ext>
                    </a:extLst>
                  </p:cNvPr>
                  <p:cNvCxnSpPr>
                    <a:cxnSpLocks/>
                  </p:cNvCxnSpPr>
                  <p:nvPr/>
                </p:nvCxnSpPr>
                <p:spPr>
                  <a:xfrm flipV="1">
                    <a:off x="5400130" y="3752879"/>
                    <a:ext cx="117136" cy="1734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D2CBDF86-52D0-497E-93CA-10289826E7F8}"/>
                      </a:ext>
                    </a:extLst>
                  </p:cNvPr>
                  <p:cNvCxnSpPr>
                    <a:cxnSpLocks/>
                  </p:cNvCxnSpPr>
                  <p:nvPr/>
                </p:nvCxnSpPr>
                <p:spPr>
                  <a:xfrm flipV="1">
                    <a:off x="6133841" y="3985412"/>
                    <a:ext cx="117136" cy="1734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396B253C-25B0-4A51-81AB-0E128BFFAD3A}"/>
                      </a:ext>
                    </a:extLst>
                  </p:cNvPr>
                  <p:cNvCxnSpPr>
                    <a:cxnSpLocks/>
                  </p:cNvCxnSpPr>
                  <p:nvPr/>
                </p:nvCxnSpPr>
                <p:spPr>
                  <a:xfrm>
                    <a:off x="7456224" y="4734139"/>
                    <a:ext cx="196431" cy="1206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F08BAE7C-C440-4676-91CC-DE814A080C3F}"/>
                      </a:ext>
                    </a:extLst>
                  </p:cNvPr>
                  <p:cNvCxnSpPr>
                    <a:cxnSpLocks/>
                  </p:cNvCxnSpPr>
                  <p:nvPr/>
                </p:nvCxnSpPr>
                <p:spPr>
                  <a:xfrm>
                    <a:off x="4376856" y="4301375"/>
                    <a:ext cx="196431" cy="1206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62AEFC82-CE52-486A-853B-9CF5FF011FE1}"/>
                      </a:ext>
                    </a:extLst>
                  </p:cNvPr>
                  <p:cNvCxnSpPr>
                    <a:cxnSpLocks/>
                  </p:cNvCxnSpPr>
                  <p:nvPr/>
                </p:nvCxnSpPr>
                <p:spPr>
                  <a:xfrm>
                    <a:off x="4494366" y="2974601"/>
                    <a:ext cx="157845" cy="105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A1CE80E3-B7B8-4677-8EBF-868B4A0E6B16}"/>
                      </a:ext>
                    </a:extLst>
                  </p:cNvPr>
                  <p:cNvCxnSpPr>
                    <a:cxnSpLocks/>
                  </p:cNvCxnSpPr>
                  <p:nvPr/>
                </p:nvCxnSpPr>
                <p:spPr>
                  <a:xfrm>
                    <a:off x="4396150" y="3249936"/>
                    <a:ext cx="157845" cy="105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6" name="楕円 95">
                  <a:extLst>
                    <a:ext uri="{FF2B5EF4-FFF2-40B4-BE49-F238E27FC236}">
                      <a16:creationId xmlns:a16="http://schemas.microsoft.com/office/drawing/2014/main" id="{ACEC96FD-973A-4943-9516-7018F7F1DD7D}"/>
                    </a:ext>
                  </a:extLst>
                </p:cNvPr>
                <p:cNvSpPr/>
                <p:nvPr/>
              </p:nvSpPr>
              <p:spPr>
                <a:xfrm>
                  <a:off x="7766212" y="3666486"/>
                  <a:ext cx="234616" cy="234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8A5E3352-6753-40AA-ABD1-1DA0E32BE39F}"/>
                    </a:ext>
                  </a:extLst>
                </p:cNvPr>
                <p:cNvSpPr/>
                <p:nvPr/>
              </p:nvSpPr>
              <p:spPr>
                <a:xfrm>
                  <a:off x="5224081" y="4778220"/>
                  <a:ext cx="568877" cy="3051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楕円 99">
                  <a:extLst>
                    <a:ext uri="{FF2B5EF4-FFF2-40B4-BE49-F238E27FC236}">
                      <a16:creationId xmlns:a16="http://schemas.microsoft.com/office/drawing/2014/main" id="{A03229A1-A11D-400C-9E73-6E253D4BC851}"/>
                    </a:ext>
                  </a:extLst>
                </p:cNvPr>
                <p:cNvSpPr/>
                <p:nvPr/>
              </p:nvSpPr>
              <p:spPr>
                <a:xfrm>
                  <a:off x="5089832" y="5216500"/>
                  <a:ext cx="234616" cy="234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楕円 100">
                  <a:extLst>
                    <a:ext uri="{FF2B5EF4-FFF2-40B4-BE49-F238E27FC236}">
                      <a16:creationId xmlns:a16="http://schemas.microsoft.com/office/drawing/2014/main" id="{83263557-7C4B-4BFC-B86B-A25927045215}"/>
                    </a:ext>
                  </a:extLst>
                </p:cNvPr>
                <p:cNvSpPr/>
                <p:nvPr/>
              </p:nvSpPr>
              <p:spPr>
                <a:xfrm>
                  <a:off x="4161534" y="5969525"/>
                  <a:ext cx="234616" cy="234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a:extLst>
                  <a:ext uri="{FF2B5EF4-FFF2-40B4-BE49-F238E27FC236}">
                    <a16:creationId xmlns:a16="http://schemas.microsoft.com/office/drawing/2014/main" id="{998C15CF-4E7E-4AFE-B0C5-9C2D688D5275}"/>
                  </a:ext>
                </a:extLst>
              </p:cNvPr>
              <p:cNvGrpSpPr/>
              <p:nvPr/>
            </p:nvGrpSpPr>
            <p:grpSpPr>
              <a:xfrm>
                <a:off x="174899" y="2932490"/>
                <a:ext cx="3839294" cy="3271651"/>
                <a:chOff x="4161534" y="2932490"/>
                <a:chExt cx="3839294" cy="3271651"/>
              </a:xfrm>
            </p:grpSpPr>
            <p:grpSp>
              <p:nvGrpSpPr>
                <p:cNvPr id="104" name="グループ化 103">
                  <a:extLst>
                    <a:ext uri="{FF2B5EF4-FFF2-40B4-BE49-F238E27FC236}">
                      <a16:creationId xmlns:a16="http://schemas.microsoft.com/office/drawing/2014/main" id="{E8B667FD-8737-4151-82F3-CCC31E8CDD84}"/>
                    </a:ext>
                  </a:extLst>
                </p:cNvPr>
                <p:cNvGrpSpPr/>
                <p:nvPr/>
              </p:nvGrpSpPr>
              <p:grpSpPr>
                <a:xfrm>
                  <a:off x="4376856" y="2932490"/>
                  <a:ext cx="3275799" cy="2009275"/>
                  <a:chOff x="4376856" y="2932490"/>
                  <a:chExt cx="3275799" cy="2009275"/>
                </a:xfrm>
              </p:grpSpPr>
              <p:sp>
                <p:nvSpPr>
                  <p:cNvPr id="109" name="テキスト ボックス 108">
                    <a:extLst>
                      <a:ext uri="{FF2B5EF4-FFF2-40B4-BE49-F238E27FC236}">
                        <a16:creationId xmlns:a16="http://schemas.microsoft.com/office/drawing/2014/main" id="{FDCF8DE1-86CC-4FB6-8E4A-76486D9DA67D}"/>
                      </a:ext>
                    </a:extLst>
                  </p:cNvPr>
                  <p:cNvSpPr txBox="1"/>
                  <p:nvPr/>
                </p:nvSpPr>
                <p:spPr>
                  <a:xfrm>
                    <a:off x="5324448" y="3320276"/>
                    <a:ext cx="1725152" cy="369332"/>
                  </a:xfrm>
                  <a:prstGeom prst="rect">
                    <a:avLst/>
                  </a:prstGeom>
                  <a:noFill/>
                </p:spPr>
                <p:txBody>
                  <a:bodyPr wrap="none" rtlCol="0">
                    <a:spAutoFit/>
                  </a:bodyPr>
                  <a:lstStyle/>
                  <a:p>
                    <a:r>
                      <a:rPr kumimoji="1" lang="en-US" altLang="ja-JP" b="1" dirty="0">
                        <a:solidFill>
                          <a:srgbClr val="FF0000"/>
                        </a:solidFill>
                        <a:latin typeface="Arial" panose="020B0604020202020204" pitchFamily="34" charset="0"/>
                        <a:cs typeface="Arial" panose="020B0604020202020204" pitchFamily="34" charset="0"/>
                      </a:rPr>
                      <a:t>Blood vessels</a:t>
                    </a:r>
                    <a:endParaRPr kumimoji="1" lang="ja-JP" altLang="en-US" b="1" dirty="0">
                      <a:solidFill>
                        <a:srgbClr val="FF0000"/>
                      </a:solidFill>
                      <a:latin typeface="Arial" panose="020B0604020202020204" pitchFamily="34" charset="0"/>
                      <a:cs typeface="Arial" panose="020B0604020202020204" pitchFamily="34" charset="0"/>
                    </a:endParaRPr>
                  </a:p>
                </p:txBody>
              </p:sp>
              <p:cxnSp>
                <p:nvCxnSpPr>
                  <p:cNvPr id="110" name="直線矢印コネクタ 109">
                    <a:extLst>
                      <a:ext uri="{FF2B5EF4-FFF2-40B4-BE49-F238E27FC236}">
                        <a16:creationId xmlns:a16="http://schemas.microsoft.com/office/drawing/2014/main" id="{1FD35848-8FCA-446F-85E8-4D48CD2579AE}"/>
                      </a:ext>
                    </a:extLst>
                  </p:cNvPr>
                  <p:cNvCxnSpPr/>
                  <p:nvPr/>
                </p:nvCxnSpPr>
                <p:spPr>
                  <a:xfrm flipH="1">
                    <a:off x="5324448" y="2932490"/>
                    <a:ext cx="192818" cy="842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矢印コネクタ 110">
                    <a:extLst>
                      <a:ext uri="{FF2B5EF4-FFF2-40B4-BE49-F238E27FC236}">
                        <a16:creationId xmlns:a16="http://schemas.microsoft.com/office/drawing/2014/main" id="{40C336A4-E79C-4F63-B622-303CFC4980FC}"/>
                      </a:ext>
                    </a:extLst>
                  </p:cNvPr>
                  <p:cNvCxnSpPr/>
                  <p:nvPr/>
                </p:nvCxnSpPr>
                <p:spPr>
                  <a:xfrm flipH="1">
                    <a:off x="6096000" y="2932490"/>
                    <a:ext cx="192818" cy="842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矢印コネクタ 111">
                    <a:extLst>
                      <a:ext uri="{FF2B5EF4-FFF2-40B4-BE49-F238E27FC236}">
                        <a16:creationId xmlns:a16="http://schemas.microsoft.com/office/drawing/2014/main" id="{6D7AEA16-223A-41F6-9D62-2B6248371F47}"/>
                      </a:ext>
                    </a:extLst>
                  </p:cNvPr>
                  <p:cNvCxnSpPr/>
                  <p:nvPr/>
                </p:nvCxnSpPr>
                <p:spPr>
                  <a:xfrm flipH="1">
                    <a:off x="4652211" y="4857543"/>
                    <a:ext cx="192818" cy="842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a:extLst>
                      <a:ext uri="{FF2B5EF4-FFF2-40B4-BE49-F238E27FC236}">
                        <a16:creationId xmlns:a16="http://schemas.microsoft.com/office/drawing/2014/main" id="{69B915B1-B668-419D-AF16-D75DDB350480}"/>
                      </a:ext>
                    </a:extLst>
                  </p:cNvPr>
                  <p:cNvCxnSpPr>
                    <a:cxnSpLocks/>
                  </p:cNvCxnSpPr>
                  <p:nvPr/>
                </p:nvCxnSpPr>
                <p:spPr>
                  <a:xfrm flipV="1">
                    <a:off x="5400130" y="3752879"/>
                    <a:ext cx="117136" cy="1734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矢印コネクタ 113">
                    <a:extLst>
                      <a:ext uri="{FF2B5EF4-FFF2-40B4-BE49-F238E27FC236}">
                        <a16:creationId xmlns:a16="http://schemas.microsoft.com/office/drawing/2014/main" id="{890DB3BE-A376-4652-B1D7-934652D7BF72}"/>
                      </a:ext>
                    </a:extLst>
                  </p:cNvPr>
                  <p:cNvCxnSpPr>
                    <a:cxnSpLocks/>
                  </p:cNvCxnSpPr>
                  <p:nvPr/>
                </p:nvCxnSpPr>
                <p:spPr>
                  <a:xfrm flipV="1">
                    <a:off x="6133841" y="3985412"/>
                    <a:ext cx="117136" cy="1734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790C6C9D-7855-47A5-A990-2E93E9CD69D7}"/>
                      </a:ext>
                    </a:extLst>
                  </p:cNvPr>
                  <p:cNvCxnSpPr>
                    <a:cxnSpLocks/>
                  </p:cNvCxnSpPr>
                  <p:nvPr/>
                </p:nvCxnSpPr>
                <p:spPr>
                  <a:xfrm>
                    <a:off x="7456224" y="4734139"/>
                    <a:ext cx="196431" cy="1206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矢印コネクタ 115">
                    <a:extLst>
                      <a:ext uri="{FF2B5EF4-FFF2-40B4-BE49-F238E27FC236}">
                        <a16:creationId xmlns:a16="http://schemas.microsoft.com/office/drawing/2014/main" id="{1ABFA5EB-A4B0-4CEA-AD93-92FC197EECCF}"/>
                      </a:ext>
                    </a:extLst>
                  </p:cNvPr>
                  <p:cNvCxnSpPr>
                    <a:cxnSpLocks/>
                  </p:cNvCxnSpPr>
                  <p:nvPr/>
                </p:nvCxnSpPr>
                <p:spPr>
                  <a:xfrm>
                    <a:off x="4376856" y="4301375"/>
                    <a:ext cx="196431" cy="1206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矢印コネクタ 116">
                    <a:extLst>
                      <a:ext uri="{FF2B5EF4-FFF2-40B4-BE49-F238E27FC236}">
                        <a16:creationId xmlns:a16="http://schemas.microsoft.com/office/drawing/2014/main" id="{2A58FC05-D33A-48CF-8C3D-B24F5721F791}"/>
                      </a:ext>
                    </a:extLst>
                  </p:cNvPr>
                  <p:cNvCxnSpPr>
                    <a:cxnSpLocks/>
                  </p:cNvCxnSpPr>
                  <p:nvPr/>
                </p:nvCxnSpPr>
                <p:spPr>
                  <a:xfrm>
                    <a:off x="4494366" y="2974601"/>
                    <a:ext cx="157845" cy="105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矢印コネクタ 117">
                    <a:extLst>
                      <a:ext uri="{FF2B5EF4-FFF2-40B4-BE49-F238E27FC236}">
                        <a16:creationId xmlns:a16="http://schemas.microsoft.com/office/drawing/2014/main" id="{3C69C812-541E-4669-96BB-65EA20D6DE4A}"/>
                      </a:ext>
                    </a:extLst>
                  </p:cNvPr>
                  <p:cNvCxnSpPr>
                    <a:cxnSpLocks/>
                  </p:cNvCxnSpPr>
                  <p:nvPr/>
                </p:nvCxnSpPr>
                <p:spPr>
                  <a:xfrm>
                    <a:off x="4396150" y="3249936"/>
                    <a:ext cx="157845" cy="105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5" name="楕円 104">
                  <a:extLst>
                    <a:ext uri="{FF2B5EF4-FFF2-40B4-BE49-F238E27FC236}">
                      <a16:creationId xmlns:a16="http://schemas.microsoft.com/office/drawing/2014/main" id="{77FC1E3E-73D3-4432-B384-3CA5E6C55135}"/>
                    </a:ext>
                  </a:extLst>
                </p:cNvPr>
                <p:cNvSpPr/>
                <p:nvPr/>
              </p:nvSpPr>
              <p:spPr>
                <a:xfrm>
                  <a:off x="7766212" y="3666486"/>
                  <a:ext cx="234616" cy="234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a:extLst>
                    <a:ext uri="{FF2B5EF4-FFF2-40B4-BE49-F238E27FC236}">
                      <a16:creationId xmlns:a16="http://schemas.microsoft.com/office/drawing/2014/main" id="{6F65C68B-D91A-4F0B-B3C1-43D340ED3D86}"/>
                    </a:ext>
                  </a:extLst>
                </p:cNvPr>
                <p:cNvSpPr/>
                <p:nvPr/>
              </p:nvSpPr>
              <p:spPr>
                <a:xfrm>
                  <a:off x="5224081" y="4778220"/>
                  <a:ext cx="568877" cy="3051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0CCA8679-53B5-41F9-A81E-4EE822AFFB64}"/>
                    </a:ext>
                  </a:extLst>
                </p:cNvPr>
                <p:cNvSpPr/>
                <p:nvPr/>
              </p:nvSpPr>
              <p:spPr>
                <a:xfrm>
                  <a:off x="5089832" y="5216500"/>
                  <a:ext cx="234616" cy="234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6FBE44B3-B187-4B00-8535-DFF9B5DDA8B0}"/>
                    </a:ext>
                  </a:extLst>
                </p:cNvPr>
                <p:cNvSpPr/>
                <p:nvPr/>
              </p:nvSpPr>
              <p:spPr>
                <a:xfrm>
                  <a:off x="4161534" y="5969525"/>
                  <a:ext cx="234616" cy="234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127" name="グループ化 126">
            <a:extLst>
              <a:ext uri="{FF2B5EF4-FFF2-40B4-BE49-F238E27FC236}">
                <a16:creationId xmlns:a16="http://schemas.microsoft.com/office/drawing/2014/main" id="{111B8333-6A94-49FA-ADC3-C9BA365C339E}"/>
              </a:ext>
            </a:extLst>
          </p:cNvPr>
          <p:cNvGrpSpPr/>
          <p:nvPr/>
        </p:nvGrpSpPr>
        <p:grpSpPr>
          <a:xfrm>
            <a:off x="5683126" y="1872986"/>
            <a:ext cx="6337632" cy="3372636"/>
            <a:chOff x="5683126" y="1872986"/>
            <a:chExt cx="6337632" cy="3372636"/>
          </a:xfrm>
        </p:grpSpPr>
        <p:sp>
          <p:nvSpPr>
            <p:cNvPr id="121" name="テキスト ボックス 120">
              <a:extLst>
                <a:ext uri="{FF2B5EF4-FFF2-40B4-BE49-F238E27FC236}">
                  <a16:creationId xmlns:a16="http://schemas.microsoft.com/office/drawing/2014/main" id="{2A047D2A-B031-4488-8E76-E3FB59E78C57}"/>
                </a:ext>
              </a:extLst>
            </p:cNvPr>
            <p:cNvSpPr txBox="1"/>
            <p:nvPr/>
          </p:nvSpPr>
          <p:spPr>
            <a:xfrm>
              <a:off x="5683126" y="1872986"/>
              <a:ext cx="6337632" cy="461665"/>
            </a:xfrm>
            <a:prstGeom prst="rect">
              <a:avLst/>
            </a:prstGeom>
            <a:noFill/>
          </p:spPr>
          <p:txBody>
            <a:bodyPr wrap="square">
              <a:spAutoFit/>
            </a:bodyPr>
            <a:lstStyle/>
            <a:p>
              <a:pPr marL="342900" indent="-342900" algn="ctr">
                <a:buFont typeface="Arial" panose="020B0604020202020204" pitchFamily="34" charset="0"/>
                <a:buChar char="•"/>
              </a:pPr>
              <a:r>
                <a:rPr lang="en-US" altLang="ja-JP" sz="2400" b="1" dirty="0">
                  <a:solidFill>
                    <a:srgbClr val="0000FF"/>
                  </a:solidFill>
                  <a:latin typeface="Arial" panose="020B0604020202020204" pitchFamily="34" charset="0"/>
                  <a:cs typeface="Arial" panose="020B0604020202020204" pitchFamily="34" charset="0"/>
                </a:rPr>
                <a:t>Gradual migration through hepatocytes</a:t>
              </a:r>
              <a:endParaRPr kumimoji="1" lang="en-US" altLang="ja-JP" sz="2400" b="1" dirty="0">
                <a:solidFill>
                  <a:srgbClr val="0000FF"/>
                </a:solidFill>
                <a:latin typeface="Arial" panose="020B0604020202020204" pitchFamily="34" charset="0"/>
                <a:cs typeface="Arial" panose="020B0604020202020204" pitchFamily="34" charset="0"/>
              </a:endParaRPr>
            </a:p>
          </p:txBody>
        </p:sp>
        <p:grpSp>
          <p:nvGrpSpPr>
            <p:cNvPr id="124" name="グループ化 123">
              <a:extLst>
                <a:ext uri="{FF2B5EF4-FFF2-40B4-BE49-F238E27FC236}">
                  <a16:creationId xmlns:a16="http://schemas.microsoft.com/office/drawing/2014/main" id="{3860EB7F-26E2-49A8-9990-64E9D234C3CE}"/>
                </a:ext>
              </a:extLst>
            </p:cNvPr>
            <p:cNvGrpSpPr/>
            <p:nvPr/>
          </p:nvGrpSpPr>
          <p:grpSpPr>
            <a:xfrm>
              <a:off x="8593406" y="3370837"/>
              <a:ext cx="2710639" cy="1874785"/>
              <a:chOff x="8593406" y="3370837"/>
              <a:chExt cx="2710639" cy="1874785"/>
            </a:xfrm>
          </p:grpSpPr>
          <p:sp>
            <p:nvSpPr>
              <p:cNvPr id="119" name="矢印: 下 118">
                <a:extLst>
                  <a:ext uri="{FF2B5EF4-FFF2-40B4-BE49-F238E27FC236}">
                    <a16:creationId xmlns:a16="http://schemas.microsoft.com/office/drawing/2014/main" id="{A664BEA2-833D-4FB2-8426-D54E64F89B9F}"/>
                  </a:ext>
                </a:extLst>
              </p:cNvPr>
              <p:cNvSpPr/>
              <p:nvPr/>
            </p:nvSpPr>
            <p:spPr>
              <a:xfrm rot="20316373">
                <a:off x="8593406" y="3659277"/>
                <a:ext cx="329073" cy="1586345"/>
              </a:xfrm>
              <a:prstGeom prst="downArrow">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矢印: 下 121">
                <a:extLst>
                  <a:ext uri="{FF2B5EF4-FFF2-40B4-BE49-F238E27FC236}">
                    <a16:creationId xmlns:a16="http://schemas.microsoft.com/office/drawing/2014/main" id="{299C9FE9-D927-4EED-8CDC-12EDD3602100}"/>
                  </a:ext>
                </a:extLst>
              </p:cNvPr>
              <p:cNvSpPr/>
              <p:nvPr/>
            </p:nvSpPr>
            <p:spPr>
              <a:xfrm rot="1419531">
                <a:off x="10974972" y="3470343"/>
                <a:ext cx="329073" cy="1586345"/>
              </a:xfrm>
              <a:prstGeom prst="downArrow">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矢印: 下 122">
                <a:extLst>
                  <a:ext uri="{FF2B5EF4-FFF2-40B4-BE49-F238E27FC236}">
                    <a16:creationId xmlns:a16="http://schemas.microsoft.com/office/drawing/2014/main" id="{6F827ADD-4F77-4726-88D0-A2692E2A4C39}"/>
                  </a:ext>
                </a:extLst>
              </p:cNvPr>
              <p:cNvSpPr/>
              <p:nvPr/>
            </p:nvSpPr>
            <p:spPr>
              <a:xfrm rot="21103993">
                <a:off x="9760155" y="3370837"/>
                <a:ext cx="329073" cy="1586345"/>
              </a:xfrm>
              <a:prstGeom prst="downArrow">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158275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図 2" descr="stigmatic.png"/>
          <p:cNvPicPr>
            <a:picLocks noChangeAspect="1"/>
          </p:cNvPicPr>
          <p:nvPr/>
        </p:nvPicPr>
        <p:blipFill rotWithShape="1">
          <a:blip r:embed="rId3"/>
          <a:srcRect l="50589" t="18868"/>
          <a:stretch/>
        </p:blipFill>
        <p:spPr bwMode="auto">
          <a:xfrm>
            <a:off x="6525006" y="1617253"/>
            <a:ext cx="4708749" cy="3729076"/>
          </a:xfrm>
          <a:prstGeom prst="rect">
            <a:avLst/>
          </a:prstGeom>
          <a:noFill/>
          <a:ln w="9525">
            <a:noFill/>
            <a:miter lim="800000"/>
            <a:headEnd/>
            <a:tailEnd/>
          </a:ln>
        </p:spPr>
      </p:pic>
      <p:sp>
        <p:nvSpPr>
          <p:cNvPr id="4" name="テキスト ボックス 3"/>
          <p:cNvSpPr txBox="1"/>
          <p:nvPr/>
        </p:nvSpPr>
        <p:spPr>
          <a:xfrm>
            <a:off x="443134" y="5851483"/>
            <a:ext cx="2234907" cy="584775"/>
          </a:xfrm>
          <a:prstGeom prst="rect">
            <a:avLst/>
          </a:prstGeom>
          <a:noFill/>
        </p:spPr>
        <p:txBody>
          <a:bodyPr wrap="none" rtlCol="0">
            <a:spAutoFit/>
          </a:bodyPr>
          <a:lstStyle/>
          <a:p>
            <a:r>
              <a:rPr lang="en-US" altLang="ja-JP" sz="3200" b="1" u="sng" dirty="0">
                <a:latin typeface="Helvetica" pitchFamily="2" charset="0"/>
              </a:rPr>
              <a:t>Probe size</a:t>
            </a:r>
          </a:p>
        </p:txBody>
      </p:sp>
      <p:sp>
        <p:nvSpPr>
          <p:cNvPr id="5" name="テキスト ボックス 4"/>
          <p:cNvSpPr txBox="1"/>
          <p:nvPr/>
        </p:nvSpPr>
        <p:spPr>
          <a:xfrm>
            <a:off x="2978756" y="5643826"/>
            <a:ext cx="2688239" cy="1169551"/>
          </a:xfrm>
          <a:prstGeom prst="rect">
            <a:avLst/>
          </a:prstGeom>
          <a:noFill/>
        </p:spPr>
        <p:txBody>
          <a:bodyPr wrap="square" rtlCol="0">
            <a:spAutoFit/>
          </a:bodyPr>
          <a:lstStyle/>
          <a:p>
            <a:pPr>
              <a:spcAft>
                <a:spcPts val="600"/>
              </a:spcAft>
            </a:pPr>
            <a:r>
              <a:rPr lang="en-US" altLang="ja-JP" sz="2000" dirty="0">
                <a:latin typeface="Helvetica" pitchFamily="2" charset="0"/>
              </a:rPr>
              <a:t>Microbeam    &lt; 1 µm</a:t>
            </a:r>
          </a:p>
          <a:p>
            <a:pPr>
              <a:spcAft>
                <a:spcPts val="600"/>
              </a:spcAft>
            </a:pPr>
            <a:r>
              <a:rPr lang="en-US" altLang="ja-JP" sz="2000" dirty="0" err="1">
                <a:latin typeface="Helvetica" pitchFamily="2" charset="0"/>
              </a:rPr>
              <a:t>NanoSIMS</a:t>
            </a:r>
            <a:r>
              <a:rPr lang="en-US" altLang="ja-JP" sz="2000" dirty="0">
                <a:latin typeface="Helvetica" pitchFamily="2" charset="0"/>
              </a:rPr>
              <a:t>    &lt; 50 nm</a:t>
            </a:r>
          </a:p>
          <a:p>
            <a:pPr>
              <a:spcAft>
                <a:spcPts val="600"/>
              </a:spcAft>
            </a:pPr>
            <a:r>
              <a:rPr lang="en-US" altLang="ja-JP" sz="2000" dirty="0">
                <a:latin typeface="Helvetica" pitchFamily="2" charset="0"/>
              </a:rPr>
              <a:t>FIB, HIM,Cs  &lt; 10 nm</a:t>
            </a:r>
            <a:endParaRPr lang="ja-JP" altLang="en-US" sz="2000" dirty="0">
              <a:latin typeface="Helvetica" pitchFamily="2" charset="0"/>
            </a:endParaRPr>
          </a:p>
        </p:txBody>
      </p:sp>
      <p:sp>
        <p:nvSpPr>
          <p:cNvPr id="8" name="テキスト ボックス 7"/>
          <p:cNvSpPr txBox="1"/>
          <p:nvPr/>
        </p:nvSpPr>
        <p:spPr>
          <a:xfrm>
            <a:off x="7009167" y="5851483"/>
            <a:ext cx="2117887" cy="584775"/>
          </a:xfrm>
          <a:prstGeom prst="rect">
            <a:avLst/>
          </a:prstGeom>
          <a:noFill/>
        </p:spPr>
        <p:txBody>
          <a:bodyPr wrap="none" rtlCol="0">
            <a:spAutoFit/>
          </a:bodyPr>
          <a:lstStyle/>
          <a:p>
            <a:r>
              <a:rPr lang="en-US" altLang="ja-JP" sz="3200" b="1" u="sng" dirty="0">
                <a:latin typeface="Helvetica" pitchFamily="2" charset="0"/>
              </a:rPr>
              <a:t>Ion optics</a:t>
            </a:r>
          </a:p>
        </p:txBody>
      </p:sp>
      <p:sp>
        <p:nvSpPr>
          <p:cNvPr id="12" name="正方形/長方形 11"/>
          <p:cNvSpPr/>
          <p:nvPr/>
        </p:nvSpPr>
        <p:spPr>
          <a:xfrm>
            <a:off x="9395976" y="5688449"/>
            <a:ext cx="2688239" cy="1169551"/>
          </a:xfrm>
          <a:prstGeom prst="rect">
            <a:avLst/>
          </a:prstGeom>
        </p:spPr>
        <p:txBody>
          <a:bodyPr wrap="square">
            <a:spAutoFit/>
          </a:bodyPr>
          <a:lstStyle/>
          <a:p>
            <a:pPr>
              <a:spcAft>
                <a:spcPts val="600"/>
              </a:spcAft>
            </a:pPr>
            <a:r>
              <a:rPr lang="en-US" altLang="ja-JP" sz="2000" dirty="0">
                <a:latin typeface="Helvetica" pitchFamily="2" charset="0"/>
              </a:rPr>
              <a:t>High intensity beam</a:t>
            </a:r>
          </a:p>
          <a:p>
            <a:pPr>
              <a:spcAft>
                <a:spcPts val="600"/>
              </a:spcAft>
            </a:pPr>
            <a:r>
              <a:rPr lang="en-US" altLang="ja-JP" sz="2000" dirty="0">
                <a:latin typeface="Helvetica" pitchFamily="2" charset="0"/>
              </a:rPr>
              <a:t>High precision</a:t>
            </a:r>
          </a:p>
          <a:p>
            <a:pPr>
              <a:spcAft>
                <a:spcPts val="600"/>
              </a:spcAft>
            </a:pPr>
            <a:r>
              <a:rPr lang="en-US" altLang="ja-JP" sz="2000" dirty="0">
                <a:latin typeface="Helvetica" pitchFamily="2" charset="0"/>
              </a:rPr>
              <a:t>Wide area</a:t>
            </a:r>
          </a:p>
        </p:txBody>
      </p:sp>
      <p:sp>
        <p:nvSpPr>
          <p:cNvPr id="3" name="四角形: 角を丸くする 2">
            <a:extLst>
              <a:ext uri="{FF2B5EF4-FFF2-40B4-BE49-F238E27FC236}">
                <a16:creationId xmlns:a16="http://schemas.microsoft.com/office/drawing/2014/main" id="{39C2ED5C-B293-45E0-83C0-49FE9D04169C}"/>
              </a:ext>
            </a:extLst>
          </p:cNvPr>
          <p:cNvSpPr/>
          <p:nvPr/>
        </p:nvSpPr>
        <p:spPr bwMode="auto">
          <a:xfrm>
            <a:off x="1965696" y="332828"/>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Helvetica" pitchFamily="2" charset="0"/>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B9B0D739-9ABF-44E5-B80A-F67C22E0F3A3}"/>
              </a:ext>
            </a:extLst>
          </p:cNvPr>
          <p:cNvSpPr txBox="1"/>
          <p:nvPr/>
        </p:nvSpPr>
        <p:spPr>
          <a:xfrm>
            <a:off x="2117615" y="378941"/>
            <a:ext cx="2262158" cy="646331"/>
          </a:xfrm>
          <a:prstGeom prst="rect">
            <a:avLst/>
          </a:prstGeom>
          <a:noFill/>
        </p:spPr>
        <p:txBody>
          <a:bodyPr wrap="none" rtlCol="0">
            <a:spAutoFit/>
          </a:bodyPr>
          <a:lstStyle/>
          <a:p>
            <a:pPr algn="ctr"/>
            <a:r>
              <a:rPr lang="en-US" altLang="ja-JP" sz="3600" b="1" dirty="0">
                <a:latin typeface="Arial" panose="020B0604020202020204" pitchFamily="34" charset="0"/>
                <a:cs typeface="Arial" panose="020B0604020202020204" pitchFamily="34" charset="0"/>
              </a:rPr>
              <a:t>Scanning</a:t>
            </a:r>
            <a:endParaRPr lang="ja-JP" altLang="en-US" sz="3600" b="1" dirty="0">
              <a:latin typeface="Arial" panose="020B0604020202020204" pitchFamily="34" charset="0"/>
              <a:cs typeface="Arial" panose="020B0604020202020204" pitchFamily="34" charset="0"/>
            </a:endParaRPr>
          </a:p>
        </p:txBody>
      </p:sp>
      <p:pic>
        <p:nvPicPr>
          <p:cNvPr id="14" name="図 2" descr="stigmatic.png">
            <a:extLst>
              <a:ext uri="{FF2B5EF4-FFF2-40B4-BE49-F238E27FC236}">
                <a16:creationId xmlns:a16="http://schemas.microsoft.com/office/drawing/2014/main" id="{C88AE525-6F81-4CA9-8188-5C325BADFB2D}"/>
              </a:ext>
            </a:extLst>
          </p:cNvPr>
          <p:cNvPicPr>
            <a:picLocks noChangeAspect="1"/>
          </p:cNvPicPr>
          <p:nvPr/>
        </p:nvPicPr>
        <p:blipFill rotWithShape="1">
          <a:blip r:embed="rId3"/>
          <a:srcRect t="18885" r="55158"/>
          <a:stretch/>
        </p:blipFill>
        <p:spPr bwMode="auto">
          <a:xfrm>
            <a:off x="1107856" y="1368736"/>
            <a:ext cx="4559139" cy="3977593"/>
          </a:xfrm>
          <a:prstGeom prst="rect">
            <a:avLst/>
          </a:prstGeom>
          <a:noFill/>
          <a:ln w="9525">
            <a:noFill/>
            <a:miter lim="800000"/>
            <a:headEnd/>
            <a:tailEnd/>
          </a:ln>
        </p:spPr>
      </p:pic>
      <p:sp>
        <p:nvSpPr>
          <p:cNvPr id="15" name="四角形: 角を丸くする 14">
            <a:extLst>
              <a:ext uri="{FF2B5EF4-FFF2-40B4-BE49-F238E27FC236}">
                <a16:creationId xmlns:a16="http://schemas.microsoft.com/office/drawing/2014/main" id="{A437F364-21B7-40A0-A2A3-A311D5CB866C}"/>
              </a:ext>
            </a:extLst>
          </p:cNvPr>
          <p:cNvSpPr/>
          <p:nvPr/>
        </p:nvSpPr>
        <p:spPr bwMode="auto">
          <a:xfrm>
            <a:off x="8085362" y="332828"/>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Helvetica" pitchFamily="2" charset="0"/>
              <a:ea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DD9C8BC6-8448-49C0-9BBA-C61767F28365}"/>
              </a:ext>
            </a:extLst>
          </p:cNvPr>
          <p:cNvSpPr txBox="1"/>
          <p:nvPr/>
        </p:nvSpPr>
        <p:spPr>
          <a:xfrm>
            <a:off x="8237284" y="378941"/>
            <a:ext cx="2262158" cy="646331"/>
          </a:xfrm>
          <a:prstGeom prst="rect">
            <a:avLst/>
          </a:prstGeom>
          <a:noFill/>
        </p:spPr>
        <p:txBody>
          <a:bodyPr wrap="none" rtlCol="0">
            <a:spAutoFit/>
          </a:bodyPr>
          <a:lstStyle/>
          <a:p>
            <a:pPr algn="ctr"/>
            <a:r>
              <a:rPr lang="en-US" altLang="ja-JP" sz="3600" b="1" dirty="0">
                <a:latin typeface="Arial" panose="020B0604020202020204" pitchFamily="34" charset="0"/>
                <a:cs typeface="Arial" panose="020B0604020202020204" pitchFamily="34" charset="0"/>
              </a:rPr>
              <a:t>Stigmatic</a:t>
            </a:r>
            <a:endParaRPr lang="ja-JP" altLang="en-US" sz="3600" b="1" dirty="0">
              <a:latin typeface="Arial" panose="020B0604020202020204" pitchFamily="34" charset="0"/>
              <a:cs typeface="Arial" panose="020B0604020202020204" pitchFamily="34" charset="0"/>
            </a:endParaRPr>
          </a:p>
        </p:txBody>
      </p:sp>
      <p:grpSp>
        <p:nvGrpSpPr>
          <p:cNvPr id="11" name="グループ化 10">
            <a:extLst>
              <a:ext uri="{FF2B5EF4-FFF2-40B4-BE49-F238E27FC236}">
                <a16:creationId xmlns:a16="http://schemas.microsoft.com/office/drawing/2014/main" id="{B98E1B26-A3D7-893B-74E4-7C19F2212D0D}"/>
              </a:ext>
            </a:extLst>
          </p:cNvPr>
          <p:cNvGrpSpPr/>
          <p:nvPr/>
        </p:nvGrpSpPr>
        <p:grpSpPr>
          <a:xfrm>
            <a:off x="8000020" y="107595"/>
            <a:ext cx="3337645" cy="2487677"/>
            <a:chOff x="8000020" y="107595"/>
            <a:chExt cx="3337645" cy="2487677"/>
          </a:xfrm>
        </p:grpSpPr>
        <p:sp>
          <p:nvSpPr>
            <p:cNvPr id="24" name="楕円 19">
              <a:extLst>
                <a:ext uri="{FF2B5EF4-FFF2-40B4-BE49-F238E27FC236}">
                  <a16:creationId xmlns:a16="http://schemas.microsoft.com/office/drawing/2014/main" id="{9F4758CB-33BF-425F-8FDE-599F667C330D}"/>
                </a:ext>
              </a:extLst>
            </p:cNvPr>
            <p:cNvSpPr/>
            <p:nvPr/>
          </p:nvSpPr>
          <p:spPr>
            <a:xfrm rot="20580951">
              <a:off x="8000020" y="107595"/>
              <a:ext cx="2564764" cy="1583265"/>
            </a:xfrm>
            <a:custGeom>
              <a:avLst/>
              <a:gdLst>
                <a:gd name="connsiteX0" fmla="*/ 0 w 1883245"/>
                <a:gd name="connsiteY0" fmla="*/ 839487 h 1678974"/>
                <a:gd name="connsiteX1" fmla="*/ 941623 w 1883245"/>
                <a:gd name="connsiteY1" fmla="*/ 0 h 1678974"/>
                <a:gd name="connsiteX2" fmla="*/ 1883246 w 1883245"/>
                <a:gd name="connsiteY2" fmla="*/ 839487 h 1678974"/>
                <a:gd name="connsiteX3" fmla="*/ 941623 w 1883245"/>
                <a:gd name="connsiteY3" fmla="*/ 1678974 h 1678974"/>
                <a:gd name="connsiteX4" fmla="*/ 0 w 1883245"/>
                <a:gd name="connsiteY4" fmla="*/ 839487 h 1678974"/>
                <a:gd name="connsiteX0" fmla="*/ 941623 w 1883246"/>
                <a:gd name="connsiteY0" fmla="*/ 1678974 h 1770414"/>
                <a:gd name="connsiteX1" fmla="*/ 0 w 1883246"/>
                <a:gd name="connsiteY1" fmla="*/ 839487 h 1770414"/>
                <a:gd name="connsiteX2" fmla="*/ 941623 w 1883246"/>
                <a:gd name="connsiteY2" fmla="*/ 0 h 1770414"/>
                <a:gd name="connsiteX3" fmla="*/ 1883246 w 1883246"/>
                <a:gd name="connsiteY3" fmla="*/ 839487 h 1770414"/>
                <a:gd name="connsiteX4" fmla="*/ 1033063 w 1883246"/>
                <a:gd name="connsiteY4" fmla="*/ 1770414 h 1770414"/>
                <a:gd name="connsiteX0" fmla="*/ 941623 w 1883246"/>
                <a:gd name="connsiteY0" fmla="*/ 1678974 h 1936909"/>
                <a:gd name="connsiteX1" fmla="*/ 0 w 1883246"/>
                <a:gd name="connsiteY1" fmla="*/ 839487 h 1936909"/>
                <a:gd name="connsiteX2" fmla="*/ 941623 w 1883246"/>
                <a:gd name="connsiteY2" fmla="*/ 0 h 1936909"/>
                <a:gd name="connsiteX3" fmla="*/ 1883246 w 1883246"/>
                <a:gd name="connsiteY3" fmla="*/ 839487 h 1936909"/>
                <a:gd name="connsiteX4" fmla="*/ 847725 w 1883246"/>
                <a:gd name="connsiteY4" fmla="*/ 1936909 h 193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246" h="1936909">
                  <a:moveTo>
                    <a:pt x="941623" y="1678974"/>
                  </a:moveTo>
                  <a:cubicBezTo>
                    <a:pt x="421579" y="1678974"/>
                    <a:pt x="0" y="1303123"/>
                    <a:pt x="0" y="839487"/>
                  </a:cubicBezTo>
                  <a:cubicBezTo>
                    <a:pt x="0" y="375851"/>
                    <a:pt x="421579" y="0"/>
                    <a:pt x="941623" y="0"/>
                  </a:cubicBezTo>
                  <a:cubicBezTo>
                    <a:pt x="1461667" y="0"/>
                    <a:pt x="1883246" y="375851"/>
                    <a:pt x="1883246" y="839487"/>
                  </a:cubicBezTo>
                  <a:cubicBezTo>
                    <a:pt x="1883246" y="1303123"/>
                    <a:pt x="1276329" y="1845469"/>
                    <a:pt x="847725" y="1936909"/>
                  </a:cubicBezTo>
                </a:path>
              </a:pathLst>
            </a:custGeom>
            <a:noFill/>
            <a:ln w="1270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6BFC214E-10DA-5DA4-B371-53570194B77C}"/>
                </a:ext>
              </a:extLst>
            </p:cNvPr>
            <p:cNvSpPr/>
            <p:nvPr/>
          </p:nvSpPr>
          <p:spPr>
            <a:xfrm>
              <a:off x="9601200" y="2093274"/>
              <a:ext cx="1736465" cy="50199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0416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
          <p:cNvSpPr txBox="1">
            <a:spLocks noChangeArrowheads="1"/>
          </p:cNvSpPr>
          <p:nvPr/>
        </p:nvSpPr>
        <p:spPr bwMode="auto">
          <a:xfrm>
            <a:off x="966582" y="4725781"/>
            <a:ext cx="3567464" cy="16296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buClr>
                <a:schemeClr val="folHlink"/>
              </a:buClr>
              <a:buSzPct val="60000"/>
              <a:defRPr/>
            </a:pPr>
            <a:r>
              <a:rPr kumimoji="0" lang="en-US" altLang="ja-JP" sz="2000" kern="0" dirty="0">
                <a:latin typeface="Helvetica" pitchFamily="2" charset="0"/>
                <a:cs typeface="Arial"/>
              </a:rPr>
              <a:t>MCP+FS+CCD system</a:t>
            </a:r>
          </a:p>
          <a:p>
            <a:pPr marL="742950" lvl="1" indent="-285750" fontAlgn="base">
              <a:spcBef>
                <a:spcPct val="20000"/>
              </a:spcBef>
              <a:buClr>
                <a:schemeClr val="hlink"/>
              </a:buClr>
              <a:buSzPct val="55000"/>
              <a:defRPr/>
            </a:pPr>
            <a:r>
              <a:rPr kumimoji="0" lang="en-US" altLang="ja-JP" sz="2000" kern="0" dirty="0">
                <a:solidFill>
                  <a:srgbClr val="010100"/>
                </a:solidFill>
                <a:latin typeface="Helvetica" pitchFamily="2" charset="0"/>
                <a:cs typeface="Arial"/>
              </a:rPr>
              <a:t>Poor Linearity</a:t>
            </a:r>
          </a:p>
          <a:p>
            <a:pPr marL="742950" lvl="1" indent="-285750" fontAlgn="base">
              <a:spcBef>
                <a:spcPct val="20000"/>
              </a:spcBef>
              <a:buClr>
                <a:schemeClr val="hlink"/>
              </a:buClr>
              <a:buSzPct val="55000"/>
              <a:defRPr/>
            </a:pPr>
            <a:r>
              <a:rPr kumimoji="0" lang="en-US" altLang="ja-JP" sz="2000" kern="0" dirty="0">
                <a:latin typeface="Helvetica" pitchFamily="2" charset="0"/>
                <a:cs typeface="Arial"/>
              </a:rPr>
              <a:t>Robustness: poor</a:t>
            </a:r>
          </a:p>
          <a:p>
            <a:pPr marL="742950" lvl="1" indent="-285750" fontAlgn="base">
              <a:spcBef>
                <a:spcPct val="20000"/>
              </a:spcBef>
              <a:buClr>
                <a:schemeClr val="hlink"/>
              </a:buClr>
              <a:buSzPct val="55000"/>
              <a:defRPr/>
            </a:pPr>
            <a:r>
              <a:rPr kumimoji="0" lang="en-US" altLang="ja-JP" sz="2000" kern="0" dirty="0">
                <a:latin typeface="Helvetica" pitchFamily="2" charset="0"/>
                <a:cs typeface="Arial"/>
              </a:rPr>
              <a:t>Narrow Dynamic Range</a:t>
            </a:r>
            <a:endParaRPr kumimoji="0" lang="en-US" altLang="ja-JP" kern="0" dirty="0">
              <a:latin typeface="Helvetica" pitchFamily="2" charset="0"/>
              <a:cs typeface="Arial"/>
            </a:endParaRPr>
          </a:p>
        </p:txBody>
      </p:sp>
      <p:sp>
        <p:nvSpPr>
          <p:cNvPr id="33" name="Rectangle 4"/>
          <p:cNvSpPr txBox="1">
            <a:spLocks noChangeArrowheads="1"/>
          </p:cNvSpPr>
          <p:nvPr/>
        </p:nvSpPr>
        <p:spPr bwMode="auto">
          <a:xfrm>
            <a:off x="4613627" y="4725780"/>
            <a:ext cx="3539714" cy="21155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buClr>
                <a:schemeClr val="folHlink"/>
              </a:buClr>
              <a:buSzPct val="60000"/>
              <a:defRPr/>
            </a:pPr>
            <a:r>
              <a:rPr kumimoji="0" lang="en-US" altLang="ja-JP" sz="2000" kern="0" dirty="0">
                <a:latin typeface="Helvetica" pitchFamily="2" charset="0"/>
                <a:cs typeface="Arial"/>
              </a:rPr>
              <a:t>MCP+RAE/PSD system</a:t>
            </a:r>
          </a:p>
          <a:p>
            <a:pPr marL="742950" lvl="1" indent="-285750" fontAlgn="base">
              <a:spcBef>
                <a:spcPct val="20000"/>
              </a:spcBef>
              <a:buClr>
                <a:schemeClr val="hlink"/>
              </a:buClr>
              <a:buSzPct val="55000"/>
              <a:defRPr/>
            </a:pPr>
            <a:r>
              <a:rPr kumimoji="0" lang="en-US" altLang="ja-JP" sz="2000" kern="0" dirty="0">
                <a:latin typeface="Helvetica" pitchFamily="2" charset="0"/>
                <a:cs typeface="Arial"/>
              </a:rPr>
              <a:t>Good Linearity</a:t>
            </a:r>
          </a:p>
          <a:p>
            <a:pPr marL="742950" lvl="1" indent="-285750" fontAlgn="base">
              <a:spcBef>
                <a:spcPct val="20000"/>
              </a:spcBef>
              <a:buClr>
                <a:schemeClr val="hlink"/>
              </a:buClr>
              <a:buSzPct val="55000"/>
              <a:defRPr/>
            </a:pPr>
            <a:r>
              <a:rPr kumimoji="0" lang="en-US" altLang="ja-JP" sz="2000" kern="0" dirty="0">
                <a:latin typeface="Helvetica" pitchFamily="2" charset="0"/>
                <a:cs typeface="Arial"/>
              </a:rPr>
              <a:t>Robustness: good</a:t>
            </a:r>
          </a:p>
          <a:p>
            <a:pPr marL="742950" lvl="1" indent="-285750" fontAlgn="base">
              <a:spcBef>
                <a:spcPct val="20000"/>
              </a:spcBef>
              <a:buClr>
                <a:schemeClr val="hlink"/>
              </a:buClr>
              <a:buSzPct val="55000"/>
              <a:defRPr/>
            </a:pPr>
            <a:r>
              <a:rPr kumimoji="0" lang="en-US" altLang="ja-JP" sz="2000" kern="0" dirty="0">
                <a:latin typeface="Helvetica" pitchFamily="2" charset="0"/>
                <a:cs typeface="Arial"/>
              </a:rPr>
              <a:t>Narrow Dynamic Range </a:t>
            </a:r>
          </a:p>
          <a:p>
            <a:pPr marL="742950" lvl="1" indent="-285750" fontAlgn="base">
              <a:spcBef>
                <a:spcPct val="20000"/>
              </a:spcBef>
              <a:buClr>
                <a:schemeClr val="hlink"/>
              </a:buClr>
              <a:buSzPct val="55000"/>
              <a:defRPr/>
            </a:pPr>
            <a:r>
              <a:rPr kumimoji="0" lang="en-US" altLang="ja-JP" sz="2000" kern="0" dirty="0">
                <a:latin typeface="Helvetica" pitchFamily="2" charset="0"/>
                <a:cs typeface="Arial"/>
              </a:rPr>
              <a:t>Large dead time</a:t>
            </a:r>
          </a:p>
        </p:txBody>
      </p:sp>
      <p:pic>
        <p:nvPicPr>
          <p:cNvPr id="37" name="Picture 5"/>
          <p:cNvPicPr>
            <a:picLocks noChangeAspect="1" noChangeArrowheads="1"/>
          </p:cNvPicPr>
          <p:nvPr/>
        </p:nvPicPr>
        <p:blipFill>
          <a:blip r:embed="rId3"/>
          <a:srcRect/>
          <a:stretch>
            <a:fillRect/>
          </a:stretch>
        </p:blipFill>
        <p:spPr bwMode="auto">
          <a:xfrm>
            <a:off x="1488171" y="359677"/>
            <a:ext cx="2269206" cy="4002379"/>
          </a:xfrm>
          <a:prstGeom prst="rect">
            <a:avLst/>
          </a:prstGeom>
          <a:noFill/>
          <a:ln w="9525">
            <a:noFill/>
            <a:miter lim="800000"/>
            <a:headEnd/>
            <a:tailEnd/>
          </a:ln>
        </p:spPr>
      </p:pic>
      <p:pic>
        <p:nvPicPr>
          <p:cNvPr id="38" name="Picture 6"/>
          <p:cNvPicPr>
            <a:picLocks noChangeAspect="1" noChangeArrowheads="1"/>
          </p:cNvPicPr>
          <p:nvPr/>
        </p:nvPicPr>
        <p:blipFill>
          <a:blip r:embed="rId4"/>
          <a:srcRect/>
          <a:stretch>
            <a:fillRect/>
          </a:stretch>
        </p:blipFill>
        <p:spPr bwMode="auto">
          <a:xfrm>
            <a:off x="5189691" y="260648"/>
            <a:ext cx="2456118" cy="3732526"/>
          </a:xfrm>
          <a:prstGeom prst="rect">
            <a:avLst/>
          </a:prstGeom>
          <a:noFill/>
          <a:ln w="9525">
            <a:noFill/>
            <a:miter lim="800000"/>
            <a:headEnd/>
            <a:tailEnd/>
          </a:ln>
        </p:spPr>
      </p:pic>
      <p:sp>
        <p:nvSpPr>
          <p:cNvPr id="3" name="正方形/長方形 2">
            <a:extLst>
              <a:ext uri="{FF2B5EF4-FFF2-40B4-BE49-F238E27FC236}">
                <a16:creationId xmlns:a16="http://schemas.microsoft.com/office/drawing/2014/main" id="{BF942E8F-9A6B-4336-B2D7-FE70CBEA7981}"/>
              </a:ext>
            </a:extLst>
          </p:cNvPr>
          <p:cNvSpPr/>
          <p:nvPr/>
        </p:nvSpPr>
        <p:spPr bwMode="auto">
          <a:xfrm>
            <a:off x="1237097" y="204859"/>
            <a:ext cx="5544616" cy="764704"/>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54B2E631-B6CD-4DEA-B499-AD18DFE22F85}"/>
              </a:ext>
            </a:extLst>
          </p:cNvPr>
          <p:cNvSpPr/>
          <p:nvPr/>
        </p:nvSpPr>
        <p:spPr>
          <a:xfrm>
            <a:off x="1936604" y="408883"/>
            <a:ext cx="665567" cy="523220"/>
          </a:xfrm>
          <a:prstGeom prst="rect">
            <a:avLst/>
          </a:prstGeom>
        </p:spPr>
        <p:txBody>
          <a:bodyPr wrap="none">
            <a:spAutoFit/>
          </a:bodyPr>
          <a:lstStyle/>
          <a:p>
            <a:r>
              <a:rPr lang="en-US" altLang="ja-JP" sz="2800" kern="0" dirty="0">
                <a:solidFill>
                  <a:srgbClr val="010100"/>
                </a:solidFill>
                <a:latin typeface="Arial"/>
                <a:cs typeface="Arial"/>
              </a:rPr>
              <a:t>ion</a:t>
            </a:r>
            <a:endParaRPr lang="ja-JP" altLang="en-US" sz="2800" dirty="0"/>
          </a:p>
        </p:txBody>
      </p:sp>
      <p:sp>
        <p:nvSpPr>
          <p:cNvPr id="18" name="正方形/長方形 17">
            <a:extLst>
              <a:ext uri="{FF2B5EF4-FFF2-40B4-BE49-F238E27FC236}">
                <a16:creationId xmlns:a16="http://schemas.microsoft.com/office/drawing/2014/main" id="{959E0F21-1118-427D-B016-80B8E870A101}"/>
              </a:ext>
            </a:extLst>
          </p:cNvPr>
          <p:cNvSpPr/>
          <p:nvPr/>
        </p:nvSpPr>
        <p:spPr>
          <a:xfrm>
            <a:off x="5701594" y="408883"/>
            <a:ext cx="665567" cy="523220"/>
          </a:xfrm>
          <a:prstGeom prst="rect">
            <a:avLst/>
          </a:prstGeom>
        </p:spPr>
        <p:txBody>
          <a:bodyPr wrap="none">
            <a:spAutoFit/>
          </a:bodyPr>
          <a:lstStyle/>
          <a:p>
            <a:r>
              <a:rPr lang="en-US" altLang="ja-JP" sz="2800" kern="0" dirty="0">
                <a:solidFill>
                  <a:srgbClr val="010100"/>
                </a:solidFill>
                <a:latin typeface="Arial"/>
                <a:cs typeface="Arial"/>
              </a:rPr>
              <a:t>ion</a:t>
            </a:r>
            <a:endParaRPr lang="ja-JP" altLang="en-US" sz="2800" dirty="0"/>
          </a:p>
        </p:txBody>
      </p:sp>
      <p:sp>
        <p:nvSpPr>
          <p:cNvPr id="12" name="正方形/長方形 11">
            <a:extLst>
              <a:ext uri="{FF2B5EF4-FFF2-40B4-BE49-F238E27FC236}">
                <a16:creationId xmlns:a16="http://schemas.microsoft.com/office/drawing/2014/main" id="{C6DAA8E9-23F1-442C-A04E-C9896BEEE24E}"/>
              </a:ext>
            </a:extLst>
          </p:cNvPr>
          <p:cNvSpPr/>
          <p:nvPr/>
        </p:nvSpPr>
        <p:spPr>
          <a:xfrm>
            <a:off x="9172408" y="408883"/>
            <a:ext cx="665567" cy="523220"/>
          </a:xfrm>
          <a:prstGeom prst="rect">
            <a:avLst/>
          </a:prstGeom>
        </p:spPr>
        <p:txBody>
          <a:bodyPr wrap="none">
            <a:spAutoFit/>
          </a:bodyPr>
          <a:lstStyle/>
          <a:p>
            <a:r>
              <a:rPr lang="en-US" altLang="ja-JP" sz="2800" kern="0" dirty="0">
                <a:solidFill>
                  <a:srgbClr val="010100"/>
                </a:solidFill>
                <a:latin typeface="Arial"/>
                <a:cs typeface="Arial"/>
              </a:rPr>
              <a:t>ion</a:t>
            </a:r>
            <a:endParaRPr lang="ja-JP" altLang="en-US" sz="2800" dirty="0"/>
          </a:p>
        </p:txBody>
      </p:sp>
      <p:sp>
        <p:nvSpPr>
          <p:cNvPr id="14" name="Rectangle 4">
            <a:extLst>
              <a:ext uri="{FF2B5EF4-FFF2-40B4-BE49-F238E27FC236}">
                <a16:creationId xmlns:a16="http://schemas.microsoft.com/office/drawing/2014/main" id="{A588268D-4F23-4A66-B89B-F6E6A19689A9}"/>
              </a:ext>
            </a:extLst>
          </p:cNvPr>
          <p:cNvSpPr txBox="1">
            <a:spLocks noChangeArrowheads="1"/>
          </p:cNvSpPr>
          <p:nvPr/>
        </p:nvSpPr>
        <p:spPr bwMode="auto">
          <a:xfrm>
            <a:off x="8323596" y="4725780"/>
            <a:ext cx="3539715" cy="21155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buClr>
                <a:schemeClr val="folHlink"/>
              </a:buClr>
              <a:buSzPct val="60000"/>
              <a:defRPr/>
            </a:pPr>
            <a:r>
              <a:rPr kumimoji="0" lang="en-US" altLang="ja-JP" sz="2000" kern="0" dirty="0">
                <a:latin typeface="Helvetica" pitchFamily="2" charset="0"/>
                <a:cs typeface="Arial"/>
              </a:rPr>
              <a:t>SCAPS system</a:t>
            </a:r>
          </a:p>
          <a:p>
            <a:pPr marL="742950" lvl="1" indent="-285750" fontAlgn="base">
              <a:spcBef>
                <a:spcPct val="20000"/>
              </a:spcBef>
              <a:buClr>
                <a:schemeClr val="hlink"/>
              </a:buClr>
              <a:buSzPct val="55000"/>
              <a:defRPr/>
            </a:pPr>
            <a:r>
              <a:rPr kumimoji="0" lang="en-US" altLang="ja-JP" sz="2000" kern="0" dirty="0">
                <a:latin typeface="Helvetica" pitchFamily="2" charset="0"/>
                <a:cs typeface="Arial"/>
              </a:rPr>
              <a:t>Good Linearity</a:t>
            </a:r>
          </a:p>
          <a:p>
            <a:pPr marL="742950" lvl="1" indent="-285750" fontAlgn="base">
              <a:spcBef>
                <a:spcPct val="20000"/>
              </a:spcBef>
              <a:buClr>
                <a:schemeClr val="hlink"/>
              </a:buClr>
              <a:buSzPct val="55000"/>
              <a:defRPr/>
            </a:pPr>
            <a:r>
              <a:rPr kumimoji="0" lang="en-US" altLang="ja-JP" sz="2000" kern="0" dirty="0">
                <a:latin typeface="Helvetica" pitchFamily="2" charset="0"/>
                <a:cs typeface="Arial"/>
              </a:rPr>
              <a:t>Robustness: good</a:t>
            </a:r>
          </a:p>
          <a:p>
            <a:pPr marL="742950" lvl="1" indent="-285750" fontAlgn="base">
              <a:spcBef>
                <a:spcPct val="20000"/>
              </a:spcBef>
              <a:buClr>
                <a:schemeClr val="hlink"/>
              </a:buClr>
              <a:buSzPct val="55000"/>
              <a:defRPr/>
            </a:pPr>
            <a:r>
              <a:rPr kumimoji="0" lang="en-US" altLang="ja-JP" sz="2000" kern="0" dirty="0">
                <a:latin typeface="Helvetica" pitchFamily="2" charset="0"/>
                <a:cs typeface="Arial"/>
              </a:rPr>
              <a:t>Wide Dynamic Range </a:t>
            </a:r>
          </a:p>
          <a:p>
            <a:pPr marL="742950" lvl="1" indent="-285750" fontAlgn="base">
              <a:spcBef>
                <a:spcPct val="20000"/>
              </a:spcBef>
              <a:buClr>
                <a:schemeClr val="hlink"/>
              </a:buClr>
              <a:buSzPct val="55000"/>
              <a:defRPr/>
            </a:pPr>
            <a:r>
              <a:rPr kumimoji="0" lang="en-US" altLang="ja-JP" sz="2000" kern="0" dirty="0">
                <a:latin typeface="Helvetica" pitchFamily="2" charset="0"/>
                <a:cs typeface="Arial"/>
              </a:rPr>
              <a:t>No dead time</a:t>
            </a:r>
          </a:p>
        </p:txBody>
      </p:sp>
      <p:grpSp>
        <p:nvGrpSpPr>
          <p:cNvPr id="6" name="グループ化 5">
            <a:extLst>
              <a:ext uri="{FF2B5EF4-FFF2-40B4-BE49-F238E27FC236}">
                <a16:creationId xmlns:a16="http://schemas.microsoft.com/office/drawing/2014/main" id="{78B77DA1-97FA-48D5-8766-49B8752026C5}"/>
              </a:ext>
            </a:extLst>
          </p:cNvPr>
          <p:cNvGrpSpPr/>
          <p:nvPr/>
        </p:nvGrpSpPr>
        <p:grpSpPr>
          <a:xfrm>
            <a:off x="8660505" y="1700040"/>
            <a:ext cx="1810867" cy="1023146"/>
            <a:chOff x="8538156" y="2970028"/>
            <a:chExt cx="1810867" cy="1023146"/>
          </a:xfrm>
        </p:grpSpPr>
        <p:pic>
          <p:nvPicPr>
            <p:cNvPr id="11" name="Picture 6">
              <a:extLst>
                <a:ext uri="{FF2B5EF4-FFF2-40B4-BE49-F238E27FC236}">
                  <a16:creationId xmlns:a16="http://schemas.microsoft.com/office/drawing/2014/main" id="{DB923BDB-23C2-440D-8515-3FF5BABEA7AF}"/>
                </a:ext>
              </a:extLst>
            </p:cNvPr>
            <p:cNvPicPr>
              <a:picLocks noChangeAspect="1" noChangeArrowheads="1"/>
            </p:cNvPicPr>
            <p:nvPr/>
          </p:nvPicPr>
          <p:blipFill rotWithShape="1">
            <a:blip r:embed="rId4"/>
            <a:srcRect t="72588" r="26271"/>
            <a:stretch/>
          </p:blipFill>
          <p:spPr bwMode="auto">
            <a:xfrm>
              <a:off x="8538156" y="2970028"/>
              <a:ext cx="1810867" cy="1023146"/>
            </a:xfrm>
            <a:prstGeom prst="rect">
              <a:avLst/>
            </a:prstGeom>
            <a:noFill/>
            <a:ln w="9525">
              <a:noFill/>
              <a:miter lim="800000"/>
              <a:headEnd/>
              <a:tailEnd/>
            </a:ln>
          </p:spPr>
        </p:pic>
        <p:sp>
          <p:nvSpPr>
            <p:cNvPr id="5" name="正方形/長方形 4">
              <a:extLst>
                <a:ext uri="{FF2B5EF4-FFF2-40B4-BE49-F238E27FC236}">
                  <a16:creationId xmlns:a16="http://schemas.microsoft.com/office/drawing/2014/main" id="{DEF37B79-6628-4951-8D7A-B779BF2A77DF}"/>
                </a:ext>
              </a:extLst>
            </p:cNvPr>
            <p:cNvSpPr/>
            <p:nvPr/>
          </p:nvSpPr>
          <p:spPr>
            <a:xfrm>
              <a:off x="8664952" y="3118884"/>
              <a:ext cx="1389321" cy="786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ABC731C-BC88-48BF-8C57-AB2A452BEE60}"/>
                </a:ext>
              </a:extLst>
            </p:cNvPr>
            <p:cNvSpPr txBox="1"/>
            <p:nvPr/>
          </p:nvSpPr>
          <p:spPr>
            <a:xfrm>
              <a:off x="8664952" y="3252873"/>
              <a:ext cx="1438940" cy="523220"/>
            </a:xfrm>
            <a:prstGeom prst="rect">
              <a:avLst/>
            </a:prstGeom>
            <a:noFill/>
          </p:spPr>
          <p:txBody>
            <a:bodyPr wrap="square" rtlCol="0">
              <a:spAutoFit/>
            </a:bodyPr>
            <a:lstStyle/>
            <a:p>
              <a:r>
                <a:rPr kumimoji="1" lang="en-US" altLang="ja-JP" sz="2800" dirty="0">
                  <a:latin typeface="Arial" panose="020B0604020202020204" pitchFamily="34" charset="0"/>
                  <a:cs typeface="Arial" panose="020B0604020202020204" pitchFamily="34" charset="0"/>
                </a:rPr>
                <a:t>SCAPS</a:t>
              </a:r>
              <a:endParaRPr kumimoji="1" lang="ja-JP" altLang="en-US" sz="2800" dirty="0">
                <a:latin typeface="Arial" panose="020B0604020202020204" pitchFamily="34" charset="0"/>
                <a:cs typeface="Arial" panose="020B0604020202020204" pitchFamily="34" charset="0"/>
              </a:endParaRPr>
            </a:p>
          </p:txBody>
        </p:sp>
      </p:grpSp>
      <p:pic>
        <p:nvPicPr>
          <p:cNvPr id="17" name="Picture 6">
            <a:extLst>
              <a:ext uri="{FF2B5EF4-FFF2-40B4-BE49-F238E27FC236}">
                <a16:creationId xmlns:a16="http://schemas.microsoft.com/office/drawing/2014/main" id="{52A4DC1E-562F-4C9E-9D7C-C0E8A31AF2A4}"/>
              </a:ext>
            </a:extLst>
          </p:cNvPr>
          <p:cNvPicPr>
            <a:picLocks noChangeAspect="1" noChangeArrowheads="1"/>
          </p:cNvPicPr>
          <p:nvPr/>
        </p:nvPicPr>
        <p:blipFill rotWithShape="1">
          <a:blip r:embed="rId4"/>
          <a:srcRect t="17854" b="60266"/>
          <a:stretch/>
        </p:blipFill>
        <p:spPr bwMode="auto">
          <a:xfrm>
            <a:off x="8660505" y="927070"/>
            <a:ext cx="2456118" cy="816669"/>
          </a:xfrm>
          <a:prstGeom prst="rect">
            <a:avLst/>
          </a:prstGeom>
          <a:noFill/>
          <a:ln w="9525">
            <a:noFill/>
            <a:miter lim="800000"/>
            <a:headEnd/>
            <a:tailEnd/>
          </a:ln>
        </p:spPr>
      </p:pic>
      <p:sp>
        <p:nvSpPr>
          <p:cNvPr id="19" name="楕円 19">
            <a:extLst>
              <a:ext uri="{FF2B5EF4-FFF2-40B4-BE49-F238E27FC236}">
                <a16:creationId xmlns:a16="http://schemas.microsoft.com/office/drawing/2014/main" id="{CB3296DD-6182-458F-9110-FD325495CDFC}"/>
              </a:ext>
            </a:extLst>
          </p:cNvPr>
          <p:cNvSpPr/>
          <p:nvPr/>
        </p:nvSpPr>
        <p:spPr>
          <a:xfrm rot="20580951">
            <a:off x="8199578" y="1470293"/>
            <a:ext cx="2564764" cy="1583265"/>
          </a:xfrm>
          <a:custGeom>
            <a:avLst/>
            <a:gdLst>
              <a:gd name="connsiteX0" fmla="*/ 0 w 1883245"/>
              <a:gd name="connsiteY0" fmla="*/ 839487 h 1678974"/>
              <a:gd name="connsiteX1" fmla="*/ 941623 w 1883245"/>
              <a:gd name="connsiteY1" fmla="*/ 0 h 1678974"/>
              <a:gd name="connsiteX2" fmla="*/ 1883246 w 1883245"/>
              <a:gd name="connsiteY2" fmla="*/ 839487 h 1678974"/>
              <a:gd name="connsiteX3" fmla="*/ 941623 w 1883245"/>
              <a:gd name="connsiteY3" fmla="*/ 1678974 h 1678974"/>
              <a:gd name="connsiteX4" fmla="*/ 0 w 1883245"/>
              <a:gd name="connsiteY4" fmla="*/ 839487 h 1678974"/>
              <a:gd name="connsiteX0" fmla="*/ 941623 w 1883246"/>
              <a:gd name="connsiteY0" fmla="*/ 1678974 h 1770414"/>
              <a:gd name="connsiteX1" fmla="*/ 0 w 1883246"/>
              <a:gd name="connsiteY1" fmla="*/ 839487 h 1770414"/>
              <a:gd name="connsiteX2" fmla="*/ 941623 w 1883246"/>
              <a:gd name="connsiteY2" fmla="*/ 0 h 1770414"/>
              <a:gd name="connsiteX3" fmla="*/ 1883246 w 1883246"/>
              <a:gd name="connsiteY3" fmla="*/ 839487 h 1770414"/>
              <a:gd name="connsiteX4" fmla="*/ 1033063 w 1883246"/>
              <a:gd name="connsiteY4" fmla="*/ 1770414 h 1770414"/>
              <a:gd name="connsiteX0" fmla="*/ 941623 w 1883246"/>
              <a:gd name="connsiteY0" fmla="*/ 1678974 h 1936909"/>
              <a:gd name="connsiteX1" fmla="*/ 0 w 1883246"/>
              <a:gd name="connsiteY1" fmla="*/ 839487 h 1936909"/>
              <a:gd name="connsiteX2" fmla="*/ 941623 w 1883246"/>
              <a:gd name="connsiteY2" fmla="*/ 0 h 1936909"/>
              <a:gd name="connsiteX3" fmla="*/ 1883246 w 1883246"/>
              <a:gd name="connsiteY3" fmla="*/ 839487 h 1936909"/>
              <a:gd name="connsiteX4" fmla="*/ 847725 w 1883246"/>
              <a:gd name="connsiteY4" fmla="*/ 1936909 h 1936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246" h="1936909">
                <a:moveTo>
                  <a:pt x="941623" y="1678974"/>
                </a:moveTo>
                <a:cubicBezTo>
                  <a:pt x="421579" y="1678974"/>
                  <a:pt x="0" y="1303123"/>
                  <a:pt x="0" y="839487"/>
                </a:cubicBezTo>
                <a:cubicBezTo>
                  <a:pt x="0" y="375851"/>
                  <a:pt x="421579" y="0"/>
                  <a:pt x="941623" y="0"/>
                </a:cubicBezTo>
                <a:cubicBezTo>
                  <a:pt x="1461667" y="0"/>
                  <a:pt x="1883246" y="375851"/>
                  <a:pt x="1883246" y="839487"/>
                </a:cubicBezTo>
                <a:cubicBezTo>
                  <a:pt x="1883246" y="1303123"/>
                  <a:pt x="1276329" y="1845469"/>
                  <a:pt x="847725" y="1936909"/>
                </a:cubicBezTo>
              </a:path>
            </a:pathLst>
          </a:custGeom>
          <a:noFill/>
          <a:ln w="1270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3ED8F425-04B9-4637-B620-9F308E6DF7C3}"/>
              </a:ext>
            </a:extLst>
          </p:cNvPr>
          <p:cNvSpPr txBox="1"/>
          <p:nvPr/>
        </p:nvSpPr>
        <p:spPr>
          <a:xfrm>
            <a:off x="8106628" y="3183646"/>
            <a:ext cx="3171485" cy="369332"/>
          </a:xfrm>
          <a:prstGeom prst="rect">
            <a:avLst/>
          </a:prstGeom>
          <a:noFill/>
        </p:spPr>
        <p:txBody>
          <a:bodyPr wrap="square">
            <a:spAutoFit/>
          </a:bodyPr>
          <a:lstStyle/>
          <a:p>
            <a:r>
              <a:rPr kumimoji="1" lang="en-US" altLang="ja-JP" b="1" dirty="0">
                <a:latin typeface="Arial" panose="020B0604020202020204" pitchFamily="34" charset="0"/>
                <a:cs typeface="Arial" panose="020B0604020202020204" pitchFamily="34" charset="0"/>
              </a:rPr>
              <a:t>Yurimoto </a:t>
            </a:r>
            <a:r>
              <a:rPr kumimoji="1" lang="en-US" altLang="ja-JP" b="1" i="1" dirty="0">
                <a:latin typeface="Arial" panose="020B0604020202020204" pitchFamily="34" charset="0"/>
                <a:cs typeface="Arial" panose="020B0604020202020204" pitchFamily="34" charset="0"/>
              </a:rPr>
              <a:t>et al</a:t>
            </a:r>
            <a:r>
              <a:rPr kumimoji="1" lang="en-US" altLang="ja-JP" b="1" dirty="0">
                <a:latin typeface="Arial" panose="020B0604020202020204" pitchFamily="34" charset="0"/>
                <a:cs typeface="Arial" panose="020B0604020202020204" pitchFamily="34" charset="0"/>
              </a:rPr>
              <a:t>., 2003 SIA</a:t>
            </a:r>
            <a:endParaRPr lang="ja-JP" altLang="en-US" b="1" dirty="0"/>
          </a:p>
        </p:txBody>
      </p:sp>
    </p:spTree>
    <p:extLst>
      <p:ext uri="{BB962C8B-B14F-4D97-AF65-F5344CB8AC3E}">
        <p14:creationId xmlns:p14="http://schemas.microsoft.com/office/powerpoint/2010/main" val="169483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icture 4">
            <a:extLst>
              <a:ext uri="{FF2B5EF4-FFF2-40B4-BE49-F238E27FC236}">
                <a16:creationId xmlns:a16="http://schemas.microsoft.com/office/drawing/2014/main" id="{846ADB89-279F-4DA0-AD8C-6F6759C25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392" y="495545"/>
            <a:ext cx="5618220" cy="530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 name="正方形/長方形 217">
            <a:extLst>
              <a:ext uri="{FF2B5EF4-FFF2-40B4-BE49-F238E27FC236}">
                <a16:creationId xmlns:a16="http://schemas.microsoft.com/office/drawing/2014/main" id="{0508C305-F01B-4551-99E5-8A59977AA528}"/>
              </a:ext>
            </a:extLst>
          </p:cNvPr>
          <p:cNvSpPr/>
          <p:nvPr/>
        </p:nvSpPr>
        <p:spPr>
          <a:xfrm>
            <a:off x="2810469" y="1337145"/>
            <a:ext cx="3207115" cy="2362891"/>
          </a:xfrm>
          <a:prstGeom prst="rect">
            <a:avLst/>
          </a:prstGeom>
        </p:spPr>
        <p:txBody>
          <a:bodyPr wrap="square">
            <a:spAutoFit/>
          </a:bodyPr>
          <a:lstStyle/>
          <a:p>
            <a:pPr marL="285750" indent="-285750">
              <a:lnSpc>
                <a:spcPts val="3000"/>
              </a:lnSpc>
              <a:buFont typeface="Wingdings" panose="05000000000000000000" pitchFamily="2" charset="2"/>
              <a:buChar char="ü"/>
            </a:pPr>
            <a:r>
              <a:rPr kumimoji="1" lang="en-US" altLang="ja-JP" sz="2000" dirty="0">
                <a:latin typeface="Arial" panose="020B0604020202020204" pitchFamily="34" charset="0"/>
                <a:cs typeface="Arial" panose="020B0604020202020204" pitchFamily="34" charset="0"/>
              </a:rPr>
              <a:t>600x576 pixe</a:t>
            </a:r>
            <a:r>
              <a:rPr lang="en-US" altLang="ja-JP" sz="2000" dirty="0">
                <a:latin typeface="Arial" panose="020B0604020202020204" pitchFamily="34" charset="0"/>
                <a:cs typeface="Arial" panose="020B0604020202020204" pitchFamily="34" charset="0"/>
              </a:rPr>
              <a:t>l</a:t>
            </a:r>
            <a:endParaRPr kumimoji="1" lang="en-US" altLang="ja-JP" sz="2000" dirty="0">
              <a:latin typeface="Arial" panose="020B0604020202020204" pitchFamily="34" charset="0"/>
              <a:cs typeface="Arial" panose="020B0604020202020204" pitchFamily="34" charset="0"/>
            </a:endParaRPr>
          </a:p>
          <a:p>
            <a:pPr marL="285750" indent="-285750">
              <a:lnSpc>
                <a:spcPts val="3000"/>
              </a:lnSpc>
              <a:buFont typeface="Wingdings" panose="05000000000000000000" pitchFamily="2" charset="2"/>
              <a:buChar char="ü"/>
            </a:pPr>
            <a:r>
              <a:rPr kumimoji="1" lang="en-US" altLang="ja-JP" sz="2000" dirty="0">
                <a:latin typeface="Arial" panose="020B0604020202020204" pitchFamily="34" charset="0"/>
                <a:cs typeface="Arial" panose="020B0604020202020204" pitchFamily="34" charset="0"/>
              </a:rPr>
              <a:t>Direct ion detection</a:t>
            </a:r>
          </a:p>
          <a:p>
            <a:pPr marL="285750" indent="-285750">
              <a:lnSpc>
                <a:spcPts val="3000"/>
              </a:lnSpc>
              <a:buFont typeface="Wingdings" panose="05000000000000000000" pitchFamily="2" charset="2"/>
              <a:buChar char="ü"/>
            </a:pPr>
            <a:r>
              <a:rPr lang="en-US" altLang="ja-JP" sz="2000" dirty="0">
                <a:latin typeface="Arial" panose="020B0604020202020204" pitchFamily="34" charset="0"/>
                <a:cs typeface="Arial" panose="020B0604020202020204" pitchFamily="34" charset="0"/>
              </a:rPr>
              <a:t>Robust</a:t>
            </a:r>
            <a:endParaRPr kumimoji="1" lang="en-US" altLang="ja-JP" sz="2000" dirty="0">
              <a:latin typeface="Arial" panose="020B0604020202020204" pitchFamily="34" charset="0"/>
              <a:cs typeface="Arial" panose="020B0604020202020204" pitchFamily="34" charset="0"/>
            </a:endParaRPr>
          </a:p>
          <a:p>
            <a:pPr marL="285750" indent="-285750">
              <a:lnSpc>
                <a:spcPts val="3000"/>
              </a:lnSpc>
              <a:buFont typeface="Wingdings" panose="05000000000000000000" pitchFamily="2" charset="2"/>
              <a:buChar char="ü"/>
            </a:pPr>
            <a:r>
              <a:rPr lang="en-US" altLang="ja-JP" sz="2000" dirty="0">
                <a:latin typeface="Arial" panose="020B0604020202020204" pitchFamily="34" charset="0"/>
                <a:cs typeface="Arial" panose="020B0604020202020204" pitchFamily="34" charset="0"/>
              </a:rPr>
              <a:t>Integral type</a:t>
            </a:r>
          </a:p>
          <a:p>
            <a:pPr marL="285750" indent="-285750">
              <a:lnSpc>
                <a:spcPts val="3000"/>
              </a:lnSpc>
              <a:buFont typeface="Wingdings" panose="05000000000000000000" pitchFamily="2" charset="2"/>
              <a:buChar char="ü"/>
            </a:pPr>
            <a:r>
              <a:rPr lang="en-US" altLang="ja-JP" sz="2000" dirty="0">
                <a:latin typeface="Arial" panose="020B0604020202020204" pitchFamily="34" charset="0"/>
                <a:cs typeface="Arial" panose="020B0604020202020204" pitchFamily="34" charset="0"/>
              </a:rPr>
              <a:t>No dead time</a:t>
            </a:r>
          </a:p>
          <a:p>
            <a:pPr marL="285750" indent="-285750">
              <a:lnSpc>
                <a:spcPts val="3000"/>
              </a:lnSpc>
              <a:buFont typeface="Wingdings" panose="05000000000000000000" pitchFamily="2" charset="2"/>
              <a:buChar char="ü"/>
            </a:pPr>
            <a:r>
              <a:rPr lang="en-US" altLang="ja-JP" sz="2000" dirty="0">
                <a:latin typeface="Arial" panose="020B0604020202020204" pitchFamily="34" charset="0"/>
                <a:cs typeface="Arial" panose="020B0604020202020204" pitchFamily="34" charset="0"/>
              </a:rPr>
              <a:t>Non-destructive readout</a:t>
            </a:r>
          </a:p>
        </p:txBody>
      </p:sp>
      <p:sp>
        <p:nvSpPr>
          <p:cNvPr id="219" name="正方形/長方形 218">
            <a:extLst>
              <a:ext uri="{FF2B5EF4-FFF2-40B4-BE49-F238E27FC236}">
                <a16:creationId xmlns:a16="http://schemas.microsoft.com/office/drawing/2014/main" id="{7135B0B7-5ED2-4EFA-81A7-B38907FD1E65}"/>
              </a:ext>
            </a:extLst>
          </p:cNvPr>
          <p:cNvSpPr/>
          <p:nvPr/>
        </p:nvSpPr>
        <p:spPr>
          <a:xfrm>
            <a:off x="5150717" y="6141129"/>
            <a:ext cx="6975115" cy="584775"/>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Nagashima</a:t>
            </a:r>
            <a:r>
              <a:rPr kumimoji="1" lang="en-US" altLang="ja-JP" sz="1600" dirty="0">
                <a:latin typeface="Arial" panose="020B0604020202020204" pitchFamily="34" charset="0"/>
                <a:cs typeface="Arial" panose="020B0604020202020204" pitchFamily="34" charset="0"/>
              </a:rPr>
              <a:t>+, 2001; </a:t>
            </a:r>
            <a:r>
              <a:rPr kumimoji="1" lang="en-US" altLang="ja-JP" sz="1600" dirty="0" err="1">
                <a:latin typeface="Arial" panose="020B0604020202020204" pitchFamily="34" charset="0"/>
                <a:cs typeface="Arial" panose="020B0604020202020204" pitchFamily="34" charset="0"/>
              </a:rPr>
              <a:t>Kunihiro</a:t>
            </a:r>
            <a:r>
              <a:rPr lang="en-US" altLang="ja-JP" sz="1600" dirty="0">
                <a:latin typeface="Arial" panose="020B0604020202020204" pitchFamily="34" charset="0"/>
                <a:cs typeface="Arial" panose="020B0604020202020204" pitchFamily="34" charset="0"/>
              </a:rPr>
              <a:t>+,</a:t>
            </a:r>
            <a:r>
              <a:rPr kumimoji="1" lang="en-US" altLang="ja-JP" sz="1600" dirty="0">
                <a:latin typeface="Arial" panose="020B0604020202020204" pitchFamily="34" charset="0"/>
                <a:cs typeface="Arial" panose="020B0604020202020204" pitchFamily="34" charset="0"/>
              </a:rPr>
              <a:t> 2001; </a:t>
            </a:r>
            <a:r>
              <a:rPr lang="en-US" altLang="ja-JP" sz="1600" dirty="0">
                <a:latin typeface="Arial" panose="020B0604020202020204" pitchFamily="34" charset="0"/>
                <a:cs typeface="Arial" panose="020B0604020202020204" pitchFamily="34" charset="0"/>
              </a:rPr>
              <a:t>Takayanagi+, 2001; </a:t>
            </a:r>
            <a:r>
              <a:rPr kumimoji="1" lang="en-US" altLang="ja-JP" sz="1600" dirty="0">
                <a:latin typeface="Arial" panose="020B0604020202020204" pitchFamily="34" charset="0"/>
                <a:cs typeface="Arial" panose="020B0604020202020204" pitchFamily="34" charset="0"/>
              </a:rPr>
              <a:t>Yurimoto+, 2003;</a:t>
            </a:r>
          </a:p>
          <a:p>
            <a:r>
              <a:rPr kumimoji="1" lang="en-US" altLang="ja-JP" sz="1600" dirty="0" err="1">
                <a:latin typeface="Arial" panose="020B0604020202020204" pitchFamily="34" charset="0"/>
                <a:cs typeface="Arial" panose="020B0604020202020204" pitchFamily="34" charset="0"/>
              </a:rPr>
              <a:t>Sakamoto&amp;Yurimoto</a:t>
            </a:r>
            <a:r>
              <a:rPr kumimoji="1" lang="en-US" altLang="ja-JP" sz="1600" dirty="0">
                <a:latin typeface="Arial" panose="020B0604020202020204" pitchFamily="34" charset="0"/>
                <a:cs typeface="Arial" panose="020B0604020202020204" pitchFamily="34" charset="0"/>
              </a:rPr>
              <a:t>, 2006; Yamamoto+, 2010; Sakamoto+, 2012</a:t>
            </a:r>
            <a:endParaRPr kumimoji="1" lang="ja-JP" altLang="en-US" sz="1600" dirty="0">
              <a:latin typeface="Arial" panose="020B0604020202020204" pitchFamily="34" charset="0"/>
              <a:cs typeface="Arial" panose="020B0604020202020204" pitchFamily="34" charset="0"/>
            </a:endParaRPr>
          </a:p>
        </p:txBody>
      </p:sp>
      <p:pic>
        <p:nvPicPr>
          <p:cNvPr id="229" name="Picture 9" descr="SCAPS">
            <a:extLst>
              <a:ext uri="{FF2B5EF4-FFF2-40B4-BE49-F238E27FC236}">
                <a16:creationId xmlns:a16="http://schemas.microsoft.com/office/drawing/2014/main" id="{DC446A3E-6FE8-4135-B5CC-AF13CB4B28F0}"/>
              </a:ext>
            </a:extLst>
          </p:cNvPr>
          <p:cNvPicPr preferRelativeResize="0">
            <a:picLocks noChangeAspect="1" noChangeArrowheads="1"/>
          </p:cNvPicPr>
          <p:nvPr/>
        </p:nvPicPr>
        <p:blipFill>
          <a:blip r:embed="rId4"/>
          <a:srcRect/>
          <a:stretch>
            <a:fillRect/>
          </a:stretch>
        </p:blipFill>
        <p:spPr bwMode="auto">
          <a:xfrm>
            <a:off x="352388" y="1337145"/>
            <a:ext cx="2458081" cy="2458081"/>
          </a:xfrm>
          <a:prstGeom prst="rect">
            <a:avLst/>
          </a:prstGeom>
          <a:noFill/>
          <a:ln w="9525">
            <a:noFill/>
            <a:miter lim="800000"/>
            <a:headEnd/>
            <a:tailEnd/>
          </a:ln>
        </p:spPr>
      </p:pic>
      <p:sp>
        <p:nvSpPr>
          <p:cNvPr id="231" name="テキスト ボックス 230">
            <a:extLst>
              <a:ext uri="{FF2B5EF4-FFF2-40B4-BE49-F238E27FC236}">
                <a16:creationId xmlns:a16="http://schemas.microsoft.com/office/drawing/2014/main" id="{0F52A1D3-2B5E-430B-AB7B-131EEC405641}"/>
              </a:ext>
            </a:extLst>
          </p:cNvPr>
          <p:cNvSpPr txBox="1"/>
          <p:nvPr/>
        </p:nvSpPr>
        <p:spPr>
          <a:xfrm>
            <a:off x="616161" y="152898"/>
            <a:ext cx="4003385" cy="984885"/>
          </a:xfrm>
          <a:prstGeom prst="rect">
            <a:avLst/>
          </a:prstGeom>
          <a:noFill/>
        </p:spPr>
        <p:txBody>
          <a:bodyPr wrap="square">
            <a:spAutoFit/>
          </a:bodyPr>
          <a:lstStyle/>
          <a:p>
            <a:pPr algn="ctr"/>
            <a:r>
              <a:rPr kumimoji="1" lang="en-US" altLang="ja-JP" sz="4000" b="1" dirty="0">
                <a:latin typeface="Arial" panose="020B0604020202020204" pitchFamily="34" charset="0"/>
                <a:cs typeface="Arial" panose="020B0604020202020204" pitchFamily="34" charset="0"/>
              </a:rPr>
              <a:t>SCAPS</a:t>
            </a:r>
          </a:p>
          <a:p>
            <a:pPr algn="ctr"/>
            <a:r>
              <a:rPr kumimoji="1" lang="en-US" altLang="ja-JP" dirty="0">
                <a:latin typeface="Arial" panose="020B0604020202020204" pitchFamily="34" charset="0"/>
                <a:cs typeface="Arial" panose="020B0604020202020204" pitchFamily="34" charset="0"/>
              </a:rPr>
              <a:t>(Stacked CMOS Active Pixel Sensor) </a:t>
            </a:r>
            <a:endParaRPr lang="ja-JP" altLang="en-US" dirty="0"/>
          </a:p>
        </p:txBody>
      </p:sp>
      <p:grpSp>
        <p:nvGrpSpPr>
          <p:cNvPr id="3" name="グループ化 2">
            <a:extLst>
              <a:ext uri="{FF2B5EF4-FFF2-40B4-BE49-F238E27FC236}">
                <a16:creationId xmlns:a16="http://schemas.microsoft.com/office/drawing/2014/main" id="{8E4D6258-F28D-4245-9B54-E29344895042}"/>
              </a:ext>
            </a:extLst>
          </p:cNvPr>
          <p:cNvGrpSpPr/>
          <p:nvPr/>
        </p:nvGrpSpPr>
        <p:grpSpPr>
          <a:xfrm>
            <a:off x="235996" y="4136570"/>
            <a:ext cx="4738960" cy="2589334"/>
            <a:chOff x="370390" y="4125363"/>
            <a:chExt cx="4526411" cy="2473199"/>
          </a:xfrm>
        </p:grpSpPr>
        <p:pic>
          <p:nvPicPr>
            <p:cNvPr id="221" name="図 220" descr="グラフィカル ユーザー インターフェイス&#10;&#10;自動的に生成された説明">
              <a:extLst>
                <a:ext uri="{FF2B5EF4-FFF2-40B4-BE49-F238E27FC236}">
                  <a16:creationId xmlns:a16="http://schemas.microsoft.com/office/drawing/2014/main" id="{2E4DC388-D1F9-46DD-ADC5-BE7DD8D8A0E6}"/>
                </a:ext>
              </a:extLst>
            </p:cNvPr>
            <p:cNvPicPr>
              <a:picLocks noChangeAspect="1"/>
            </p:cNvPicPr>
            <p:nvPr/>
          </p:nvPicPr>
          <p:blipFill rotWithShape="1">
            <a:blip r:embed="rId5">
              <a:extLst>
                <a:ext uri="{28A0092B-C50C-407E-A947-70E740481C1C}">
                  <a14:useLocalDpi xmlns:a14="http://schemas.microsoft.com/office/drawing/2010/main" val="0"/>
                </a:ext>
              </a:extLst>
            </a:blip>
            <a:srcRect t="66494"/>
            <a:stretch/>
          </p:blipFill>
          <p:spPr>
            <a:xfrm>
              <a:off x="452861" y="4125363"/>
              <a:ext cx="4443940" cy="2473199"/>
            </a:xfrm>
            <a:prstGeom prst="rect">
              <a:avLst/>
            </a:prstGeom>
          </p:spPr>
        </p:pic>
        <p:sp>
          <p:nvSpPr>
            <p:cNvPr id="2" name="正方形/長方形 1">
              <a:extLst>
                <a:ext uri="{FF2B5EF4-FFF2-40B4-BE49-F238E27FC236}">
                  <a16:creationId xmlns:a16="http://schemas.microsoft.com/office/drawing/2014/main" id="{3FCD20D6-529E-4F9A-B7DC-35174B2F09CC}"/>
                </a:ext>
              </a:extLst>
            </p:cNvPr>
            <p:cNvSpPr/>
            <p:nvPr/>
          </p:nvSpPr>
          <p:spPr>
            <a:xfrm>
              <a:off x="370390" y="4125363"/>
              <a:ext cx="474562" cy="307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44454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レゴ, おもちゃ が含まれている画像&#10;&#10;自動的に生成された説明">
            <a:extLst>
              <a:ext uri="{FF2B5EF4-FFF2-40B4-BE49-F238E27FC236}">
                <a16:creationId xmlns:a16="http://schemas.microsoft.com/office/drawing/2014/main" id="{19C293C8-069A-4283-9AC8-9155AA4F9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867" y="2325094"/>
            <a:ext cx="7207189" cy="4498482"/>
          </a:xfrm>
          <a:prstGeom prst="rect">
            <a:avLst/>
          </a:prstGeom>
        </p:spPr>
      </p:pic>
      <p:pic>
        <p:nvPicPr>
          <p:cNvPr id="5" name="図 4" descr="屋内, 座る, 小さい, 金属 が含まれている画像&#10;&#10;自動的に生成された説明">
            <a:extLst>
              <a:ext uri="{FF2B5EF4-FFF2-40B4-BE49-F238E27FC236}">
                <a16:creationId xmlns:a16="http://schemas.microsoft.com/office/drawing/2014/main" id="{8A896AEC-2373-4B4A-9B02-D2904ED9F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655297">
            <a:off x="2728669" y="302328"/>
            <a:ext cx="1720108" cy="1629873"/>
          </a:xfrm>
          <a:prstGeom prst="rect">
            <a:avLst/>
          </a:prstGeom>
        </p:spPr>
      </p:pic>
      <p:sp>
        <p:nvSpPr>
          <p:cNvPr id="20" name="テキスト ボックス 19">
            <a:extLst>
              <a:ext uri="{FF2B5EF4-FFF2-40B4-BE49-F238E27FC236}">
                <a16:creationId xmlns:a16="http://schemas.microsoft.com/office/drawing/2014/main" id="{87A7C0C2-F977-4EF5-B1B3-E68EA5CCC819}"/>
              </a:ext>
            </a:extLst>
          </p:cNvPr>
          <p:cNvSpPr txBox="1"/>
          <p:nvPr/>
        </p:nvSpPr>
        <p:spPr>
          <a:xfrm>
            <a:off x="5700223" y="890842"/>
            <a:ext cx="801823" cy="307777"/>
          </a:xfrm>
          <a:prstGeom prst="rect">
            <a:avLst/>
          </a:prstGeom>
          <a:noFill/>
        </p:spPr>
        <p:txBody>
          <a:bodyPr wrap="none" rtlCol="0">
            <a:spAutoFit/>
          </a:bodyPr>
          <a:lstStyle/>
          <a:p>
            <a:r>
              <a:rPr lang="en-US" altLang="ja-JP" sz="1400" b="1" dirty="0">
                <a:latin typeface="Arial" panose="020B0604020202020204" pitchFamily="34" charset="0"/>
                <a:cs typeface="Arial" panose="020B0604020202020204" pitchFamily="34" charset="0"/>
              </a:rPr>
              <a:t>sample</a:t>
            </a:r>
          </a:p>
        </p:txBody>
      </p:sp>
      <p:sp>
        <p:nvSpPr>
          <p:cNvPr id="21" name="正方形/長方形 20">
            <a:extLst>
              <a:ext uri="{FF2B5EF4-FFF2-40B4-BE49-F238E27FC236}">
                <a16:creationId xmlns:a16="http://schemas.microsoft.com/office/drawing/2014/main" id="{1EA68D4D-3EB9-44EC-8827-F99F86C2036F}"/>
              </a:ext>
            </a:extLst>
          </p:cNvPr>
          <p:cNvSpPr/>
          <p:nvPr/>
        </p:nvSpPr>
        <p:spPr>
          <a:xfrm>
            <a:off x="3187070" y="1910732"/>
            <a:ext cx="901209" cy="307777"/>
          </a:xfrm>
          <a:prstGeom prst="rect">
            <a:avLst/>
          </a:prstGeom>
        </p:spPr>
        <p:txBody>
          <a:bodyPr wrap="none">
            <a:spAutoFit/>
          </a:bodyPr>
          <a:lstStyle/>
          <a:p>
            <a:r>
              <a:rPr lang="en-US" altLang="ja-JP" sz="1400" b="1" dirty="0">
                <a:latin typeface="Arial" panose="020B0604020202020204" pitchFamily="34" charset="0"/>
                <a:cs typeface="Arial" panose="020B0604020202020204" pitchFamily="34" charset="0"/>
              </a:rPr>
              <a:t>aperture</a:t>
            </a:r>
            <a:endParaRPr lang="ja-JP" altLang="en-US" sz="1400" b="1" dirty="0">
              <a:latin typeface="Arial" panose="020B0604020202020204" pitchFamily="34" charset="0"/>
              <a:cs typeface="Arial" panose="020B0604020202020204" pitchFamily="34" charset="0"/>
            </a:endParaRPr>
          </a:p>
        </p:txBody>
      </p:sp>
      <p:sp>
        <p:nvSpPr>
          <p:cNvPr id="26" name="正方形/長方形 25">
            <a:extLst>
              <a:ext uri="{FF2B5EF4-FFF2-40B4-BE49-F238E27FC236}">
                <a16:creationId xmlns:a16="http://schemas.microsoft.com/office/drawing/2014/main" id="{07C88564-675C-4E62-B2A3-854B2B880E0B}"/>
              </a:ext>
            </a:extLst>
          </p:cNvPr>
          <p:cNvSpPr/>
          <p:nvPr/>
        </p:nvSpPr>
        <p:spPr>
          <a:xfrm>
            <a:off x="5336224" y="2236492"/>
            <a:ext cx="644728" cy="369332"/>
          </a:xfrm>
          <a:prstGeom prst="rect">
            <a:avLst/>
          </a:prstGeom>
        </p:spPr>
        <p:txBody>
          <a:bodyPr wrap="none">
            <a:spAutoFit/>
          </a:bodyPr>
          <a:lstStyle/>
          <a:p>
            <a:r>
              <a:rPr lang="en-US" altLang="ja-JP" b="1" baseline="30000" dirty="0">
                <a:solidFill>
                  <a:schemeClr val="bg1"/>
                </a:solidFill>
              </a:rPr>
              <a:t>28</a:t>
            </a:r>
            <a:r>
              <a:rPr lang="en-US" altLang="ja-JP" b="1" dirty="0">
                <a:solidFill>
                  <a:schemeClr val="bg1"/>
                </a:solidFill>
              </a:rPr>
              <a:t>Si</a:t>
            </a:r>
            <a:r>
              <a:rPr lang="en-US" altLang="ja-JP" b="1" baseline="30000" dirty="0">
                <a:solidFill>
                  <a:schemeClr val="bg1"/>
                </a:solidFill>
              </a:rPr>
              <a:t>-</a:t>
            </a:r>
          </a:p>
        </p:txBody>
      </p:sp>
      <p:pic>
        <p:nvPicPr>
          <p:cNvPr id="34" name="Picture 15">
            <a:extLst>
              <a:ext uri="{FF2B5EF4-FFF2-40B4-BE49-F238E27FC236}">
                <a16:creationId xmlns:a16="http://schemas.microsoft.com/office/drawing/2014/main" id="{16C94FDC-0B7D-457F-9E04-33CD5774E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8679" y="34425"/>
            <a:ext cx="1725635" cy="1725635"/>
          </a:xfrm>
          <a:prstGeom prst="rect">
            <a:avLst/>
          </a:prstGeom>
          <a:noFill/>
          <a:extLst>
            <a:ext uri="{909E8E84-426E-40DD-AFC4-6F175D3DCCD1}">
              <a14:hiddenFill xmlns:a14="http://schemas.microsoft.com/office/drawing/2010/main">
                <a:solidFill>
                  <a:srgbClr val="FFFFFF"/>
                </a:solidFill>
              </a14:hiddenFill>
            </a:ext>
          </a:extLst>
        </p:spPr>
      </p:pic>
      <p:sp>
        <p:nvSpPr>
          <p:cNvPr id="35" name="正方形/長方形 34">
            <a:extLst>
              <a:ext uri="{FF2B5EF4-FFF2-40B4-BE49-F238E27FC236}">
                <a16:creationId xmlns:a16="http://schemas.microsoft.com/office/drawing/2014/main" id="{1D089B7F-043C-4E43-82EE-C5315F6AF25F}"/>
              </a:ext>
            </a:extLst>
          </p:cNvPr>
          <p:cNvSpPr/>
          <p:nvPr/>
        </p:nvSpPr>
        <p:spPr>
          <a:xfrm>
            <a:off x="9401789" y="1772233"/>
            <a:ext cx="805029" cy="307777"/>
          </a:xfrm>
          <a:prstGeom prst="rect">
            <a:avLst/>
          </a:prstGeom>
        </p:spPr>
        <p:txBody>
          <a:bodyPr wrap="none">
            <a:spAutoFit/>
          </a:bodyPr>
          <a:lstStyle/>
          <a:p>
            <a:r>
              <a:rPr lang="en-US" altLang="ja-JP" sz="1400" b="1" dirty="0">
                <a:latin typeface="Arial" panose="020B0604020202020204" pitchFamily="34" charset="0"/>
                <a:cs typeface="Arial" panose="020B0604020202020204" pitchFamily="34" charset="0"/>
              </a:rPr>
              <a:t>SCAPS</a:t>
            </a:r>
            <a:endParaRPr lang="ja-JP" altLang="en-US" sz="1400" b="1" dirty="0">
              <a:latin typeface="Arial" panose="020B0604020202020204" pitchFamily="34" charset="0"/>
              <a:cs typeface="Arial" panose="020B0604020202020204" pitchFamily="34" charset="0"/>
            </a:endParaRPr>
          </a:p>
        </p:txBody>
      </p:sp>
      <p:sp>
        <p:nvSpPr>
          <p:cNvPr id="36" name="正方形/長方形 35">
            <a:extLst>
              <a:ext uri="{FF2B5EF4-FFF2-40B4-BE49-F238E27FC236}">
                <a16:creationId xmlns:a16="http://schemas.microsoft.com/office/drawing/2014/main" id="{C62CA05B-CE2C-4035-ADD3-6367CFAF455A}"/>
              </a:ext>
            </a:extLst>
          </p:cNvPr>
          <p:cNvSpPr/>
          <p:nvPr/>
        </p:nvSpPr>
        <p:spPr>
          <a:xfrm>
            <a:off x="5718754" y="1217085"/>
            <a:ext cx="712382" cy="71238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0" name="直線コネクタ 39">
            <a:extLst>
              <a:ext uri="{FF2B5EF4-FFF2-40B4-BE49-F238E27FC236}">
                <a16:creationId xmlns:a16="http://schemas.microsoft.com/office/drawing/2014/main" id="{E875C183-F10C-49FE-BE16-71780344B30A}"/>
              </a:ext>
            </a:extLst>
          </p:cNvPr>
          <p:cNvCxnSpPr>
            <a:cxnSpLocks/>
          </p:cNvCxnSpPr>
          <p:nvPr/>
        </p:nvCxnSpPr>
        <p:spPr>
          <a:xfrm>
            <a:off x="3669974" y="986751"/>
            <a:ext cx="2594468" cy="40891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D92496E-F52A-440C-A289-AC8BAAC6A63B}"/>
              </a:ext>
            </a:extLst>
          </p:cNvPr>
          <p:cNvCxnSpPr>
            <a:cxnSpLocks/>
          </p:cNvCxnSpPr>
          <p:nvPr/>
        </p:nvCxnSpPr>
        <p:spPr>
          <a:xfrm>
            <a:off x="3460811" y="1247198"/>
            <a:ext cx="2499302" cy="57527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D4336EA8-392C-4797-868F-56CD8CA970E5}"/>
              </a:ext>
            </a:extLst>
          </p:cNvPr>
          <p:cNvSpPr/>
          <p:nvPr/>
        </p:nvSpPr>
        <p:spPr>
          <a:xfrm>
            <a:off x="5904534" y="1396808"/>
            <a:ext cx="365499" cy="43014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9" name="直線コネクタ 48">
            <a:extLst>
              <a:ext uri="{FF2B5EF4-FFF2-40B4-BE49-F238E27FC236}">
                <a16:creationId xmlns:a16="http://schemas.microsoft.com/office/drawing/2014/main" id="{E128B31C-8765-4170-847C-6655776E07F1}"/>
              </a:ext>
            </a:extLst>
          </p:cNvPr>
          <p:cNvCxnSpPr>
            <a:cxnSpLocks/>
          </p:cNvCxnSpPr>
          <p:nvPr/>
        </p:nvCxnSpPr>
        <p:spPr>
          <a:xfrm flipV="1">
            <a:off x="5904534" y="707131"/>
            <a:ext cx="3687321" cy="697565"/>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B89CA4F1-0AA0-4BDD-8284-4754E6F58272}"/>
              </a:ext>
            </a:extLst>
          </p:cNvPr>
          <p:cNvCxnSpPr>
            <a:cxnSpLocks/>
          </p:cNvCxnSpPr>
          <p:nvPr/>
        </p:nvCxnSpPr>
        <p:spPr>
          <a:xfrm flipV="1">
            <a:off x="6264635" y="1062744"/>
            <a:ext cx="3640074" cy="76122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42FBAE5C-C01F-44FB-83C7-FE0DF5CB851C}"/>
              </a:ext>
            </a:extLst>
          </p:cNvPr>
          <p:cNvSpPr/>
          <p:nvPr/>
        </p:nvSpPr>
        <p:spPr>
          <a:xfrm>
            <a:off x="9591855" y="694958"/>
            <a:ext cx="312855" cy="36819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0" name="四角形: 角を丸くする 59">
            <a:extLst>
              <a:ext uri="{FF2B5EF4-FFF2-40B4-BE49-F238E27FC236}">
                <a16:creationId xmlns:a16="http://schemas.microsoft.com/office/drawing/2014/main" id="{7A893F58-AADC-412D-B9F4-D54778CE6360}"/>
              </a:ext>
            </a:extLst>
          </p:cNvPr>
          <p:cNvSpPr/>
          <p:nvPr/>
        </p:nvSpPr>
        <p:spPr>
          <a:xfrm>
            <a:off x="7431269" y="920262"/>
            <a:ext cx="594023" cy="76743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atin typeface="Arial" panose="020B0604020202020204" pitchFamily="34" charset="0"/>
                <a:cs typeface="Arial" panose="020B0604020202020204" pitchFamily="34" charset="0"/>
              </a:rPr>
              <a:t>MS</a:t>
            </a:r>
            <a:endParaRPr lang="ja-JP" altLang="en-US" b="1" dirty="0">
              <a:latin typeface="Arial" panose="020B0604020202020204" pitchFamily="34" charset="0"/>
              <a:cs typeface="Arial" panose="020B0604020202020204" pitchFamily="34" charset="0"/>
            </a:endParaRPr>
          </a:p>
        </p:txBody>
      </p:sp>
      <p:sp>
        <p:nvSpPr>
          <p:cNvPr id="61" name="テキスト ボックス 60">
            <a:extLst>
              <a:ext uri="{FF2B5EF4-FFF2-40B4-BE49-F238E27FC236}">
                <a16:creationId xmlns:a16="http://schemas.microsoft.com/office/drawing/2014/main" id="{40943483-2E06-48F7-B938-DAA545297929}"/>
              </a:ext>
            </a:extLst>
          </p:cNvPr>
          <p:cNvSpPr txBox="1"/>
          <p:nvPr/>
        </p:nvSpPr>
        <p:spPr>
          <a:xfrm>
            <a:off x="7216844" y="1664933"/>
            <a:ext cx="1027845" cy="523220"/>
          </a:xfrm>
          <a:prstGeom prst="rect">
            <a:avLst/>
          </a:prstGeom>
          <a:noFill/>
        </p:spPr>
        <p:txBody>
          <a:bodyPr wrap="none" rtlCol="0">
            <a:spAutoFit/>
          </a:bodyPr>
          <a:lstStyle/>
          <a:p>
            <a:pPr algn="ctr"/>
            <a:r>
              <a:rPr lang="en-US" altLang="ja-JP" sz="1400" b="1" dirty="0">
                <a:latin typeface="Arial" panose="020B0604020202020204" pitchFamily="34" charset="0"/>
                <a:cs typeface="Arial" panose="020B0604020202020204" pitchFamily="34" charset="0"/>
              </a:rPr>
              <a:t>Stigmatic</a:t>
            </a:r>
          </a:p>
          <a:p>
            <a:pPr algn="ctr"/>
            <a:r>
              <a:rPr lang="en-US" altLang="ja-JP" sz="1400" b="1" dirty="0">
                <a:latin typeface="Arial" panose="020B0604020202020204" pitchFamily="34" charset="0"/>
                <a:cs typeface="Arial" panose="020B0604020202020204" pitchFamily="34" charset="0"/>
              </a:rPr>
              <a:t>ion optics</a:t>
            </a:r>
          </a:p>
        </p:txBody>
      </p:sp>
      <p:sp>
        <p:nvSpPr>
          <p:cNvPr id="62" name="正方形/長方形 61">
            <a:extLst>
              <a:ext uri="{FF2B5EF4-FFF2-40B4-BE49-F238E27FC236}">
                <a16:creationId xmlns:a16="http://schemas.microsoft.com/office/drawing/2014/main" id="{667D0200-4E06-47CE-AD27-345F0B586392}"/>
              </a:ext>
            </a:extLst>
          </p:cNvPr>
          <p:cNvSpPr/>
          <p:nvPr/>
        </p:nvSpPr>
        <p:spPr>
          <a:xfrm>
            <a:off x="1359602" y="743353"/>
            <a:ext cx="1088760" cy="307777"/>
          </a:xfrm>
          <a:prstGeom prst="rect">
            <a:avLst/>
          </a:prstGeom>
        </p:spPr>
        <p:txBody>
          <a:bodyPr wrap="none">
            <a:spAutoFit/>
          </a:bodyPr>
          <a:lstStyle/>
          <a:p>
            <a:r>
              <a:rPr lang="en-US" altLang="ja-JP" sz="1400" b="1" dirty="0">
                <a:latin typeface="Arial" panose="020B0604020202020204" pitchFamily="34" charset="0"/>
                <a:cs typeface="Arial" panose="020B0604020202020204" pitchFamily="34" charset="0"/>
              </a:rPr>
              <a:t>ion source</a:t>
            </a:r>
            <a:endParaRPr lang="ja-JP" altLang="en-US" sz="1400" b="1" dirty="0">
              <a:latin typeface="Arial" panose="020B0604020202020204" pitchFamily="34" charset="0"/>
              <a:cs typeface="Arial" panose="020B0604020202020204" pitchFamily="34" charset="0"/>
            </a:endParaRPr>
          </a:p>
        </p:txBody>
      </p:sp>
      <p:sp>
        <p:nvSpPr>
          <p:cNvPr id="63" name="正方形/長方形 62">
            <a:extLst>
              <a:ext uri="{FF2B5EF4-FFF2-40B4-BE49-F238E27FC236}">
                <a16:creationId xmlns:a16="http://schemas.microsoft.com/office/drawing/2014/main" id="{EDED9254-2501-4D97-88F2-423C148CD827}"/>
              </a:ext>
            </a:extLst>
          </p:cNvPr>
          <p:cNvSpPr/>
          <p:nvPr/>
        </p:nvSpPr>
        <p:spPr>
          <a:xfrm>
            <a:off x="8120125" y="932597"/>
            <a:ext cx="627095" cy="369332"/>
          </a:xfrm>
          <a:prstGeom prst="rect">
            <a:avLst/>
          </a:prstGeom>
        </p:spPr>
        <p:txBody>
          <a:bodyPr wrap="none">
            <a:spAutoFit/>
          </a:bodyPr>
          <a:lstStyle/>
          <a:p>
            <a:r>
              <a:rPr lang="en-US" altLang="ja-JP" b="1" baseline="30000" dirty="0">
                <a:latin typeface="Arial" panose="020B0604020202020204" pitchFamily="34" charset="0"/>
                <a:cs typeface="Arial" panose="020B0604020202020204" pitchFamily="34" charset="0"/>
              </a:rPr>
              <a:t>28</a:t>
            </a:r>
            <a:r>
              <a:rPr lang="en-US" altLang="ja-JP" b="1" dirty="0">
                <a:latin typeface="Arial" panose="020B0604020202020204" pitchFamily="34" charset="0"/>
                <a:cs typeface="Arial" panose="020B0604020202020204" pitchFamily="34" charset="0"/>
              </a:rPr>
              <a:t>Si</a:t>
            </a:r>
            <a:r>
              <a:rPr lang="en-US" altLang="ja-JP" b="1" baseline="30000" dirty="0">
                <a:latin typeface="Arial" panose="020B0604020202020204" pitchFamily="34" charset="0"/>
                <a:cs typeface="Arial" panose="020B0604020202020204" pitchFamily="34" charset="0"/>
              </a:rPr>
              <a:t>-</a:t>
            </a:r>
            <a:endParaRPr lang="ja-JP" altLang="en-US" b="1" dirty="0">
              <a:latin typeface="Arial" panose="020B0604020202020204" pitchFamily="34" charset="0"/>
              <a:cs typeface="Arial" panose="020B0604020202020204" pitchFamily="34" charset="0"/>
            </a:endParaRPr>
          </a:p>
        </p:txBody>
      </p:sp>
      <p:sp>
        <p:nvSpPr>
          <p:cNvPr id="30" name="正方形/長方形 29">
            <a:extLst>
              <a:ext uri="{FF2B5EF4-FFF2-40B4-BE49-F238E27FC236}">
                <a16:creationId xmlns:a16="http://schemas.microsoft.com/office/drawing/2014/main" id="{CFAA30BF-4E53-49A2-A265-37D5D2548CEA}"/>
              </a:ext>
            </a:extLst>
          </p:cNvPr>
          <p:cNvSpPr/>
          <p:nvPr/>
        </p:nvSpPr>
        <p:spPr>
          <a:xfrm>
            <a:off x="4565859" y="1683284"/>
            <a:ext cx="752129" cy="307777"/>
          </a:xfrm>
          <a:prstGeom prst="rect">
            <a:avLst/>
          </a:prstGeom>
        </p:spPr>
        <p:txBody>
          <a:bodyPr wrap="none">
            <a:spAutoFit/>
          </a:bodyPr>
          <a:lstStyle/>
          <a:p>
            <a:pPr algn="ctr"/>
            <a:r>
              <a:rPr lang="en-US" altLang="ja-JP" sz="1400" b="1" dirty="0">
                <a:latin typeface="Arial" panose="020B0604020202020204" pitchFamily="34" charset="0"/>
                <a:cs typeface="Arial" panose="020B0604020202020204" pitchFamily="34" charset="0"/>
              </a:rPr>
              <a:t>Köhler</a:t>
            </a:r>
          </a:p>
        </p:txBody>
      </p:sp>
      <p:pic>
        <p:nvPicPr>
          <p:cNvPr id="37" name="図 36" descr="時計 が含まれている画像&#10;&#10;自動的に生成された説明">
            <a:extLst>
              <a:ext uri="{FF2B5EF4-FFF2-40B4-BE49-F238E27FC236}">
                <a16:creationId xmlns:a16="http://schemas.microsoft.com/office/drawing/2014/main" id="{335A5ED4-B9D8-4E7E-AC13-CDF4F96B1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99408">
            <a:off x="1584806" y="236199"/>
            <a:ext cx="785878" cy="414996"/>
          </a:xfrm>
          <a:prstGeom prst="rect">
            <a:avLst/>
          </a:prstGeom>
        </p:spPr>
      </p:pic>
      <p:sp>
        <p:nvSpPr>
          <p:cNvPr id="29" name="二等辺三角形 28">
            <a:extLst>
              <a:ext uri="{FF2B5EF4-FFF2-40B4-BE49-F238E27FC236}">
                <a16:creationId xmlns:a16="http://schemas.microsoft.com/office/drawing/2014/main" id="{0D393BD3-AE42-4A64-B0EB-872A515EA331}"/>
              </a:ext>
            </a:extLst>
          </p:cNvPr>
          <p:cNvSpPr/>
          <p:nvPr/>
        </p:nvSpPr>
        <p:spPr>
          <a:xfrm rot="17616145">
            <a:off x="2277967" y="395393"/>
            <a:ext cx="610153" cy="616904"/>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正方形/長方形 17">
            <a:extLst>
              <a:ext uri="{FF2B5EF4-FFF2-40B4-BE49-F238E27FC236}">
                <a16:creationId xmlns:a16="http://schemas.microsoft.com/office/drawing/2014/main" id="{7FFA596E-67DE-444D-97A9-8E650BE2EABA}"/>
              </a:ext>
            </a:extLst>
          </p:cNvPr>
          <p:cNvSpPr/>
          <p:nvPr/>
        </p:nvSpPr>
        <p:spPr>
          <a:xfrm>
            <a:off x="4710865" y="1220332"/>
            <a:ext cx="527709" cy="338554"/>
          </a:xfrm>
          <a:prstGeom prst="rect">
            <a:avLst/>
          </a:prstGeom>
        </p:spPr>
        <p:txBody>
          <a:bodyPr wrap="none">
            <a:spAutoFit/>
          </a:bodyPr>
          <a:lstStyle/>
          <a:p>
            <a:r>
              <a:rPr lang="en-US" altLang="ja-JP" sz="1600" b="1" dirty="0">
                <a:latin typeface="Arial" panose="020B0604020202020204" pitchFamily="34" charset="0"/>
                <a:cs typeface="Arial" panose="020B0604020202020204" pitchFamily="34" charset="0"/>
              </a:rPr>
              <a:t>Cs</a:t>
            </a:r>
            <a:r>
              <a:rPr lang="en-US" altLang="ja-JP" sz="1600" b="1" baseline="30000" dirty="0">
                <a:latin typeface="Arial" panose="020B0604020202020204" pitchFamily="34" charset="0"/>
                <a:cs typeface="Arial" panose="020B0604020202020204" pitchFamily="34" charset="0"/>
              </a:rPr>
              <a:t>+</a:t>
            </a:r>
            <a:endParaRPr lang="ja-JP" altLang="en-US" sz="1600" b="1" baseline="30000" dirty="0">
              <a:latin typeface="Arial" panose="020B0604020202020204" pitchFamily="34" charset="0"/>
              <a:cs typeface="Arial" panose="020B0604020202020204" pitchFamily="34" charset="0"/>
            </a:endParaRPr>
          </a:p>
        </p:txBody>
      </p:sp>
      <p:sp>
        <p:nvSpPr>
          <p:cNvPr id="46" name="四角形: 角を丸くする 45">
            <a:extLst>
              <a:ext uri="{FF2B5EF4-FFF2-40B4-BE49-F238E27FC236}">
                <a16:creationId xmlns:a16="http://schemas.microsoft.com/office/drawing/2014/main" id="{8DB6502E-8B1C-4B5E-AB64-C7B0D48BAF20}"/>
              </a:ext>
            </a:extLst>
          </p:cNvPr>
          <p:cNvSpPr/>
          <p:nvPr/>
        </p:nvSpPr>
        <p:spPr bwMode="auto">
          <a:xfrm>
            <a:off x="9311320" y="3641178"/>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cs typeface="Arial" panose="020B0604020202020204" pitchFamily="34" charset="0"/>
            </a:endParaRPr>
          </a:p>
        </p:txBody>
      </p:sp>
      <p:sp>
        <p:nvSpPr>
          <p:cNvPr id="50" name="テキスト ボックス 49">
            <a:extLst>
              <a:ext uri="{FF2B5EF4-FFF2-40B4-BE49-F238E27FC236}">
                <a16:creationId xmlns:a16="http://schemas.microsoft.com/office/drawing/2014/main" id="{4A5EF44A-9B61-481F-BAA9-F5285F752114}"/>
              </a:ext>
            </a:extLst>
          </p:cNvPr>
          <p:cNvSpPr txBox="1"/>
          <p:nvPr/>
        </p:nvSpPr>
        <p:spPr>
          <a:xfrm>
            <a:off x="9446352" y="3693795"/>
            <a:ext cx="2370795" cy="646331"/>
          </a:xfrm>
          <a:prstGeom prst="rect">
            <a:avLst/>
          </a:prstGeom>
          <a:noFill/>
        </p:spPr>
        <p:txBody>
          <a:bodyPr wrap="square">
            <a:spAutoFit/>
          </a:bodyPr>
          <a:lstStyle/>
          <a:p>
            <a:pPr algn="ctr"/>
            <a:r>
              <a:rPr lang="en-US" altLang="ja-JP" sz="3600" b="1" dirty="0">
                <a:latin typeface="Arial" panose="020B0604020202020204" pitchFamily="34" charset="0"/>
                <a:cs typeface="Arial" panose="020B0604020202020204" pitchFamily="34" charset="0"/>
              </a:rPr>
              <a:t>Dynamic</a:t>
            </a:r>
            <a:endParaRPr lang="ja-JP" altLang="en-US" sz="3600" b="1" dirty="0">
              <a:latin typeface="Arial" panose="020B0604020202020204" pitchFamily="34" charset="0"/>
              <a:cs typeface="Arial" panose="020B0604020202020204" pitchFamily="34" charset="0"/>
            </a:endParaRPr>
          </a:p>
        </p:txBody>
      </p:sp>
      <p:sp>
        <p:nvSpPr>
          <p:cNvPr id="58" name="四角形: 角を丸くする 57">
            <a:extLst>
              <a:ext uri="{FF2B5EF4-FFF2-40B4-BE49-F238E27FC236}">
                <a16:creationId xmlns:a16="http://schemas.microsoft.com/office/drawing/2014/main" id="{E58C9B27-227C-4E95-8D80-B48806D866FF}"/>
              </a:ext>
            </a:extLst>
          </p:cNvPr>
          <p:cNvSpPr/>
          <p:nvPr/>
        </p:nvSpPr>
        <p:spPr bwMode="auto">
          <a:xfrm>
            <a:off x="9311320" y="4661397"/>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Helvetica" pitchFamily="2" charset="0"/>
              <a:ea typeface="ＭＳ Ｐゴシック" panose="020B0600070205080204" pitchFamily="50" charset="-128"/>
            </a:endParaRPr>
          </a:p>
        </p:txBody>
      </p:sp>
      <p:sp>
        <p:nvSpPr>
          <p:cNvPr id="59" name="テキスト ボックス 58">
            <a:extLst>
              <a:ext uri="{FF2B5EF4-FFF2-40B4-BE49-F238E27FC236}">
                <a16:creationId xmlns:a16="http://schemas.microsoft.com/office/drawing/2014/main" id="{7431A598-2157-4273-97AA-8E530BEA0EC3}"/>
              </a:ext>
            </a:extLst>
          </p:cNvPr>
          <p:cNvSpPr txBox="1"/>
          <p:nvPr/>
        </p:nvSpPr>
        <p:spPr>
          <a:xfrm>
            <a:off x="9463242" y="4707510"/>
            <a:ext cx="2262158" cy="646331"/>
          </a:xfrm>
          <a:prstGeom prst="rect">
            <a:avLst/>
          </a:prstGeom>
          <a:noFill/>
        </p:spPr>
        <p:txBody>
          <a:bodyPr wrap="none" rtlCol="0">
            <a:spAutoFit/>
          </a:bodyPr>
          <a:lstStyle/>
          <a:p>
            <a:pPr algn="ctr"/>
            <a:r>
              <a:rPr lang="en-US" altLang="ja-JP" sz="3600" b="1" dirty="0">
                <a:latin typeface="Arial" panose="020B0604020202020204" pitchFamily="34" charset="0"/>
                <a:cs typeface="Arial" panose="020B0604020202020204" pitchFamily="34" charset="0"/>
              </a:rPr>
              <a:t>Stigmatic</a:t>
            </a:r>
            <a:endParaRPr lang="ja-JP" altLang="en-US" sz="3600" b="1" dirty="0">
              <a:latin typeface="Arial" panose="020B0604020202020204" pitchFamily="34" charset="0"/>
              <a:cs typeface="Arial" panose="020B0604020202020204" pitchFamily="34" charset="0"/>
            </a:endParaRPr>
          </a:p>
        </p:txBody>
      </p:sp>
      <p:sp>
        <p:nvSpPr>
          <p:cNvPr id="64" name="四角形: 角を丸くする 63">
            <a:extLst>
              <a:ext uri="{FF2B5EF4-FFF2-40B4-BE49-F238E27FC236}">
                <a16:creationId xmlns:a16="http://schemas.microsoft.com/office/drawing/2014/main" id="{4EEA3A45-D004-401F-83E6-A770874EF003}"/>
              </a:ext>
            </a:extLst>
          </p:cNvPr>
          <p:cNvSpPr/>
          <p:nvPr/>
        </p:nvSpPr>
        <p:spPr bwMode="auto">
          <a:xfrm>
            <a:off x="9311320" y="2605824"/>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テキスト ボックス 64">
            <a:extLst>
              <a:ext uri="{FF2B5EF4-FFF2-40B4-BE49-F238E27FC236}">
                <a16:creationId xmlns:a16="http://schemas.microsoft.com/office/drawing/2014/main" id="{877B81FB-16ED-474B-9DE6-C45C37B4400A}"/>
              </a:ext>
            </a:extLst>
          </p:cNvPr>
          <p:cNvSpPr txBox="1"/>
          <p:nvPr/>
        </p:nvSpPr>
        <p:spPr>
          <a:xfrm>
            <a:off x="9446352" y="2658441"/>
            <a:ext cx="2370795" cy="646331"/>
          </a:xfrm>
          <a:prstGeom prst="rect">
            <a:avLst/>
          </a:prstGeom>
          <a:noFill/>
        </p:spPr>
        <p:txBody>
          <a:bodyPr wrap="square">
            <a:spAutoFit/>
          </a:bodyPr>
          <a:lstStyle/>
          <a:p>
            <a:pPr algn="ctr"/>
            <a:r>
              <a:rPr lang="en-US" altLang="ja-JP" sz="3600" b="1" dirty="0">
                <a:latin typeface="Arial" panose="020B0604020202020204" pitchFamily="34" charset="0"/>
                <a:cs typeface="Arial" panose="020B0604020202020204" pitchFamily="34" charset="0"/>
              </a:rPr>
              <a:t>SIMS</a:t>
            </a:r>
            <a:endParaRPr lang="ja-JP" altLang="en-US" sz="3600" b="1" dirty="0">
              <a:latin typeface="Arial" panose="020B0604020202020204" pitchFamily="34" charset="0"/>
              <a:cs typeface="Arial" panose="020B0604020202020204" pitchFamily="34" charset="0"/>
            </a:endParaRPr>
          </a:p>
        </p:txBody>
      </p:sp>
      <p:sp>
        <p:nvSpPr>
          <p:cNvPr id="66" name="四角形: 角を丸くする 65">
            <a:extLst>
              <a:ext uri="{FF2B5EF4-FFF2-40B4-BE49-F238E27FC236}">
                <a16:creationId xmlns:a16="http://schemas.microsoft.com/office/drawing/2014/main" id="{4773A537-2018-47B4-85DA-69D636099F62}"/>
              </a:ext>
            </a:extLst>
          </p:cNvPr>
          <p:cNvSpPr/>
          <p:nvPr/>
        </p:nvSpPr>
        <p:spPr bwMode="auto">
          <a:xfrm>
            <a:off x="9311320" y="5681616"/>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Helvetica" pitchFamily="2" charset="0"/>
              <a:ea typeface="ＭＳ Ｐゴシック" panose="020B0600070205080204" pitchFamily="50" charset="-128"/>
            </a:endParaRPr>
          </a:p>
        </p:txBody>
      </p:sp>
      <p:sp>
        <p:nvSpPr>
          <p:cNvPr id="67" name="テキスト ボックス 66">
            <a:extLst>
              <a:ext uri="{FF2B5EF4-FFF2-40B4-BE49-F238E27FC236}">
                <a16:creationId xmlns:a16="http://schemas.microsoft.com/office/drawing/2014/main" id="{D4BA3EB5-4065-4C4C-8393-4E0796B746BD}"/>
              </a:ext>
            </a:extLst>
          </p:cNvPr>
          <p:cNvSpPr txBox="1"/>
          <p:nvPr/>
        </p:nvSpPr>
        <p:spPr>
          <a:xfrm>
            <a:off x="9706900" y="5727729"/>
            <a:ext cx="1774845" cy="646331"/>
          </a:xfrm>
          <a:prstGeom prst="rect">
            <a:avLst/>
          </a:prstGeom>
          <a:noFill/>
        </p:spPr>
        <p:txBody>
          <a:bodyPr wrap="none" rtlCol="0">
            <a:spAutoFit/>
          </a:bodyPr>
          <a:lstStyle/>
          <a:p>
            <a:pPr algn="ctr"/>
            <a:r>
              <a:rPr lang="en-US" altLang="ja-JP" sz="3600" b="1" dirty="0">
                <a:latin typeface="Arial" panose="020B0604020202020204" pitchFamily="34" charset="0"/>
                <a:cs typeface="Arial" panose="020B0604020202020204" pitchFamily="34" charset="0"/>
              </a:rPr>
              <a:t>SCAPS</a:t>
            </a:r>
            <a:endParaRPr lang="ja-JP" altLang="en-US" sz="3600" b="1" dirty="0">
              <a:latin typeface="Arial" panose="020B0604020202020204" pitchFamily="34" charset="0"/>
              <a:cs typeface="Arial" panose="020B0604020202020204" pitchFamily="34" charset="0"/>
            </a:endParaRPr>
          </a:p>
        </p:txBody>
      </p:sp>
      <p:sp>
        <p:nvSpPr>
          <p:cNvPr id="32" name="正方形/長方形 31">
            <a:extLst>
              <a:ext uri="{FF2B5EF4-FFF2-40B4-BE49-F238E27FC236}">
                <a16:creationId xmlns:a16="http://schemas.microsoft.com/office/drawing/2014/main" id="{0C0C7326-687B-477B-B631-1A05CF30305C}"/>
              </a:ext>
            </a:extLst>
          </p:cNvPr>
          <p:cNvSpPr/>
          <p:nvPr/>
        </p:nvSpPr>
        <p:spPr>
          <a:xfrm>
            <a:off x="4371231" y="6288318"/>
            <a:ext cx="1893211" cy="307777"/>
          </a:xfrm>
          <a:prstGeom prst="rect">
            <a:avLst/>
          </a:prstGeom>
        </p:spPr>
        <p:txBody>
          <a:bodyPr wrap="none">
            <a:spAutoFit/>
          </a:bodyPr>
          <a:lstStyle/>
          <a:p>
            <a:r>
              <a:rPr lang="en-US" altLang="ja-JP" sz="1400" b="1" dirty="0">
                <a:latin typeface="Arial" panose="020B0604020202020204" pitchFamily="34" charset="0"/>
                <a:cs typeface="Arial" panose="020B0604020202020204" pitchFamily="34" charset="0"/>
              </a:rPr>
              <a:t>CAMECA </a:t>
            </a:r>
            <a:r>
              <a:rPr lang="en-US" altLang="ja-JP" sz="1400" b="1" dirty="0" err="1">
                <a:latin typeface="Arial" panose="020B0604020202020204" pitchFamily="34" charset="0"/>
                <a:cs typeface="Arial" panose="020B0604020202020204" pitchFamily="34" charset="0"/>
              </a:rPr>
              <a:t>ims</a:t>
            </a:r>
            <a:r>
              <a:rPr lang="en-US" altLang="ja-JP" sz="1400" b="1" dirty="0">
                <a:latin typeface="Arial" panose="020B0604020202020204" pitchFamily="34" charset="0"/>
                <a:cs typeface="Arial" panose="020B0604020202020204" pitchFamily="34" charset="0"/>
              </a:rPr>
              <a:t> series</a:t>
            </a:r>
            <a:endParaRPr lang="ja-JP" alt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59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屋内, 座る, 小さい, 金属 が含まれている画像&#10;&#10;自動的に生成された説明">
            <a:extLst>
              <a:ext uri="{FF2B5EF4-FFF2-40B4-BE49-F238E27FC236}">
                <a16:creationId xmlns:a16="http://schemas.microsoft.com/office/drawing/2014/main" id="{8A896AEC-2373-4B4A-9B02-D2904ED9F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55297">
            <a:off x="2728669" y="302328"/>
            <a:ext cx="1720108" cy="1629873"/>
          </a:xfrm>
          <a:prstGeom prst="rect">
            <a:avLst/>
          </a:prstGeom>
        </p:spPr>
      </p:pic>
      <p:sp>
        <p:nvSpPr>
          <p:cNvPr id="20" name="テキスト ボックス 19">
            <a:extLst>
              <a:ext uri="{FF2B5EF4-FFF2-40B4-BE49-F238E27FC236}">
                <a16:creationId xmlns:a16="http://schemas.microsoft.com/office/drawing/2014/main" id="{87A7C0C2-F977-4EF5-B1B3-E68EA5CCC819}"/>
              </a:ext>
            </a:extLst>
          </p:cNvPr>
          <p:cNvSpPr txBox="1"/>
          <p:nvPr/>
        </p:nvSpPr>
        <p:spPr>
          <a:xfrm>
            <a:off x="5700223" y="890842"/>
            <a:ext cx="801823" cy="307777"/>
          </a:xfrm>
          <a:prstGeom prst="rect">
            <a:avLst/>
          </a:prstGeom>
          <a:noFill/>
        </p:spPr>
        <p:txBody>
          <a:bodyPr wrap="none" rtlCol="0">
            <a:spAutoFit/>
          </a:bodyPr>
          <a:lstStyle/>
          <a:p>
            <a:r>
              <a:rPr lang="en-US" altLang="ja-JP" sz="1400" b="1" dirty="0">
                <a:latin typeface="Arial" panose="020B0604020202020204" pitchFamily="34" charset="0"/>
                <a:cs typeface="Arial" panose="020B0604020202020204" pitchFamily="34" charset="0"/>
              </a:rPr>
              <a:t>sample</a:t>
            </a:r>
          </a:p>
        </p:txBody>
      </p:sp>
      <p:sp>
        <p:nvSpPr>
          <p:cNvPr id="21" name="正方形/長方形 20">
            <a:extLst>
              <a:ext uri="{FF2B5EF4-FFF2-40B4-BE49-F238E27FC236}">
                <a16:creationId xmlns:a16="http://schemas.microsoft.com/office/drawing/2014/main" id="{1EA68D4D-3EB9-44EC-8827-F99F86C2036F}"/>
              </a:ext>
            </a:extLst>
          </p:cNvPr>
          <p:cNvSpPr/>
          <p:nvPr/>
        </p:nvSpPr>
        <p:spPr>
          <a:xfrm>
            <a:off x="3187070" y="1910732"/>
            <a:ext cx="901209" cy="307777"/>
          </a:xfrm>
          <a:prstGeom prst="rect">
            <a:avLst/>
          </a:prstGeom>
        </p:spPr>
        <p:txBody>
          <a:bodyPr wrap="none">
            <a:spAutoFit/>
          </a:bodyPr>
          <a:lstStyle/>
          <a:p>
            <a:r>
              <a:rPr lang="en-US" altLang="ja-JP" sz="1400" b="1" dirty="0">
                <a:latin typeface="Arial" panose="020B0604020202020204" pitchFamily="34" charset="0"/>
                <a:cs typeface="Arial" panose="020B0604020202020204" pitchFamily="34" charset="0"/>
              </a:rPr>
              <a:t>aperture</a:t>
            </a:r>
            <a:endParaRPr lang="ja-JP" altLang="en-US" sz="1400" b="1" dirty="0">
              <a:latin typeface="Arial" panose="020B0604020202020204" pitchFamily="34" charset="0"/>
              <a:cs typeface="Arial" panose="020B0604020202020204" pitchFamily="34" charset="0"/>
            </a:endParaRPr>
          </a:p>
        </p:txBody>
      </p:sp>
      <p:sp>
        <p:nvSpPr>
          <p:cNvPr id="26" name="正方形/長方形 25">
            <a:extLst>
              <a:ext uri="{FF2B5EF4-FFF2-40B4-BE49-F238E27FC236}">
                <a16:creationId xmlns:a16="http://schemas.microsoft.com/office/drawing/2014/main" id="{07C88564-675C-4E62-B2A3-854B2B880E0B}"/>
              </a:ext>
            </a:extLst>
          </p:cNvPr>
          <p:cNvSpPr/>
          <p:nvPr/>
        </p:nvSpPr>
        <p:spPr>
          <a:xfrm>
            <a:off x="5336224" y="2236492"/>
            <a:ext cx="644728" cy="369332"/>
          </a:xfrm>
          <a:prstGeom prst="rect">
            <a:avLst/>
          </a:prstGeom>
        </p:spPr>
        <p:txBody>
          <a:bodyPr wrap="none">
            <a:spAutoFit/>
          </a:bodyPr>
          <a:lstStyle/>
          <a:p>
            <a:r>
              <a:rPr lang="en-US" altLang="ja-JP" b="1" baseline="30000" dirty="0">
                <a:solidFill>
                  <a:schemeClr val="bg1"/>
                </a:solidFill>
              </a:rPr>
              <a:t>28</a:t>
            </a:r>
            <a:r>
              <a:rPr lang="en-US" altLang="ja-JP" b="1" dirty="0">
                <a:solidFill>
                  <a:schemeClr val="bg1"/>
                </a:solidFill>
              </a:rPr>
              <a:t>Si</a:t>
            </a:r>
            <a:r>
              <a:rPr lang="en-US" altLang="ja-JP" b="1" baseline="30000" dirty="0">
                <a:solidFill>
                  <a:schemeClr val="bg1"/>
                </a:solidFill>
              </a:rPr>
              <a:t>-</a:t>
            </a:r>
          </a:p>
        </p:txBody>
      </p:sp>
      <p:pic>
        <p:nvPicPr>
          <p:cNvPr id="34" name="Picture 15">
            <a:extLst>
              <a:ext uri="{FF2B5EF4-FFF2-40B4-BE49-F238E27FC236}">
                <a16:creationId xmlns:a16="http://schemas.microsoft.com/office/drawing/2014/main" id="{16C94FDC-0B7D-457F-9E04-33CD5774E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8679" y="34425"/>
            <a:ext cx="1725635" cy="1725635"/>
          </a:xfrm>
          <a:prstGeom prst="rect">
            <a:avLst/>
          </a:prstGeom>
          <a:noFill/>
          <a:extLst>
            <a:ext uri="{909E8E84-426E-40DD-AFC4-6F175D3DCCD1}">
              <a14:hiddenFill xmlns:a14="http://schemas.microsoft.com/office/drawing/2010/main">
                <a:solidFill>
                  <a:srgbClr val="FFFFFF"/>
                </a:solidFill>
              </a14:hiddenFill>
            </a:ext>
          </a:extLst>
        </p:spPr>
      </p:pic>
      <p:sp>
        <p:nvSpPr>
          <p:cNvPr id="35" name="正方形/長方形 34">
            <a:extLst>
              <a:ext uri="{FF2B5EF4-FFF2-40B4-BE49-F238E27FC236}">
                <a16:creationId xmlns:a16="http://schemas.microsoft.com/office/drawing/2014/main" id="{1D089B7F-043C-4E43-82EE-C5315F6AF25F}"/>
              </a:ext>
            </a:extLst>
          </p:cNvPr>
          <p:cNvSpPr/>
          <p:nvPr/>
        </p:nvSpPr>
        <p:spPr>
          <a:xfrm>
            <a:off x="9401789" y="1772233"/>
            <a:ext cx="805029" cy="307777"/>
          </a:xfrm>
          <a:prstGeom prst="rect">
            <a:avLst/>
          </a:prstGeom>
        </p:spPr>
        <p:txBody>
          <a:bodyPr wrap="none">
            <a:spAutoFit/>
          </a:bodyPr>
          <a:lstStyle/>
          <a:p>
            <a:r>
              <a:rPr lang="en-US" altLang="ja-JP" sz="1400" b="1" dirty="0">
                <a:latin typeface="Arial" panose="020B0604020202020204" pitchFamily="34" charset="0"/>
                <a:cs typeface="Arial" panose="020B0604020202020204" pitchFamily="34" charset="0"/>
              </a:rPr>
              <a:t>SCAPS</a:t>
            </a:r>
            <a:endParaRPr lang="ja-JP" altLang="en-US" sz="1400" b="1" dirty="0">
              <a:latin typeface="Arial" panose="020B0604020202020204" pitchFamily="34" charset="0"/>
              <a:cs typeface="Arial" panose="020B0604020202020204" pitchFamily="34" charset="0"/>
            </a:endParaRPr>
          </a:p>
        </p:txBody>
      </p:sp>
      <p:sp>
        <p:nvSpPr>
          <p:cNvPr id="36" name="正方形/長方形 35">
            <a:extLst>
              <a:ext uri="{FF2B5EF4-FFF2-40B4-BE49-F238E27FC236}">
                <a16:creationId xmlns:a16="http://schemas.microsoft.com/office/drawing/2014/main" id="{C62CA05B-CE2C-4035-ADD3-6367CFAF455A}"/>
              </a:ext>
            </a:extLst>
          </p:cNvPr>
          <p:cNvSpPr/>
          <p:nvPr/>
        </p:nvSpPr>
        <p:spPr>
          <a:xfrm>
            <a:off x="5718754" y="1217085"/>
            <a:ext cx="712382" cy="71238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0" name="直線コネクタ 39">
            <a:extLst>
              <a:ext uri="{FF2B5EF4-FFF2-40B4-BE49-F238E27FC236}">
                <a16:creationId xmlns:a16="http://schemas.microsoft.com/office/drawing/2014/main" id="{E875C183-F10C-49FE-BE16-71780344B30A}"/>
              </a:ext>
            </a:extLst>
          </p:cNvPr>
          <p:cNvCxnSpPr>
            <a:cxnSpLocks/>
          </p:cNvCxnSpPr>
          <p:nvPr/>
        </p:nvCxnSpPr>
        <p:spPr>
          <a:xfrm>
            <a:off x="3669974" y="986751"/>
            <a:ext cx="2594468" cy="40891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D92496E-F52A-440C-A289-AC8BAAC6A63B}"/>
              </a:ext>
            </a:extLst>
          </p:cNvPr>
          <p:cNvCxnSpPr>
            <a:cxnSpLocks/>
          </p:cNvCxnSpPr>
          <p:nvPr/>
        </p:nvCxnSpPr>
        <p:spPr>
          <a:xfrm>
            <a:off x="3460811" y="1247198"/>
            <a:ext cx="2499302" cy="575277"/>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D4336EA8-392C-4797-868F-56CD8CA970E5}"/>
              </a:ext>
            </a:extLst>
          </p:cNvPr>
          <p:cNvSpPr/>
          <p:nvPr/>
        </p:nvSpPr>
        <p:spPr>
          <a:xfrm>
            <a:off x="5904534" y="1396808"/>
            <a:ext cx="365499" cy="43014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9" name="直線コネクタ 48">
            <a:extLst>
              <a:ext uri="{FF2B5EF4-FFF2-40B4-BE49-F238E27FC236}">
                <a16:creationId xmlns:a16="http://schemas.microsoft.com/office/drawing/2014/main" id="{E128B31C-8765-4170-847C-6655776E07F1}"/>
              </a:ext>
            </a:extLst>
          </p:cNvPr>
          <p:cNvCxnSpPr>
            <a:cxnSpLocks/>
          </p:cNvCxnSpPr>
          <p:nvPr/>
        </p:nvCxnSpPr>
        <p:spPr>
          <a:xfrm flipV="1">
            <a:off x="5904534" y="707131"/>
            <a:ext cx="3687321" cy="697565"/>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B89CA4F1-0AA0-4BDD-8284-4754E6F58272}"/>
              </a:ext>
            </a:extLst>
          </p:cNvPr>
          <p:cNvCxnSpPr>
            <a:cxnSpLocks/>
          </p:cNvCxnSpPr>
          <p:nvPr/>
        </p:nvCxnSpPr>
        <p:spPr>
          <a:xfrm flipV="1">
            <a:off x="6264635" y="1062744"/>
            <a:ext cx="3640074" cy="761222"/>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42FBAE5C-C01F-44FB-83C7-FE0DF5CB851C}"/>
              </a:ext>
            </a:extLst>
          </p:cNvPr>
          <p:cNvSpPr/>
          <p:nvPr/>
        </p:nvSpPr>
        <p:spPr>
          <a:xfrm>
            <a:off x="9591855" y="694958"/>
            <a:ext cx="312855" cy="368193"/>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0" name="四角形: 角を丸くする 59">
            <a:extLst>
              <a:ext uri="{FF2B5EF4-FFF2-40B4-BE49-F238E27FC236}">
                <a16:creationId xmlns:a16="http://schemas.microsoft.com/office/drawing/2014/main" id="{7A893F58-AADC-412D-B9F4-D54778CE6360}"/>
              </a:ext>
            </a:extLst>
          </p:cNvPr>
          <p:cNvSpPr/>
          <p:nvPr/>
        </p:nvSpPr>
        <p:spPr>
          <a:xfrm>
            <a:off x="7431269" y="920262"/>
            <a:ext cx="594023" cy="76743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latin typeface="Arial" panose="020B0604020202020204" pitchFamily="34" charset="0"/>
                <a:cs typeface="Arial" panose="020B0604020202020204" pitchFamily="34" charset="0"/>
              </a:rPr>
              <a:t>MS</a:t>
            </a:r>
            <a:endParaRPr lang="ja-JP" altLang="en-US" b="1" dirty="0">
              <a:latin typeface="Arial" panose="020B0604020202020204" pitchFamily="34" charset="0"/>
              <a:cs typeface="Arial" panose="020B0604020202020204" pitchFamily="34" charset="0"/>
            </a:endParaRPr>
          </a:p>
        </p:txBody>
      </p:sp>
      <p:sp>
        <p:nvSpPr>
          <p:cNvPr id="61" name="テキスト ボックス 60">
            <a:extLst>
              <a:ext uri="{FF2B5EF4-FFF2-40B4-BE49-F238E27FC236}">
                <a16:creationId xmlns:a16="http://schemas.microsoft.com/office/drawing/2014/main" id="{40943483-2E06-48F7-B938-DAA545297929}"/>
              </a:ext>
            </a:extLst>
          </p:cNvPr>
          <p:cNvSpPr txBox="1"/>
          <p:nvPr/>
        </p:nvSpPr>
        <p:spPr>
          <a:xfrm>
            <a:off x="7216844" y="1664933"/>
            <a:ext cx="1027845" cy="523220"/>
          </a:xfrm>
          <a:prstGeom prst="rect">
            <a:avLst/>
          </a:prstGeom>
          <a:noFill/>
        </p:spPr>
        <p:txBody>
          <a:bodyPr wrap="none" rtlCol="0">
            <a:spAutoFit/>
          </a:bodyPr>
          <a:lstStyle/>
          <a:p>
            <a:pPr algn="ctr"/>
            <a:r>
              <a:rPr lang="en-US" altLang="ja-JP" sz="1400" b="1" dirty="0">
                <a:latin typeface="Arial" panose="020B0604020202020204" pitchFamily="34" charset="0"/>
                <a:cs typeface="Arial" panose="020B0604020202020204" pitchFamily="34" charset="0"/>
              </a:rPr>
              <a:t>Stigmatic</a:t>
            </a:r>
          </a:p>
          <a:p>
            <a:pPr algn="ctr"/>
            <a:r>
              <a:rPr lang="en-US" altLang="ja-JP" sz="1400" b="1" dirty="0">
                <a:latin typeface="Arial" panose="020B0604020202020204" pitchFamily="34" charset="0"/>
                <a:cs typeface="Arial" panose="020B0604020202020204" pitchFamily="34" charset="0"/>
              </a:rPr>
              <a:t>ion optics</a:t>
            </a:r>
          </a:p>
        </p:txBody>
      </p:sp>
      <p:sp>
        <p:nvSpPr>
          <p:cNvPr id="62" name="正方形/長方形 61">
            <a:extLst>
              <a:ext uri="{FF2B5EF4-FFF2-40B4-BE49-F238E27FC236}">
                <a16:creationId xmlns:a16="http://schemas.microsoft.com/office/drawing/2014/main" id="{667D0200-4E06-47CE-AD27-345F0B586392}"/>
              </a:ext>
            </a:extLst>
          </p:cNvPr>
          <p:cNvSpPr/>
          <p:nvPr/>
        </p:nvSpPr>
        <p:spPr>
          <a:xfrm>
            <a:off x="1359602" y="743353"/>
            <a:ext cx="1088760" cy="307777"/>
          </a:xfrm>
          <a:prstGeom prst="rect">
            <a:avLst/>
          </a:prstGeom>
        </p:spPr>
        <p:txBody>
          <a:bodyPr wrap="none">
            <a:spAutoFit/>
          </a:bodyPr>
          <a:lstStyle/>
          <a:p>
            <a:r>
              <a:rPr lang="en-US" altLang="ja-JP" sz="1400" b="1" dirty="0">
                <a:latin typeface="Arial" panose="020B0604020202020204" pitchFamily="34" charset="0"/>
                <a:cs typeface="Arial" panose="020B0604020202020204" pitchFamily="34" charset="0"/>
              </a:rPr>
              <a:t>ion source</a:t>
            </a:r>
            <a:endParaRPr lang="ja-JP" altLang="en-US" sz="1400" b="1" dirty="0">
              <a:latin typeface="Arial" panose="020B0604020202020204" pitchFamily="34" charset="0"/>
              <a:cs typeface="Arial" panose="020B0604020202020204" pitchFamily="34" charset="0"/>
            </a:endParaRPr>
          </a:p>
        </p:txBody>
      </p:sp>
      <p:sp>
        <p:nvSpPr>
          <p:cNvPr id="63" name="正方形/長方形 62">
            <a:extLst>
              <a:ext uri="{FF2B5EF4-FFF2-40B4-BE49-F238E27FC236}">
                <a16:creationId xmlns:a16="http://schemas.microsoft.com/office/drawing/2014/main" id="{EDED9254-2501-4D97-88F2-423C148CD827}"/>
              </a:ext>
            </a:extLst>
          </p:cNvPr>
          <p:cNvSpPr/>
          <p:nvPr/>
        </p:nvSpPr>
        <p:spPr>
          <a:xfrm>
            <a:off x="8120125" y="932597"/>
            <a:ext cx="627095" cy="369332"/>
          </a:xfrm>
          <a:prstGeom prst="rect">
            <a:avLst/>
          </a:prstGeom>
        </p:spPr>
        <p:txBody>
          <a:bodyPr wrap="none">
            <a:spAutoFit/>
          </a:bodyPr>
          <a:lstStyle/>
          <a:p>
            <a:r>
              <a:rPr lang="en-US" altLang="ja-JP" b="1" baseline="30000" dirty="0">
                <a:latin typeface="Arial" panose="020B0604020202020204" pitchFamily="34" charset="0"/>
                <a:cs typeface="Arial" panose="020B0604020202020204" pitchFamily="34" charset="0"/>
              </a:rPr>
              <a:t>28</a:t>
            </a:r>
            <a:r>
              <a:rPr lang="en-US" altLang="ja-JP" b="1" dirty="0">
                <a:latin typeface="Arial" panose="020B0604020202020204" pitchFamily="34" charset="0"/>
                <a:cs typeface="Arial" panose="020B0604020202020204" pitchFamily="34" charset="0"/>
              </a:rPr>
              <a:t>Si</a:t>
            </a:r>
            <a:r>
              <a:rPr lang="en-US" altLang="ja-JP" b="1" baseline="30000" dirty="0">
                <a:latin typeface="Arial" panose="020B0604020202020204" pitchFamily="34" charset="0"/>
                <a:cs typeface="Arial" panose="020B0604020202020204" pitchFamily="34" charset="0"/>
              </a:rPr>
              <a:t>-</a:t>
            </a:r>
            <a:endParaRPr lang="ja-JP" altLang="en-US" b="1" dirty="0">
              <a:latin typeface="Arial" panose="020B0604020202020204" pitchFamily="34" charset="0"/>
              <a:cs typeface="Arial" panose="020B0604020202020204" pitchFamily="34" charset="0"/>
            </a:endParaRPr>
          </a:p>
        </p:txBody>
      </p:sp>
      <p:sp>
        <p:nvSpPr>
          <p:cNvPr id="30" name="正方形/長方形 29">
            <a:extLst>
              <a:ext uri="{FF2B5EF4-FFF2-40B4-BE49-F238E27FC236}">
                <a16:creationId xmlns:a16="http://schemas.microsoft.com/office/drawing/2014/main" id="{CFAA30BF-4E53-49A2-A265-37D5D2548CEA}"/>
              </a:ext>
            </a:extLst>
          </p:cNvPr>
          <p:cNvSpPr/>
          <p:nvPr/>
        </p:nvSpPr>
        <p:spPr>
          <a:xfrm>
            <a:off x="4565859" y="1683284"/>
            <a:ext cx="752129" cy="307777"/>
          </a:xfrm>
          <a:prstGeom prst="rect">
            <a:avLst/>
          </a:prstGeom>
        </p:spPr>
        <p:txBody>
          <a:bodyPr wrap="none">
            <a:spAutoFit/>
          </a:bodyPr>
          <a:lstStyle/>
          <a:p>
            <a:pPr algn="ctr"/>
            <a:r>
              <a:rPr lang="en-US" altLang="ja-JP" sz="1400" b="1" dirty="0">
                <a:latin typeface="Arial" panose="020B0604020202020204" pitchFamily="34" charset="0"/>
                <a:cs typeface="Arial" panose="020B0604020202020204" pitchFamily="34" charset="0"/>
              </a:rPr>
              <a:t>Köhler</a:t>
            </a:r>
          </a:p>
        </p:txBody>
      </p:sp>
      <p:pic>
        <p:nvPicPr>
          <p:cNvPr id="37" name="図 36" descr="時計 が含まれている画像&#10;&#10;自動的に生成された説明">
            <a:extLst>
              <a:ext uri="{FF2B5EF4-FFF2-40B4-BE49-F238E27FC236}">
                <a16:creationId xmlns:a16="http://schemas.microsoft.com/office/drawing/2014/main" id="{335A5ED4-B9D8-4E7E-AC13-CDF4F96B1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99408">
            <a:off x="1584806" y="236199"/>
            <a:ext cx="785878" cy="414996"/>
          </a:xfrm>
          <a:prstGeom prst="rect">
            <a:avLst/>
          </a:prstGeom>
        </p:spPr>
      </p:pic>
      <p:sp>
        <p:nvSpPr>
          <p:cNvPr id="29" name="二等辺三角形 28">
            <a:extLst>
              <a:ext uri="{FF2B5EF4-FFF2-40B4-BE49-F238E27FC236}">
                <a16:creationId xmlns:a16="http://schemas.microsoft.com/office/drawing/2014/main" id="{0D393BD3-AE42-4A64-B0EB-872A515EA331}"/>
              </a:ext>
            </a:extLst>
          </p:cNvPr>
          <p:cNvSpPr/>
          <p:nvPr/>
        </p:nvSpPr>
        <p:spPr>
          <a:xfrm rot="17616145">
            <a:off x="2277967" y="395393"/>
            <a:ext cx="610153" cy="616904"/>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正方形/長方形 17">
            <a:extLst>
              <a:ext uri="{FF2B5EF4-FFF2-40B4-BE49-F238E27FC236}">
                <a16:creationId xmlns:a16="http://schemas.microsoft.com/office/drawing/2014/main" id="{7FFA596E-67DE-444D-97A9-8E650BE2EABA}"/>
              </a:ext>
            </a:extLst>
          </p:cNvPr>
          <p:cNvSpPr/>
          <p:nvPr/>
        </p:nvSpPr>
        <p:spPr>
          <a:xfrm>
            <a:off x="4710865" y="1220332"/>
            <a:ext cx="527709" cy="338554"/>
          </a:xfrm>
          <a:prstGeom prst="rect">
            <a:avLst/>
          </a:prstGeom>
        </p:spPr>
        <p:txBody>
          <a:bodyPr wrap="none">
            <a:spAutoFit/>
          </a:bodyPr>
          <a:lstStyle/>
          <a:p>
            <a:r>
              <a:rPr lang="en-US" altLang="ja-JP" sz="1600" b="1" dirty="0">
                <a:latin typeface="Arial" panose="020B0604020202020204" pitchFamily="34" charset="0"/>
                <a:cs typeface="Arial" panose="020B0604020202020204" pitchFamily="34" charset="0"/>
              </a:rPr>
              <a:t>Cs</a:t>
            </a:r>
            <a:r>
              <a:rPr lang="en-US" altLang="ja-JP" sz="1600" b="1" baseline="30000" dirty="0">
                <a:latin typeface="Arial" panose="020B0604020202020204" pitchFamily="34" charset="0"/>
                <a:cs typeface="Arial" panose="020B0604020202020204" pitchFamily="34" charset="0"/>
              </a:rPr>
              <a:t>+</a:t>
            </a:r>
            <a:endParaRPr lang="ja-JP" altLang="en-US" sz="1600" b="1" baseline="30000" dirty="0">
              <a:latin typeface="Arial" panose="020B0604020202020204" pitchFamily="34" charset="0"/>
              <a:cs typeface="Arial" panose="020B0604020202020204" pitchFamily="34" charset="0"/>
            </a:endParaRPr>
          </a:p>
        </p:txBody>
      </p:sp>
      <p:sp>
        <p:nvSpPr>
          <p:cNvPr id="46" name="四角形: 角を丸くする 45">
            <a:extLst>
              <a:ext uri="{FF2B5EF4-FFF2-40B4-BE49-F238E27FC236}">
                <a16:creationId xmlns:a16="http://schemas.microsoft.com/office/drawing/2014/main" id="{8DB6502E-8B1C-4B5E-AB64-C7B0D48BAF20}"/>
              </a:ext>
            </a:extLst>
          </p:cNvPr>
          <p:cNvSpPr/>
          <p:nvPr/>
        </p:nvSpPr>
        <p:spPr bwMode="auto">
          <a:xfrm>
            <a:off x="9311320" y="3641178"/>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cs typeface="Arial" panose="020B0604020202020204" pitchFamily="34" charset="0"/>
            </a:endParaRPr>
          </a:p>
        </p:txBody>
      </p:sp>
      <p:sp>
        <p:nvSpPr>
          <p:cNvPr id="50" name="テキスト ボックス 49">
            <a:extLst>
              <a:ext uri="{FF2B5EF4-FFF2-40B4-BE49-F238E27FC236}">
                <a16:creationId xmlns:a16="http://schemas.microsoft.com/office/drawing/2014/main" id="{4A5EF44A-9B61-481F-BAA9-F5285F752114}"/>
              </a:ext>
            </a:extLst>
          </p:cNvPr>
          <p:cNvSpPr txBox="1"/>
          <p:nvPr/>
        </p:nvSpPr>
        <p:spPr>
          <a:xfrm>
            <a:off x="9446352" y="3693795"/>
            <a:ext cx="2370795" cy="646331"/>
          </a:xfrm>
          <a:prstGeom prst="rect">
            <a:avLst/>
          </a:prstGeom>
          <a:noFill/>
        </p:spPr>
        <p:txBody>
          <a:bodyPr wrap="square">
            <a:spAutoFit/>
          </a:bodyPr>
          <a:lstStyle/>
          <a:p>
            <a:pPr algn="ctr"/>
            <a:r>
              <a:rPr lang="en-US" altLang="ja-JP" sz="3600" b="1" dirty="0">
                <a:latin typeface="Arial" panose="020B0604020202020204" pitchFamily="34" charset="0"/>
                <a:cs typeface="Arial" panose="020B0604020202020204" pitchFamily="34" charset="0"/>
              </a:rPr>
              <a:t>Dynamic</a:t>
            </a:r>
            <a:endParaRPr lang="ja-JP" altLang="en-US" sz="3600" b="1" dirty="0">
              <a:latin typeface="Arial" panose="020B0604020202020204" pitchFamily="34" charset="0"/>
              <a:cs typeface="Arial" panose="020B0604020202020204" pitchFamily="34" charset="0"/>
            </a:endParaRPr>
          </a:p>
        </p:txBody>
      </p:sp>
      <p:sp>
        <p:nvSpPr>
          <p:cNvPr id="58" name="四角形: 角を丸くする 57">
            <a:extLst>
              <a:ext uri="{FF2B5EF4-FFF2-40B4-BE49-F238E27FC236}">
                <a16:creationId xmlns:a16="http://schemas.microsoft.com/office/drawing/2014/main" id="{E58C9B27-227C-4E95-8D80-B48806D866FF}"/>
              </a:ext>
            </a:extLst>
          </p:cNvPr>
          <p:cNvSpPr/>
          <p:nvPr/>
        </p:nvSpPr>
        <p:spPr bwMode="auto">
          <a:xfrm>
            <a:off x="9311320" y="4661397"/>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Helvetica" pitchFamily="2" charset="0"/>
              <a:ea typeface="ＭＳ Ｐゴシック" panose="020B0600070205080204" pitchFamily="50" charset="-128"/>
            </a:endParaRPr>
          </a:p>
        </p:txBody>
      </p:sp>
      <p:sp>
        <p:nvSpPr>
          <p:cNvPr id="59" name="テキスト ボックス 58">
            <a:extLst>
              <a:ext uri="{FF2B5EF4-FFF2-40B4-BE49-F238E27FC236}">
                <a16:creationId xmlns:a16="http://schemas.microsoft.com/office/drawing/2014/main" id="{7431A598-2157-4273-97AA-8E530BEA0EC3}"/>
              </a:ext>
            </a:extLst>
          </p:cNvPr>
          <p:cNvSpPr txBox="1"/>
          <p:nvPr/>
        </p:nvSpPr>
        <p:spPr>
          <a:xfrm>
            <a:off x="9463242" y="4707510"/>
            <a:ext cx="2262158" cy="646331"/>
          </a:xfrm>
          <a:prstGeom prst="rect">
            <a:avLst/>
          </a:prstGeom>
          <a:noFill/>
        </p:spPr>
        <p:txBody>
          <a:bodyPr wrap="none" rtlCol="0">
            <a:spAutoFit/>
          </a:bodyPr>
          <a:lstStyle/>
          <a:p>
            <a:pPr algn="ctr"/>
            <a:r>
              <a:rPr lang="en-US" altLang="ja-JP" sz="3600" b="1" dirty="0">
                <a:latin typeface="Arial" panose="020B0604020202020204" pitchFamily="34" charset="0"/>
                <a:cs typeface="Arial" panose="020B0604020202020204" pitchFamily="34" charset="0"/>
              </a:rPr>
              <a:t>Stigmatic</a:t>
            </a:r>
            <a:endParaRPr lang="ja-JP" altLang="en-US" sz="3600" b="1" dirty="0">
              <a:latin typeface="Arial" panose="020B0604020202020204" pitchFamily="34" charset="0"/>
              <a:cs typeface="Arial" panose="020B0604020202020204" pitchFamily="34" charset="0"/>
            </a:endParaRPr>
          </a:p>
        </p:txBody>
      </p:sp>
      <p:sp>
        <p:nvSpPr>
          <p:cNvPr id="64" name="四角形: 角を丸くする 63">
            <a:extLst>
              <a:ext uri="{FF2B5EF4-FFF2-40B4-BE49-F238E27FC236}">
                <a16:creationId xmlns:a16="http://schemas.microsoft.com/office/drawing/2014/main" id="{4EEA3A45-D004-401F-83E6-A770874EF003}"/>
              </a:ext>
            </a:extLst>
          </p:cNvPr>
          <p:cNvSpPr/>
          <p:nvPr/>
        </p:nvSpPr>
        <p:spPr bwMode="auto">
          <a:xfrm>
            <a:off x="9311320" y="2605824"/>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Arial" panose="020B0604020202020204" pitchFamily="34" charset="0"/>
              <a:ea typeface="ＭＳ Ｐゴシック" panose="020B0600070205080204" pitchFamily="50" charset="-128"/>
              <a:cs typeface="Arial" panose="020B0604020202020204" pitchFamily="34" charset="0"/>
            </a:endParaRPr>
          </a:p>
        </p:txBody>
      </p:sp>
      <p:sp>
        <p:nvSpPr>
          <p:cNvPr id="65" name="テキスト ボックス 64">
            <a:extLst>
              <a:ext uri="{FF2B5EF4-FFF2-40B4-BE49-F238E27FC236}">
                <a16:creationId xmlns:a16="http://schemas.microsoft.com/office/drawing/2014/main" id="{877B81FB-16ED-474B-9DE6-C45C37B4400A}"/>
              </a:ext>
            </a:extLst>
          </p:cNvPr>
          <p:cNvSpPr txBox="1"/>
          <p:nvPr/>
        </p:nvSpPr>
        <p:spPr>
          <a:xfrm>
            <a:off x="9446352" y="2658441"/>
            <a:ext cx="2370795" cy="646331"/>
          </a:xfrm>
          <a:prstGeom prst="rect">
            <a:avLst/>
          </a:prstGeom>
          <a:noFill/>
        </p:spPr>
        <p:txBody>
          <a:bodyPr wrap="square">
            <a:spAutoFit/>
          </a:bodyPr>
          <a:lstStyle/>
          <a:p>
            <a:pPr algn="ctr"/>
            <a:r>
              <a:rPr lang="en-US" altLang="ja-JP" sz="3600" b="1" dirty="0">
                <a:latin typeface="Arial" panose="020B0604020202020204" pitchFamily="34" charset="0"/>
                <a:cs typeface="Arial" panose="020B0604020202020204" pitchFamily="34" charset="0"/>
              </a:rPr>
              <a:t>SIMS</a:t>
            </a:r>
            <a:endParaRPr lang="ja-JP" altLang="en-US" sz="3600" b="1" dirty="0">
              <a:latin typeface="Arial" panose="020B0604020202020204" pitchFamily="34" charset="0"/>
              <a:cs typeface="Arial" panose="020B0604020202020204" pitchFamily="34" charset="0"/>
            </a:endParaRPr>
          </a:p>
        </p:txBody>
      </p:sp>
      <p:sp>
        <p:nvSpPr>
          <p:cNvPr id="66" name="四角形: 角を丸くする 65">
            <a:extLst>
              <a:ext uri="{FF2B5EF4-FFF2-40B4-BE49-F238E27FC236}">
                <a16:creationId xmlns:a16="http://schemas.microsoft.com/office/drawing/2014/main" id="{4773A537-2018-47B4-85DA-69D636099F62}"/>
              </a:ext>
            </a:extLst>
          </p:cNvPr>
          <p:cNvSpPr/>
          <p:nvPr/>
        </p:nvSpPr>
        <p:spPr bwMode="auto">
          <a:xfrm>
            <a:off x="9311320" y="5681616"/>
            <a:ext cx="2565988" cy="720080"/>
          </a:xfrm>
          <a:prstGeom prst="roundRect">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kumimoji="0" lang="ja-JP" altLang="en-US" sz="2400">
              <a:latin typeface="Helvetica" pitchFamily="2" charset="0"/>
              <a:ea typeface="ＭＳ Ｐゴシック" panose="020B0600070205080204" pitchFamily="50" charset="-128"/>
            </a:endParaRPr>
          </a:p>
        </p:txBody>
      </p:sp>
      <p:sp>
        <p:nvSpPr>
          <p:cNvPr id="67" name="テキスト ボックス 66">
            <a:extLst>
              <a:ext uri="{FF2B5EF4-FFF2-40B4-BE49-F238E27FC236}">
                <a16:creationId xmlns:a16="http://schemas.microsoft.com/office/drawing/2014/main" id="{D4BA3EB5-4065-4C4C-8393-4E0796B746BD}"/>
              </a:ext>
            </a:extLst>
          </p:cNvPr>
          <p:cNvSpPr txBox="1"/>
          <p:nvPr/>
        </p:nvSpPr>
        <p:spPr>
          <a:xfrm>
            <a:off x="9706900" y="5727729"/>
            <a:ext cx="1774845" cy="646331"/>
          </a:xfrm>
          <a:prstGeom prst="rect">
            <a:avLst/>
          </a:prstGeom>
          <a:noFill/>
        </p:spPr>
        <p:txBody>
          <a:bodyPr wrap="none" rtlCol="0">
            <a:spAutoFit/>
          </a:bodyPr>
          <a:lstStyle/>
          <a:p>
            <a:pPr algn="ctr"/>
            <a:r>
              <a:rPr lang="en-US" altLang="ja-JP" sz="3600" b="1" dirty="0">
                <a:latin typeface="Arial" panose="020B0604020202020204" pitchFamily="34" charset="0"/>
                <a:cs typeface="Arial" panose="020B0604020202020204" pitchFamily="34" charset="0"/>
              </a:rPr>
              <a:t>SCAPS</a:t>
            </a:r>
            <a:endParaRPr lang="ja-JP" altLang="en-US" sz="3600" b="1" dirty="0">
              <a:latin typeface="Arial" panose="020B0604020202020204" pitchFamily="34" charset="0"/>
              <a:cs typeface="Arial" panose="020B0604020202020204" pitchFamily="34" charset="0"/>
            </a:endParaRPr>
          </a:p>
        </p:txBody>
      </p:sp>
      <p:sp>
        <p:nvSpPr>
          <p:cNvPr id="38" name="正方形/長方形 37">
            <a:extLst>
              <a:ext uri="{FF2B5EF4-FFF2-40B4-BE49-F238E27FC236}">
                <a16:creationId xmlns:a16="http://schemas.microsoft.com/office/drawing/2014/main" id="{E4FCF6C0-BC47-4A94-8776-66CE7EDE733B}"/>
              </a:ext>
            </a:extLst>
          </p:cNvPr>
          <p:cNvSpPr/>
          <p:nvPr/>
        </p:nvSpPr>
        <p:spPr>
          <a:xfrm>
            <a:off x="378763" y="6330382"/>
            <a:ext cx="4230000" cy="477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39" name="図 38" descr="建物, 記号 が含まれている画像&#10;&#10;自動的に生成された説明">
            <a:extLst>
              <a:ext uri="{FF2B5EF4-FFF2-40B4-BE49-F238E27FC236}">
                <a16:creationId xmlns:a16="http://schemas.microsoft.com/office/drawing/2014/main" id="{7CA3D4B2-0F09-455A-B05B-60BEDDCB53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763" y="2424447"/>
            <a:ext cx="4229100" cy="4229100"/>
          </a:xfrm>
          <a:prstGeom prst="rect">
            <a:avLst/>
          </a:prstGeom>
        </p:spPr>
      </p:pic>
      <p:sp>
        <p:nvSpPr>
          <p:cNvPr id="41" name="テキスト ボックス 40">
            <a:extLst>
              <a:ext uri="{FF2B5EF4-FFF2-40B4-BE49-F238E27FC236}">
                <a16:creationId xmlns:a16="http://schemas.microsoft.com/office/drawing/2014/main" id="{284E9A12-2D6D-49C8-B406-A1ECA2DFBD36}"/>
              </a:ext>
            </a:extLst>
          </p:cNvPr>
          <p:cNvSpPr txBox="1"/>
          <p:nvPr/>
        </p:nvSpPr>
        <p:spPr>
          <a:xfrm>
            <a:off x="1843025" y="6252016"/>
            <a:ext cx="1300356" cy="646331"/>
          </a:xfrm>
          <a:prstGeom prst="rect">
            <a:avLst/>
          </a:prstGeom>
          <a:noFill/>
        </p:spPr>
        <p:txBody>
          <a:bodyPr wrap="none" rtlCol="0">
            <a:spAutoFit/>
          </a:bodyPr>
          <a:lstStyle/>
          <a:p>
            <a:r>
              <a:rPr lang="en-US" altLang="ja-JP" sz="3600" b="1" dirty="0">
                <a:solidFill>
                  <a:schemeClr val="bg1"/>
                </a:solidFill>
              </a:rPr>
              <a:t>4</a:t>
            </a:r>
            <a:r>
              <a:rPr lang="en-US" altLang="ja-JP" sz="3200" b="1" dirty="0">
                <a:solidFill>
                  <a:schemeClr val="bg1"/>
                </a:solidFill>
              </a:rPr>
              <a:t> </a:t>
            </a:r>
            <a:r>
              <a:rPr lang="en-US" altLang="ja-JP" sz="3600" b="1" dirty="0" err="1">
                <a:solidFill>
                  <a:schemeClr val="bg1"/>
                </a:solidFill>
              </a:rPr>
              <a:t>nA</a:t>
            </a:r>
            <a:r>
              <a:rPr lang="en-US" altLang="ja-JP" sz="3600" b="1" dirty="0">
                <a:solidFill>
                  <a:schemeClr val="bg1"/>
                </a:solidFill>
              </a:rPr>
              <a:t> </a:t>
            </a:r>
            <a:endParaRPr lang="ja-JP" altLang="en-US" sz="3600" b="1" dirty="0">
              <a:solidFill>
                <a:schemeClr val="bg1"/>
              </a:solidFill>
            </a:endParaRPr>
          </a:p>
        </p:txBody>
      </p:sp>
      <p:sp>
        <p:nvSpPr>
          <p:cNvPr id="44" name="正方形/長方形 43">
            <a:extLst>
              <a:ext uri="{FF2B5EF4-FFF2-40B4-BE49-F238E27FC236}">
                <a16:creationId xmlns:a16="http://schemas.microsoft.com/office/drawing/2014/main" id="{460FC019-45C1-4F5E-A635-40B9BC4C646D}"/>
              </a:ext>
            </a:extLst>
          </p:cNvPr>
          <p:cNvSpPr/>
          <p:nvPr/>
        </p:nvSpPr>
        <p:spPr>
          <a:xfrm>
            <a:off x="361005" y="2424447"/>
            <a:ext cx="644728" cy="369332"/>
          </a:xfrm>
          <a:prstGeom prst="rect">
            <a:avLst/>
          </a:prstGeom>
        </p:spPr>
        <p:txBody>
          <a:bodyPr wrap="none">
            <a:spAutoFit/>
          </a:bodyPr>
          <a:lstStyle/>
          <a:p>
            <a:r>
              <a:rPr lang="en-US" altLang="ja-JP" b="1" baseline="30000" dirty="0">
                <a:solidFill>
                  <a:schemeClr val="bg1"/>
                </a:solidFill>
              </a:rPr>
              <a:t>28</a:t>
            </a:r>
            <a:r>
              <a:rPr lang="en-US" altLang="ja-JP" b="1" dirty="0">
                <a:solidFill>
                  <a:schemeClr val="bg1"/>
                </a:solidFill>
              </a:rPr>
              <a:t>Si</a:t>
            </a:r>
            <a:r>
              <a:rPr lang="en-US" altLang="ja-JP" b="1" baseline="30000" dirty="0">
                <a:solidFill>
                  <a:schemeClr val="bg1"/>
                </a:solidFill>
              </a:rPr>
              <a:t>-</a:t>
            </a:r>
          </a:p>
        </p:txBody>
      </p:sp>
      <p:pic>
        <p:nvPicPr>
          <p:cNvPr id="47" name="図 46" descr="座る, 暗い, モニター, 閉じる が含まれている画像&#10;&#10;自動的に生成された説明">
            <a:extLst>
              <a:ext uri="{FF2B5EF4-FFF2-40B4-BE49-F238E27FC236}">
                <a16:creationId xmlns:a16="http://schemas.microsoft.com/office/drawing/2014/main" id="{F18C4E9B-7B95-48D6-B291-7F5EA023ACC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685624" y="2424447"/>
            <a:ext cx="4229100" cy="4229100"/>
          </a:xfrm>
          <a:prstGeom prst="rect">
            <a:avLst/>
          </a:prstGeom>
        </p:spPr>
      </p:pic>
      <p:sp>
        <p:nvSpPr>
          <p:cNvPr id="48" name="正方形/長方形 47">
            <a:extLst>
              <a:ext uri="{FF2B5EF4-FFF2-40B4-BE49-F238E27FC236}">
                <a16:creationId xmlns:a16="http://schemas.microsoft.com/office/drawing/2014/main" id="{58F9A9CD-9D8C-4231-B276-FA66E5311BFA}"/>
              </a:ext>
            </a:extLst>
          </p:cNvPr>
          <p:cNvSpPr/>
          <p:nvPr/>
        </p:nvSpPr>
        <p:spPr>
          <a:xfrm>
            <a:off x="4670502" y="2436492"/>
            <a:ext cx="644728" cy="369332"/>
          </a:xfrm>
          <a:prstGeom prst="rect">
            <a:avLst/>
          </a:prstGeom>
        </p:spPr>
        <p:txBody>
          <a:bodyPr wrap="none">
            <a:spAutoFit/>
          </a:bodyPr>
          <a:lstStyle/>
          <a:p>
            <a:r>
              <a:rPr lang="en-US" altLang="ja-JP" b="1" baseline="30000" dirty="0">
                <a:solidFill>
                  <a:schemeClr val="bg1"/>
                </a:solidFill>
              </a:rPr>
              <a:t>28</a:t>
            </a:r>
            <a:r>
              <a:rPr lang="en-US" altLang="ja-JP" b="1" dirty="0">
                <a:solidFill>
                  <a:schemeClr val="bg1"/>
                </a:solidFill>
              </a:rPr>
              <a:t>Si</a:t>
            </a:r>
            <a:r>
              <a:rPr lang="en-US" altLang="ja-JP" b="1" baseline="30000" dirty="0">
                <a:solidFill>
                  <a:schemeClr val="bg1"/>
                </a:solidFill>
              </a:rPr>
              <a:t>-</a:t>
            </a:r>
          </a:p>
        </p:txBody>
      </p:sp>
      <p:sp>
        <p:nvSpPr>
          <p:cNvPr id="51" name="正方形/長方形 50">
            <a:extLst>
              <a:ext uri="{FF2B5EF4-FFF2-40B4-BE49-F238E27FC236}">
                <a16:creationId xmlns:a16="http://schemas.microsoft.com/office/drawing/2014/main" id="{9C2D1933-14DB-4B97-917E-E641ED8A27D8}"/>
              </a:ext>
            </a:extLst>
          </p:cNvPr>
          <p:cNvSpPr/>
          <p:nvPr/>
        </p:nvSpPr>
        <p:spPr>
          <a:xfrm>
            <a:off x="4690511" y="6342427"/>
            <a:ext cx="4224213" cy="4655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2" name="テキスト ボックス 51">
            <a:extLst>
              <a:ext uri="{FF2B5EF4-FFF2-40B4-BE49-F238E27FC236}">
                <a16:creationId xmlns:a16="http://schemas.microsoft.com/office/drawing/2014/main" id="{E8355C1E-FCA2-4910-B425-655C0B87B5F0}"/>
              </a:ext>
            </a:extLst>
          </p:cNvPr>
          <p:cNvSpPr txBox="1"/>
          <p:nvPr/>
        </p:nvSpPr>
        <p:spPr>
          <a:xfrm>
            <a:off x="6172797" y="6259651"/>
            <a:ext cx="1564852" cy="646331"/>
          </a:xfrm>
          <a:prstGeom prst="rect">
            <a:avLst/>
          </a:prstGeom>
          <a:noFill/>
        </p:spPr>
        <p:txBody>
          <a:bodyPr wrap="none" rtlCol="0">
            <a:spAutoFit/>
          </a:bodyPr>
          <a:lstStyle/>
          <a:p>
            <a:r>
              <a:rPr lang="en-US" altLang="ja-JP" sz="3600" b="1" dirty="0">
                <a:solidFill>
                  <a:schemeClr val="bg1"/>
                </a:solidFill>
              </a:rPr>
              <a:t>40</a:t>
            </a:r>
            <a:r>
              <a:rPr lang="en-US" altLang="ja-JP" sz="3200" b="1" dirty="0">
                <a:solidFill>
                  <a:schemeClr val="bg1"/>
                </a:solidFill>
              </a:rPr>
              <a:t> </a:t>
            </a:r>
            <a:r>
              <a:rPr lang="en-US" altLang="ja-JP" sz="3600" b="1" dirty="0" err="1">
                <a:solidFill>
                  <a:schemeClr val="bg1"/>
                </a:solidFill>
              </a:rPr>
              <a:t>nA</a:t>
            </a:r>
            <a:r>
              <a:rPr lang="en-US" altLang="ja-JP" sz="3600" b="1" dirty="0">
                <a:solidFill>
                  <a:schemeClr val="bg1"/>
                </a:solidFill>
              </a:rPr>
              <a:t> </a:t>
            </a:r>
            <a:endParaRPr lang="ja-JP" altLang="en-US" sz="3600" b="1" dirty="0">
              <a:solidFill>
                <a:schemeClr val="bg1"/>
              </a:solidFill>
            </a:endParaRPr>
          </a:p>
        </p:txBody>
      </p:sp>
      <p:grpSp>
        <p:nvGrpSpPr>
          <p:cNvPr id="7" name="グループ化 6">
            <a:extLst>
              <a:ext uri="{FF2B5EF4-FFF2-40B4-BE49-F238E27FC236}">
                <a16:creationId xmlns:a16="http://schemas.microsoft.com/office/drawing/2014/main" id="{C26001BB-E3DC-8098-635E-61E3ACC34FF9}"/>
              </a:ext>
            </a:extLst>
          </p:cNvPr>
          <p:cNvGrpSpPr/>
          <p:nvPr/>
        </p:nvGrpSpPr>
        <p:grpSpPr>
          <a:xfrm>
            <a:off x="64185" y="2222900"/>
            <a:ext cx="7533924" cy="4558016"/>
            <a:chOff x="64185" y="2222900"/>
            <a:chExt cx="7533924" cy="4558016"/>
          </a:xfrm>
        </p:grpSpPr>
        <p:sp>
          <p:nvSpPr>
            <p:cNvPr id="56" name="正方形/長方形 55">
              <a:extLst>
                <a:ext uri="{FF2B5EF4-FFF2-40B4-BE49-F238E27FC236}">
                  <a16:creationId xmlns:a16="http://schemas.microsoft.com/office/drawing/2014/main" id="{8425AA19-D62C-4920-BF0C-8E0DAD4C9393}"/>
                </a:ext>
              </a:extLst>
            </p:cNvPr>
            <p:cNvSpPr/>
            <p:nvPr/>
          </p:nvSpPr>
          <p:spPr>
            <a:xfrm>
              <a:off x="5922568" y="4530746"/>
              <a:ext cx="1675541" cy="13427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descr="屋内, 座る, 写真, 歯ブラシ が含まれている画像&#10;&#10;自動的に生成された説明">
              <a:extLst>
                <a:ext uri="{FF2B5EF4-FFF2-40B4-BE49-F238E27FC236}">
                  <a16:creationId xmlns:a16="http://schemas.microsoft.com/office/drawing/2014/main" id="{50592E5D-396A-40FE-BECF-DBEA0790773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7000"/>
                      </a14:imgEffect>
                    </a14:imgLayer>
                  </a14:imgProps>
                </a:ext>
                <a:ext uri="{28A0092B-C50C-407E-A947-70E740481C1C}">
                  <a14:useLocalDpi xmlns:a14="http://schemas.microsoft.com/office/drawing/2010/main" val="0"/>
                </a:ext>
              </a:extLst>
            </a:blip>
            <a:stretch>
              <a:fillRect/>
            </a:stretch>
          </p:blipFill>
          <p:spPr>
            <a:xfrm>
              <a:off x="64185" y="2222900"/>
              <a:ext cx="5743799" cy="4558016"/>
            </a:xfrm>
            <a:prstGeom prst="rect">
              <a:avLst/>
            </a:prstGeom>
            <a:ln w="38100">
              <a:solidFill>
                <a:srgbClr val="FF0000"/>
              </a:solidFill>
            </a:ln>
          </p:spPr>
        </p:pic>
      </p:grpSp>
      <p:grpSp>
        <p:nvGrpSpPr>
          <p:cNvPr id="3" name="グループ化 2">
            <a:extLst>
              <a:ext uri="{FF2B5EF4-FFF2-40B4-BE49-F238E27FC236}">
                <a16:creationId xmlns:a16="http://schemas.microsoft.com/office/drawing/2014/main" id="{46B11375-1F8C-1BBE-6C22-74E077CB880F}"/>
              </a:ext>
            </a:extLst>
          </p:cNvPr>
          <p:cNvGrpSpPr/>
          <p:nvPr/>
        </p:nvGrpSpPr>
        <p:grpSpPr>
          <a:xfrm>
            <a:off x="2419524" y="1851797"/>
            <a:ext cx="7485185" cy="1968068"/>
            <a:chOff x="2034713" y="2794287"/>
            <a:chExt cx="7485185" cy="1968068"/>
          </a:xfrm>
        </p:grpSpPr>
        <p:sp>
          <p:nvSpPr>
            <p:cNvPr id="4" name="四角形: 角を丸くする 3">
              <a:extLst>
                <a:ext uri="{FF2B5EF4-FFF2-40B4-BE49-F238E27FC236}">
                  <a16:creationId xmlns:a16="http://schemas.microsoft.com/office/drawing/2014/main" id="{FEA2421C-D9DD-04B2-B9DD-73C9FB6C731B}"/>
                </a:ext>
              </a:extLst>
            </p:cNvPr>
            <p:cNvSpPr/>
            <p:nvPr/>
          </p:nvSpPr>
          <p:spPr>
            <a:xfrm>
              <a:off x="2034713" y="2794287"/>
              <a:ext cx="7485185" cy="1968068"/>
            </a:xfrm>
            <a:prstGeom prst="round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C630B3-BC9C-320A-9D5A-431FE9456DD7}"/>
                </a:ext>
              </a:extLst>
            </p:cNvPr>
            <p:cNvSpPr txBox="1"/>
            <p:nvPr/>
          </p:nvSpPr>
          <p:spPr>
            <a:xfrm>
              <a:off x="2661683" y="3043823"/>
              <a:ext cx="6647513" cy="1446550"/>
            </a:xfrm>
            <a:prstGeom prst="rect">
              <a:avLst/>
            </a:prstGeom>
            <a:noFill/>
          </p:spPr>
          <p:txBody>
            <a:bodyPr wrap="square" rtlCol="0">
              <a:spAutoFit/>
            </a:bodyPr>
            <a:lstStyle/>
            <a:p>
              <a:pPr algn="ctr"/>
              <a:r>
                <a:rPr lang="en-US" altLang="ja-JP" sz="4400" b="1" dirty="0">
                  <a:solidFill>
                    <a:srgbClr val="0000FF"/>
                  </a:solidFill>
                  <a:latin typeface="Arial" panose="020B0604020202020204" pitchFamily="34" charset="0"/>
                  <a:cs typeface="Arial" panose="020B0604020202020204" pitchFamily="34" charset="0"/>
                </a:rPr>
                <a:t>sub-</a:t>
              </a:r>
              <a:r>
                <a:rPr lang="en-US" altLang="ja-JP" sz="4400" b="1" dirty="0" err="1">
                  <a:solidFill>
                    <a:srgbClr val="0000FF"/>
                  </a:solidFill>
                  <a:latin typeface="Arial" panose="020B0604020202020204" pitchFamily="34" charset="0"/>
                  <a:cs typeface="Arial" panose="020B0604020202020204" pitchFamily="34" charset="0"/>
                </a:rPr>
                <a:t>μm</a:t>
              </a:r>
              <a:r>
                <a:rPr lang="en-US" altLang="ja-JP" sz="4400" b="1" dirty="0">
                  <a:solidFill>
                    <a:srgbClr val="0000FF"/>
                  </a:solidFill>
                  <a:latin typeface="Arial" panose="020B0604020202020204" pitchFamily="34" charset="0"/>
                  <a:cs typeface="Arial" panose="020B0604020202020204" pitchFamily="34" charset="0"/>
                </a:rPr>
                <a:t> resolution with sub-</a:t>
              </a:r>
              <a:r>
                <a:rPr lang="en-US" altLang="ja-JP" sz="4400" b="1" dirty="0" err="1">
                  <a:solidFill>
                    <a:srgbClr val="0000FF"/>
                  </a:solidFill>
                  <a:latin typeface="Arial" panose="020B0604020202020204" pitchFamily="34" charset="0"/>
                  <a:cs typeface="Arial" panose="020B0604020202020204" pitchFamily="34" charset="0"/>
                </a:rPr>
                <a:t>μA</a:t>
              </a:r>
              <a:r>
                <a:rPr lang="en-US" altLang="ja-JP" sz="4400" b="1" dirty="0">
                  <a:solidFill>
                    <a:srgbClr val="0000FF"/>
                  </a:solidFill>
                  <a:latin typeface="Arial" panose="020B0604020202020204" pitchFamily="34" charset="0"/>
                  <a:cs typeface="Arial" panose="020B0604020202020204" pitchFamily="34" charset="0"/>
                </a:rPr>
                <a:t> beam intensity</a:t>
              </a:r>
              <a:endParaRPr kumimoji="1" lang="ja-JP" altLang="en-US" sz="4400" b="1" dirty="0">
                <a:solidFill>
                  <a:srgbClr val="0000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5849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2|22.9"/>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35522</TotalTime>
  <Words>3684</Words>
  <Application>Microsoft Office PowerPoint</Application>
  <PresentationFormat>ワイド画面</PresentationFormat>
  <Paragraphs>1574</Paragraphs>
  <Slides>43</Slides>
  <Notes>43</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0</vt:i4>
      </vt:variant>
      <vt:variant>
        <vt:lpstr>スライド タイトル</vt:lpstr>
      </vt:variant>
      <vt:variant>
        <vt:i4>43</vt:i4>
      </vt:variant>
    </vt:vector>
  </HeadingPairs>
  <TitlesOfParts>
    <vt:vector size="53" baseType="lpstr">
      <vt:lpstr>HGP創英角ｺﾞｼｯｸUB</vt:lpstr>
      <vt:lpstr>ヒラギノ角ゴ ProN W3</vt:lpstr>
      <vt:lpstr>游ゴシック</vt:lpstr>
      <vt:lpstr>游ゴシック Light</vt:lpstr>
      <vt:lpstr>Arial</vt:lpstr>
      <vt:lpstr>Cambria Math</vt:lpstr>
      <vt:lpstr>Helvetica</vt:lpstr>
      <vt:lpstr>Symbol</vt:lpstr>
      <vt:lpstr>Wingdings</vt:lpstr>
      <vt:lpstr>Office テーマ</vt:lpstr>
      <vt:lpstr>High dynamic range ion imaging using individual pixel reset of SCAPS detector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小惑星リュウグウ試料から見つかった特異物質と同位元素分布</dc:title>
  <dc:creator>坂本　直哉</dc:creator>
  <cp:lastModifiedBy>坂本 直哉</cp:lastModifiedBy>
  <cp:revision>3927</cp:revision>
  <cp:lastPrinted>2022-05-26T06:53:06Z</cp:lastPrinted>
  <dcterms:created xsi:type="dcterms:W3CDTF">2022-04-01T02:30:06Z</dcterms:created>
  <dcterms:modified xsi:type="dcterms:W3CDTF">2022-10-18T02:15:48Z</dcterms:modified>
</cp:coreProperties>
</file>