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2"/>
  </p:notesMasterIdLst>
  <p:sldIdLst>
    <p:sldId id="257" r:id="rId2"/>
    <p:sldId id="469" r:id="rId3"/>
    <p:sldId id="412" r:id="rId4"/>
    <p:sldId id="413" r:id="rId5"/>
    <p:sldId id="414" r:id="rId6"/>
    <p:sldId id="417" r:id="rId7"/>
    <p:sldId id="419" r:id="rId8"/>
    <p:sldId id="420" r:id="rId9"/>
    <p:sldId id="424" r:id="rId10"/>
    <p:sldId id="427" r:id="rId11"/>
    <p:sldId id="426" r:id="rId12"/>
    <p:sldId id="428" r:id="rId13"/>
    <p:sldId id="434" r:id="rId14"/>
    <p:sldId id="435" r:id="rId15"/>
    <p:sldId id="436" r:id="rId16"/>
    <p:sldId id="437" r:id="rId17"/>
    <p:sldId id="443" r:id="rId18"/>
    <p:sldId id="444" r:id="rId19"/>
    <p:sldId id="438" r:id="rId20"/>
    <p:sldId id="446" r:id="rId21"/>
    <p:sldId id="447" r:id="rId22"/>
    <p:sldId id="448" r:id="rId23"/>
    <p:sldId id="451" r:id="rId24"/>
    <p:sldId id="454" r:id="rId25"/>
    <p:sldId id="455" r:id="rId26"/>
    <p:sldId id="456" r:id="rId27"/>
    <p:sldId id="465" r:id="rId28"/>
    <p:sldId id="466" r:id="rId29"/>
    <p:sldId id="468" r:id="rId30"/>
    <p:sldId id="47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09" autoAdjust="0"/>
    <p:restoredTop sz="79884" autoAdjust="0"/>
  </p:normalViewPr>
  <p:slideViewPr>
    <p:cSldViewPr snapToGrid="0">
      <p:cViewPr varScale="1">
        <p:scale>
          <a:sx n="92" d="100"/>
          <a:sy n="92" d="100"/>
        </p:scale>
        <p:origin x="25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7C883-20AA-4458-82D6-624C15434CE6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EC644-3411-42AC-AA73-A9C4480F39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2469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Today, I will talk about oxygen isotope distribution of a compound object using isotope mosaic map.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Today’s my talk may be more technical but I hope to introduce my way to enjoy isotope imaging.</a:t>
            </a:r>
          </a:p>
          <a:p>
            <a:r>
              <a:rPr kumimoji="1" lang="en-US" altLang="ja-JP" dirty="0"/>
              <a:t>Before we get to the topic,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1D71C-D0EB-40B9-BEBC-BE8DAF97376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575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can see the mass image.</a:t>
            </a:r>
          </a:p>
          <a:p>
            <a:r>
              <a:rPr kumimoji="1" lang="en-US" altLang="ja-JP" dirty="0"/>
              <a:t>In the case of 12C15N on </a:t>
            </a:r>
            <a:r>
              <a:rPr kumimoji="1" lang="en-US" altLang="ja-JP" dirty="0" err="1"/>
              <a:t>Isyeyevo</a:t>
            </a:r>
            <a:r>
              <a:rPr kumimoji="1" lang="en-US" altLang="ja-JP" dirty="0"/>
              <a:t> lithic clast,</a:t>
            </a:r>
          </a:p>
          <a:p>
            <a:r>
              <a:rPr kumimoji="1" lang="en-US" altLang="ja-JP" dirty="0"/>
              <a:t>There is strong boron signal.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We narrow a slit to cut these interferences.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38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Then, we can get signal from the target isotope only.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24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can use high intense beam based on the stigmatic optics for high precision and fast isotope imaging.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0048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For example, this is a BSE image taken after metsoc meeting analysis.</a:t>
            </a:r>
          </a:p>
          <a:p>
            <a:r>
              <a:rPr kumimoji="1" lang="en-US" altLang="ja-JP" dirty="0"/>
              <a:t>Scale bar is 500 micron.</a:t>
            </a:r>
          </a:p>
          <a:p>
            <a:r>
              <a:rPr kumimoji="1" lang="en-US" altLang="ja-JP" dirty="0"/>
              <a:t>Circle indicates ion beam radius about 80 micrometer.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We mainly measured lithic clast at that time.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This is d15 Nitrogen mosaic map.</a:t>
            </a:r>
          </a:p>
          <a:p>
            <a:r>
              <a:rPr kumimoji="1" lang="en-US" altLang="ja-JP" dirty="0"/>
              <a:t>Color bar is -1000 to 2000.</a:t>
            </a:r>
          </a:p>
          <a:p>
            <a:r>
              <a:rPr kumimoji="1" lang="en-US" altLang="ja-JP" dirty="0"/>
              <a:t>All material in this region has higher d15N relative to earth contamination. </a:t>
            </a:r>
          </a:p>
          <a:p>
            <a:r>
              <a:rPr kumimoji="1" lang="en-US" altLang="ja-JP" dirty="0"/>
              <a:t>Several interesting stuff were found.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1D71C-D0EB-40B9-BEBC-BE8DAF97376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165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one of them.</a:t>
            </a:r>
          </a:p>
          <a:p>
            <a:r>
              <a:rPr kumimoji="1" lang="en-US" altLang="ja-JP" dirty="0"/>
              <a:t>Nitrogen and Hydrogen, Relatively low Fluorine, high Chlorine.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This is d15N image.</a:t>
            </a:r>
          </a:p>
          <a:p>
            <a:r>
              <a:rPr kumimoji="1" lang="en-US" altLang="ja-JP" dirty="0"/>
              <a:t>This material has high and homogeneous d15N relative to surroundings.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1D71C-D0EB-40B9-BEBC-BE8DAF97376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645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BSE image of the material.</a:t>
            </a:r>
          </a:p>
          <a:p>
            <a:r>
              <a:rPr kumimoji="1" lang="en-US" altLang="ja-JP" dirty="0"/>
              <a:t>Scale bar is 10 micron.</a:t>
            </a:r>
          </a:p>
          <a:p>
            <a:r>
              <a:rPr kumimoji="1" lang="en-US" altLang="ja-JP" dirty="0"/>
              <a:t>This material is very weak to electron beam.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The major chemical composition is similar to surroundings.</a:t>
            </a:r>
          </a:p>
          <a:p>
            <a:r>
              <a:rPr kumimoji="1" lang="en-US" altLang="ja-JP" dirty="0"/>
              <a:t>Attached are FeS.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I will present the nitrogen study at </a:t>
            </a:r>
            <a:r>
              <a:rPr kumimoji="1" lang="en-US" altLang="ja-JP" dirty="0" err="1"/>
              <a:t>JpGU</a:t>
            </a:r>
            <a:r>
              <a:rPr kumimoji="1" lang="en-US" altLang="ja-JP" dirty="0"/>
              <a:t> AGU joint meeting this year.</a:t>
            </a:r>
          </a:p>
          <a:p>
            <a:r>
              <a:rPr kumimoji="1" lang="en-US" altLang="ja-JP" dirty="0"/>
              <a:t>Please come back to Japan again.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509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Let’s move on to main topic.</a:t>
            </a:r>
          </a:p>
          <a:p>
            <a:r>
              <a:rPr kumimoji="1" lang="en-US" altLang="ja-JP" dirty="0"/>
              <a:t>This is RGB map of TIL 07007 obtained by Korean Polar Research Institute.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If we look this region,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939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can see many objects.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We normally classify to CAI, AOA or chondrule.</a:t>
            </a:r>
          </a:p>
          <a:p>
            <a:r>
              <a:rPr kumimoji="1" lang="en-US" altLang="ja-JP" dirty="0"/>
              <a:t>Most of CAIs and AOAs show O16-rich composition, chondrule show O16-poor.</a:t>
            </a:r>
          </a:p>
          <a:p>
            <a:r>
              <a:rPr kumimoji="1" lang="en-US" altLang="ja-JP" dirty="0"/>
              <a:t>Therefore, If we map an intermediate object,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We may trace the material interaction or evolution occurred in the early solar nebula using oxygen isotope. 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496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object is composed of Mg-rich region and Ca-Al-rich region.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I call this object as a compound object, and here is chondrule part and here is CAI part in this talk.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041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mapped this compound object divided 13 by 26 areas using 80 micrometer diameter beam with 100 micrometer step.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39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Please let me thank for Sapporo metsoc meeting.</a:t>
            </a:r>
          </a:p>
          <a:p>
            <a:r>
              <a:rPr kumimoji="1" lang="en-US" altLang="ja-JP" dirty="0"/>
              <a:t>This is a picture of lab tour.</a:t>
            </a:r>
          </a:p>
          <a:p>
            <a:r>
              <a:rPr kumimoji="1" lang="en-US" altLang="ja-JP" dirty="0"/>
              <a:t>Thank you very much to visit our SIMS lab and come back to Hokkaido.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For introduction, let me report the result of measurement we conducted during metsoc meeting.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1D71C-D0EB-40B9-BEBC-BE8DAF97376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380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MgO map.</a:t>
            </a:r>
          </a:p>
          <a:p>
            <a:r>
              <a:rPr kumimoji="1" lang="en-US" altLang="ja-JP" dirty="0"/>
              <a:t>Chondrule part is rich in Mg, CAI part is poor.</a:t>
            </a:r>
          </a:p>
          <a:p>
            <a:r>
              <a:rPr kumimoji="1" lang="en-US" altLang="ja-JP" dirty="0"/>
              <a:t>You may find strange area</a:t>
            </a:r>
          </a:p>
          <a:p>
            <a:r>
              <a:rPr kumimoji="1" lang="en-US" altLang="ja-JP" dirty="0"/>
              <a:t>(click) here. This is because</a:t>
            </a:r>
          </a:p>
          <a:p>
            <a:r>
              <a:rPr kumimoji="1" lang="en-US" altLang="ja-JP" dirty="0"/>
              <a:t>(click) Analysis start from here to this direction</a:t>
            </a:r>
          </a:p>
          <a:p>
            <a:r>
              <a:rPr kumimoji="1" lang="en-US" altLang="ja-JP" dirty="0"/>
              <a:t>(click) at this point, liquid nitrogen for ion imager depleted, may be I forgot, then output signal of imager increase</a:t>
            </a:r>
          </a:p>
          <a:p>
            <a:r>
              <a:rPr kumimoji="1" lang="en-US" altLang="ja-JP" dirty="0"/>
              <a:t>(click) after refill liquid nitrogen</a:t>
            </a:r>
          </a:p>
          <a:p>
            <a:r>
              <a:rPr kumimoji="1" lang="en-US" altLang="ja-JP" dirty="0"/>
              <a:t>(click) the signal become normal.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2061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O16.</a:t>
            </a:r>
          </a:p>
          <a:p>
            <a:r>
              <a:rPr kumimoji="1" lang="en-US" altLang="ja-JP" dirty="0"/>
              <a:t>The intensity of O16 is high enough to</a:t>
            </a:r>
            <a:r>
              <a:rPr kumimoji="1" lang="ja-JP" altLang="en-US" dirty="0"/>
              <a:t> </a:t>
            </a:r>
            <a:r>
              <a:rPr kumimoji="1" lang="en-US" altLang="ja-JP" dirty="0"/>
              <a:t>ignore</a:t>
            </a:r>
            <a:r>
              <a:rPr kumimoji="1" lang="ja-JP" altLang="en-US" dirty="0"/>
              <a:t> </a:t>
            </a:r>
            <a:r>
              <a:rPr kumimoji="1" lang="en-US" altLang="ja-JP" dirty="0"/>
              <a:t>the temperature change.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334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d18O map.</a:t>
            </a:r>
          </a:p>
          <a:p>
            <a:r>
              <a:rPr kumimoji="1" lang="en-US" altLang="ja-JP" dirty="0"/>
              <a:t>Blue color indicates 16O-rich, red color indicates 16O-poor.</a:t>
            </a:r>
          </a:p>
          <a:p>
            <a:r>
              <a:rPr kumimoji="1" lang="en-US" altLang="ja-JP" dirty="0"/>
              <a:t>At first, let see........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here.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737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Here is chondrule part.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There are many 16O-rich portion.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295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When d18O and Mg image are displayed alternately</a:t>
            </a:r>
          </a:p>
          <a:p>
            <a:r>
              <a:rPr kumimoji="1" lang="en-US" altLang="ja-JP" dirty="0"/>
              <a:t>we can recognize the 16O-rich portions exist in the Mg-rich, Olivine crystals.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0990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CAI part,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356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Looks more blue, 16O-rich especially for this crystal and we can see Mg-poor needle like crystals.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3311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most 16O-rich part is spinel, outer part is slightly 16O-poor.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We also confirmed this difference by spot analysis.</a:t>
            </a:r>
          </a:p>
          <a:p>
            <a:r>
              <a:rPr kumimoji="1" lang="en-US" altLang="ja-JP" dirty="0"/>
              <a:t>(</a:t>
            </a:r>
            <a:r>
              <a:rPr kumimoji="1" lang="en-US" altLang="ja-JP" dirty="0" err="1"/>
              <a:t>clickm</a:t>
            </a:r>
            <a:r>
              <a:rPr kumimoji="1" lang="en-US" altLang="ja-JP" dirty="0"/>
              <a:t> repeat)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If we look at Chromium obtained by EDS, this spinel composed of Cr-poor core and Cr-rich relict.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5030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Finally, let’s see needle like crystal</a:t>
            </a:r>
          </a:p>
          <a:p>
            <a:r>
              <a:rPr kumimoji="1" lang="en-US" altLang="ja-JP" dirty="0"/>
              <a:t>(click) Anorthite.</a:t>
            </a:r>
          </a:p>
          <a:p>
            <a:r>
              <a:rPr kumimoji="1" lang="en-US" altLang="ja-JP" dirty="0"/>
              <a:t>(click, repeat)</a:t>
            </a:r>
          </a:p>
          <a:p>
            <a:r>
              <a:rPr kumimoji="1" lang="en-US" altLang="ja-JP" dirty="0"/>
              <a:t>There are 2 types of Anorthite, Na-poor and Na-rich.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Na-poor Anorthite is 16O-rich, Na-rich Anorthite is relatively 16O-poor.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115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As we have seen, large scale isotope mosaic map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clearly help us</a:t>
            </a:r>
          </a:p>
          <a:p>
            <a:r>
              <a:rPr kumimoji="1" lang="en-US" altLang="ja-JP" dirty="0"/>
              <a:t>(click)</a:t>
            </a:r>
          </a:p>
          <a:p>
            <a:r>
              <a:rPr kumimoji="1" lang="en-US" altLang="ja-JP" dirty="0"/>
              <a:t>to understand complex history</a:t>
            </a:r>
            <a:r>
              <a:rPr kumimoji="1" lang="ja-JP" altLang="en-US" dirty="0"/>
              <a:t> </a:t>
            </a:r>
            <a:r>
              <a:rPr kumimoji="1" lang="en-US" altLang="ja-JP" dirty="0"/>
              <a:t>at</a:t>
            </a:r>
            <a:r>
              <a:rPr kumimoji="1" lang="ja-JP" altLang="en-US" dirty="0"/>
              <a:t> </a:t>
            </a:r>
            <a:r>
              <a:rPr kumimoji="1" lang="en-US" altLang="ja-JP" dirty="0"/>
              <a:t>a</a:t>
            </a:r>
            <a:r>
              <a:rPr kumimoji="1" lang="ja-JP" altLang="en-US" dirty="0"/>
              <a:t> </a:t>
            </a:r>
            <a:r>
              <a:rPr kumimoji="1" lang="en-US" altLang="ja-JP" dirty="0"/>
              <a:t>glance.</a:t>
            </a:r>
          </a:p>
          <a:p>
            <a:r>
              <a:rPr kumimoji="1" lang="en-US" altLang="ja-JP" dirty="0"/>
              <a:t>I stop here because of too much information.</a:t>
            </a:r>
          </a:p>
          <a:p>
            <a:r>
              <a:rPr kumimoji="1" lang="en-US" altLang="ja-JP" dirty="0"/>
              <a:t>But,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29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During the lab tour, we had measured this section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containing one of extremely 16O-rich CAI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(click)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indicating oxygen isotopic composition of the Sun.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1D71C-D0EB-40B9-BEBC-BE8DAF97376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769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this study, we could reveal the oxygen isotope distributions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(click) just only this region.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(click) Optical or Electron probe can give us entire crystal and chemical information.</a:t>
            </a:r>
          </a:p>
          <a:p>
            <a:r>
              <a:rPr kumimoji="1" lang="en-US" altLang="ja-JP" dirty="0"/>
              <a:t>(click) </a:t>
            </a:r>
          </a:p>
          <a:p>
            <a:r>
              <a:rPr kumimoji="1" lang="en-US" altLang="ja-JP" dirty="0"/>
              <a:t>Now, I am working on the </a:t>
            </a:r>
            <a:r>
              <a:rPr kumimoji="1" lang="en-US" altLang="ja-JP"/>
              <a:t>last piece to </a:t>
            </a:r>
            <a:r>
              <a:rPr kumimoji="1" lang="en-US" altLang="ja-JP" dirty="0"/>
              <a:t>start my meteorite study.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21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Yellow circles indicate measured areas for these isotopes during metsoc meeting.</a:t>
            </a:r>
          </a:p>
          <a:p>
            <a:r>
              <a:rPr kumimoji="1" lang="en-US" altLang="ja-JP" dirty="0"/>
              <a:t>Among these isotopes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1D71C-D0EB-40B9-BEBC-BE8DAF97376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77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 will show you the result of nitrogen.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1D71C-D0EB-40B9-BEBC-BE8DAF97376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64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our machine.</a:t>
            </a:r>
          </a:p>
          <a:p>
            <a:r>
              <a:rPr kumimoji="1" lang="en-US" altLang="ja-JP" dirty="0"/>
              <a:t>Cryogenic stage and SCAPS.</a:t>
            </a:r>
          </a:p>
          <a:p>
            <a:r>
              <a:rPr kumimoji="1" lang="en-US" altLang="ja-JP" dirty="0"/>
              <a:t>At first, I will explain how to get isotope image.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28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For nitrogen, we measure CN as nitrogen signal because of the low ionization efficiency of nitrogen single atom.</a:t>
            </a:r>
          </a:p>
          <a:p>
            <a:r>
              <a:rPr kumimoji="1" lang="en-US" altLang="ja-JP" dirty="0"/>
              <a:t>This is a mass spectrum around C12N14.</a:t>
            </a:r>
          </a:p>
          <a:p>
            <a:r>
              <a:rPr kumimoji="1" lang="en-US" altLang="ja-JP" dirty="0"/>
              <a:t>In organics case, BO is a big interference for 12C14N.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4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diamond case, 13C13C is a main interference requiring more than 8000 mass resolving power at least.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611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If we project the mass signal on 2 dimensional ion detector,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EC644-3411-42AC-AA73-A9C4480F399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31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15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02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99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33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434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55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65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80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64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8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4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20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20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0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27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F6249DC6-8FF0-4C6E-B066-B3306F7B4118}" type="datetimeFigureOut">
              <a:rPr kumimoji="1" lang="ja-JP" altLang="en-US" smtClean="0"/>
              <a:pPr/>
              <a:t>2020/4/10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062DCB5F-8030-40F1-96A0-44B9DBB1A12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95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 baseline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 baseline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 baseline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 baseline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png" /><Relationship Id="rId4" Type="http://schemas.openxmlformats.org/officeDocument/2006/relationships/image" Target="../media/image2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jpeg" /><Relationship Id="rId4" Type="http://schemas.openxmlformats.org/officeDocument/2006/relationships/image" Target="../media/image14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jpeg" /><Relationship Id="rId4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6.png" /><Relationship Id="rId5" Type="http://schemas.openxmlformats.org/officeDocument/2006/relationships/image" Target="../media/image11.jpeg" /><Relationship Id="rId4" Type="http://schemas.openxmlformats.org/officeDocument/2006/relationships/image" Target="../media/image15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20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9.png" /><Relationship Id="rId7" Type="http://schemas.openxmlformats.org/officeDocument/2006/relationships/image" Target="../media/image20.png" /><Relationship Id="rId12" Type="http://schemas.openxmlformats.org/officeDocument/2006/relationships/image" Target="../media/image25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png" /><Relationship Id="rId11" Type="http://schemas.openxmlformats.org/officeDocument/2006/relationships/image" Target="../media/image24.png" /><Relationship Id="rId5" Type="http://schemas.openxmlformats.org/officeDocument/2006/relationships/image" Target="../media/image18.png" /><Relationship Id="rId10" Type="http://schemas.openxmlformats.org/officeDocument/2006/relationships/image" Target="../media/image23.png" /><Relationship Id="rId4" Type="http://schemas.openxmlformats.org/officeDocument/2006/relationships/image" Target="../media/image17.png" /><Relationship Id="rId9" Type="http://schemas.openxmlformats.org/officeDocument/2006/relationships/image" Target="../media/image22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7" Type="http://schemas.openxmlformats.org/officeDocument/2006/relationships/image" Target="../media/image30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3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6.jpeg" /><Relationship Id="rId4" Type="http://schemas.openxmlformats.org/officeDocument/2006/relationships/image" Target="../media/image35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7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0.png" /><Relationship Id="rId4" Type="http://schemas.openxmlformats.org/officeDocument/2006/relationships/image" Target="../media/image38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0.png" /><Relationship Id="rId5" Type="http://schemas.openxmlformats.org/officeDocument/2006/relationships/image" Target="../media/image40.png" /><Relationship Id="rId4" Type="http://schemas.openxmlformats.org/officeDocument/2006/relationships/image" Target="../media/image39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7" Type="http://schemas.openxmlformats.org/officeDocument/2006/relationships/image" Target="../media/image20.pn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1.png" /><Relationship Id="rId5" Type="http://schemas.openxmlformats.org/officeDocument/2006/relationships/image" Target="../media/image40.png" /><Relationship Id="rId4" Type="http://schemas.openxmlformats.org/officeDocument/2006/relationships/image" Target="../media/image39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4.png" /><Relationship Id="rId5" Type="http://schemas.openxmlformats.org/officeDocument/2006/relationships/image" Target="../media/image43.png" /><Relationship Id="rId4" Type="http://schemas.openxmlformats.org/officeDocument/2006/relationships/image" Target="../media/image42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7" Type="http://schemas.openxmlformats.org/officeDocument/2006/relationships/image" Target="../media/image46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5.png" /><Relationship Id="rId5" Type="http://schemas.openxmlformats.org/officeDocument/2006/relationships/image" Target="../media/image43.png" /><Relationship Id="rId4" Type="http://schemas.openxmlformats.org/officeDocument/2006/relationships/image" Target="../media/image42.jpe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7" Type="http://schemas.openxmlformats.org/officeDocument/2006/relationships/image" Target="../media/image48.pn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7.png" /><Relationship Id="rId5" Type="http://schemas.openxmlformats.org/officeDocument/2006/relationships/image" Target="../media/image43.png" /><Relationship Id="rId4" Type="http://schemas.openxmlformats.org/officeDocument/2006/relationships/image" Target="../media/image42.jpe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7" Type="http://schemas.openxmlformats.org/officeDocument/2006/relationships/image" Target="../media/image52.PN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1.PNG" /><Relationship Id="rId5" Type="http://schemas.openxmlformats.org/officeDocument/2006/relationships/image" Target="../media/image50.PNG" /><Relationship Id="rId4" Type="http://schemas.openxmlformats.org/officeDocument/2006/relationships/image" Target="../media/image49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3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2.png" /><Relationship Id="rId4" Type="http://schemas.openxmlformats.org/officeDocument/2006/relationships/image" Target="../media/image11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3.png" /><Relationship Id="rId4" Type="http://schemas.openxmlformats.org/officeDocument/2006/relationships/image" Target="../media/image11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jpeg" /><Relationship Id="rId4" Type="http://schemas.openxmlformats.org/officeDocument/2006/relationships/image" Target="../media/image1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建物, ウィンドウ が含まれている画像&#10;&#10;自動的に生成された説明">
            <a:extLst>
              <a:ext uri="{FF2B5EF4-FFF2-40B4-BE49-F238E27FC236}">
                <a16:creationId xmlns:a16="http://schemas.microsoft.com/office/drawing/2014/main" id="{60A2BD56-0705-4E87-9858-A4F1D4776E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728"/>
            <a:ext cx="9144000" cy="50040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3058" y="-72737"/>
            <a:ext cx="9073008" cy="971596"/>
          </a:xfrm>
        </p:spPr>
        <p:txBody>
          <a:bodyPr>
            <a:no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Oxygen isotope distributions of a compound CAI-chondrule object in TIL (Thiel Mountains) 07007 chondrite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60634" y="5997337"/>
            <a:ext cx="5112568" cy="84648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u="sng" dirty="0">
                <a:solidFill>
                  <a:schemeClr val="tx1"/>
                </a:solidFill>
                <a:latin typeface="Helvetica" pitchFamily="2" charset="0"/>
              </a:rPr>
              <a:t>N. Sakamoto</a:t>
            </a:r>
            <a:r>
              <a:rPr kumimoji="1" lang="en-US" altLang="ja-JP" sz="2000" u="sng" baseline="30000" dirty="0">
                <a:solidFill>
                  <a:schemeClr val="tx1"/>
                </a:solidFill>
                <a:latin typeface="Helvetica" pitchFamily="2" charset="0"/>
              </a:rPr>
              <a:t>1</a:t>
            </a:r>
            <a:r>
              <a:rPr kumimoji="1" lang="en-US" altLang="ja-JP" sz="2000" u="sng" dirty="0">
                <a:solidFill>
                  <a:schemeClr val="tx1"/>
                </a:solidFill>
                <a:latin typeface="Helvetica" pitchFamily="2" charset="0"/>
              </a:rPr>
              <a:t>,</a:t>
            </a:r>
            <a:r>
              <a:rPr kumimoji="1" lang="ja-JP" altLang="en-US" sz="20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Helvetica" pitchFamily="2" charset="0"/>
              </a:rPr>
              <a:t>N.</a:t>
            </a:r>
            <a:r>
              <a:rPr lang="ja-JP" altLang="en-US" sz="2000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Helvetica" pitchFamily="2" charset="0"/>
              </a:rPr>
              <a:t>Kawasaki</a:t>
            </a:r>
            <a:r>
              <a:rPr lang="en-US" altLang="ja-JP" sz="2000" baseline="30000" dirty="0">
                <a:solidFill>
                  <a:schemeClr val="tx1"/>
                </a:solidFill>
                <a:latin typeface="Helvetica" pitchFamily="2" charset="0"/>
              </a:rPr>
              <a:t>1</a:t>
            </a:r>
            <a:r>
              <a:rPr lang="en-US" altLang="ja-JP" sz="2000" dirty="0">
                <a:solidFill>
                  <a:schemeClr val="tx1"/>
                </a:solidFill>
                <a:latin typeface="Helvetica" pitchFamily="2" charset="0"/>
              </a:rPr>
              <a:t>, C. Park</a:t>
            </a:r>
            <a:r>
              <a:rPr lang="en-US" altLang="ja-JP" sz="2000" baseline="30000" dirty="0">
                <a:solidFill>
                  <a:schemeClr val="tx1"/>
                </a:solidFill>
                <a:latin typeface="Helvetica" pitchFamily="2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altLang="ja-JP" sz="1900" baseline="30000" dirty="0">
                <a:solidFill>
                  <a:schemeClr val="tx1"/>
                </a:solidFill>
                <a:latin typeface="Helvetica" pitchFamily="2" charset="0"/>
              </a:rPr>
              <a:t>1</a:t>
            </a:r>
            <a:r>
              <a:rPr lang="en-US" altLang="ja-JP" sz="1900" dirty="0">
                <a:solidFill>
                  <a:schemeClr val="tx1"/>
                </a:solidFill>
                <a:latin typeface="Helvetica" pitchFamily="2" charset="0"/>
              </a:rPr>
              <a:t>Hokkaido U., </a:t>
            </a:r>
            <a:r>
              <a:rPr lang="en-US" altLang="ja-JP" sz="1900" baseline="30000" dirty="0">
                <a:solidFill>
                  <a:schemeClr val="tx1"/>
                </a:solidFill>
                <a:latin typeface="Helvetica" pitchFamily="2" charset="0"/>
              </a:rPr>
              <a:t> 2</a:t>
            </a:r>
            <a:r>
              <a:rPr lang="en-US" altLang="ja-JP" sz="1900" dirty="0">
                <a:solidFill>
                  <a:schemeClr val="tx1"/>
                </a:solidFill>
                <a:latin typeface="Helvetica" pitchFamily="2" charset="0"/>
              </a:rPr>
              <a:t>Korea Polar Research Institute</a:t>
            </a:r>
            <a:endParaRPr kumimoji="1" lang="ja-JP" altLang="en-US" sz="1900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0" name="図 9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FCAF3114-585D-4427-BF97-0C46D6EB11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83" y="6011518"/>
            <a:ext cx="846481" cy="84648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237BA42-67A2-469F-865A-7124D0B546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45" y="6086857"/>
            <a:ext cx="1696526" cy="6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1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9221F3-269A-4D0E-BFE2-25E322BE8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231"/>
            <a:ext cx="9144000" cy="5978769"/>
          </a:xfrm>
          <a:prstGeom prst="rect">
            <a:avLst/>
          </a:prstGeom>
        </p:spPr>
      </p:pic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0A257A6-BC43-48C1-91FA-3A289EC06CEF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8317029" y="2829492"/>
            <a:ext cx="0" cy="599508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C8C6C36-8C8A-4E98-8BCE-B13C513D4F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03A14CE-84D4-488A-9C62-D571743025DF}"/>
              </a:ext>
            </a:extLst>
          </p:cNvPr>
          <p:cNvSpPr/>
          <p:nvPr/>
        </p:nvSpPr>
        <p:spPr>
          <a:xfrm>
            <a:off x="2051720" y="976802"/>
            <a:ext cx="5400600" cy="5780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29B570-A10C-49C9-BDCE-A0CCF62A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748605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Stigmatic Isotope Imaging 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38211E-F05C-4508-842C-1925FCE112C0}"/>
              </a:ext>
            </a:extLst>
          </p:cNvPr>
          <p:cNvSpPr/>
          <p:nvPr/>
        </p:nvSpPr>
        <p:spPr>
          <a:xfrm>
            <a:off x="4341320" y="647482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endParaRPr lang="ja-JP" altLang="en-US" sz="16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6016AB2-71C4-4210-BEEA-ABDC3DC83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970096"/>
            <a:ext cx="5791200" cy="5486400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199E192-14E8-4DB6-B81B-0C0ADE1DBEAF}"/>
              </a:ext>
            </a:extLst>
          </p:cNvPr>
          <p:cNvSpPr/>
          <p:nvPr/>
        </p:nvSpPr>
        <p:spPr>
          <a:xfrm>
            <a:off x="2607519" y="1047998"/>
            <a:ext cx="4052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Isheyevo lithic clast</a:t>
            </a:r>
            <a:endParaRPr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D5B00D8-F939-497C-A7C6-222A9E1AA4CA}"/>
              </a:ext>
            </a:extLst>
          </p:cNvPr>
          <p:cNvGrpSpPr/>
          <p:nvPr/>
        </p:nvGrpSpPr>
        <p:grpSpPr>
          <a:xfrm>
            <a:off x="3644980" y="2298979"/>
            <a:ext cx="3749850" cy="461665"/>
            <a:chOff x="3707904" y="2420047"/>
            <a:chExt cx="3749850" cy="461665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562E6342-F5CC-4BA4-8306-B65E59458E98}"/>
                </a:ext>
              </a:extLst>
            </p:cNvPr>
            <p:cNvSpPr/>
            <p:nvPr/>
          </p:nvSpPr>
          <p:spPr>
            <a:xfrm>
              <a:off x="3707904" y="2420047"/>
              <a:ext cx="1085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72D9CEB-DE7F-4726-A400-92222BEE016E}"/>
                </a:ext>
              </a:extLst>
            </p:cNvPr>
            <p:cNvSpPr/>
            <p:nvPr/>
          </p:nvSpPr>
          <p:spPr>
            <a:xfrm>
              <a:off x="5220072" y="2420047"/>
              <a:ext cx="1090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B1A68418-29E2-4B26-8C76-CE881CD142EC}"/>
                </a:ext>
              </a:extLst>
            </p:cNvPr>
            <p:cNvSpPr/>
            <p:nvPr/>
          </p:nvSpPr>
          <p:spPr>
            <a:xfrm>
              <a:off x="6372200" y="2420047"/>
              <a:ext cx="1085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ja-JP" alt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Picture 9" descr="SCAPS">
            <a:extLst>
              <a:ext uri="{FF2B5EF4-FFF2-40B4-BE49-F238E27FC236}">
                <a16:creationId xmlns:a16="http://schemas.microsoft.com/office/drawing/2014/main" id="{14D2676F-84F5-4C3D-96FF-BD6CD5AAA2B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804" y="3429000"/>
            <a:ext cx="1542449" cy="15424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08FB4F3-FD9D-4BE5-9C86-78DCD3B4DD0E}"/>
              </a:ext>
            </a:extLst>
          </p:cNvPr>
          <p:cNvGrpSpPr/>
          <p:nvPr/>
        </p:nvGrpSpPr>
        <p:grpSpPr>
          <a:xfrm>
            <a:off x="4793458" y="1763177"/>
            <a:ext cx="2689422" cy="4402127"/>
            <a:chOff x="4793458" y="1763177"/>
            <a:chExt cx="2689422" cy="4402127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CD99494A-CBE4-4FB6-A65C-B657DD70BE4D}"/>
                </a:ext>
              </a:extLst>
            </p:cNvPr>
            <p:cNvGrpSpPr/>
            <p:nvPr/>
          </p:nvGrpSpPr>
          <p:grpSpPr>
            <a:xfrm>
              <a:off x="4793458" y="1763177"/>
              <a:ext cx="2689422" cy="4402127"/>
              <a:chOff x="4793458" y="1763177"/>
              <a:chExt cx="2752346" cy="4402127"/>
            </a:xfrm>
          </p:grpSpPr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2EA5ED60-994A-449D-8753-AB3DA057B190}"/>
                  </a:ext>
                </a:extLst>
              </p:cNvPr>
              <p:cNvCxnSpPr/>
              <p:nvPr/>
            </p:nvCxnSpPr>
            <p:spPr>
              <a:xfrm>
                <a:off x="4793458" y="1763177"/>
                <a:ext cx="0" cy="4402127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BA0EAC1E-3A5B-4A80-BAB8-D9A93F6C42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3458" y="1763177"/>
                <a:ext cx="2752346" cy="0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6DBC9777-0527-4359-8DE3-5517EF5B3E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3458" y="6165304"/>
                <a:ext cx="2752346" cy="0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D5A59AE6-3B2B-4314-916E-FBBBACF1BDFA}"/>
                </a:ext>
              </a:extLst>
            </p:cNvPr>
            <p:cNvSpPr/>
            <p:nvPr/>
          </p:nvSpPr>
          <p:spPr>
            <a:xfrm>
              <a:off x="5821002" y="1846412"/>
              <a:ext cx="10310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Exit Slit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9221F3-269A-4D0E-BFE2-25E322BE8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231"/>
            <a:ext cx="9144000" cy="5978769"/>
          </a:xfrm>
          <a:prstGeom prst="rect">
            <a:avLst/>
          </a:prstGeom>
        </p:spPr>
      </p:pic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0A257A6-BC43-48C1-91FA-3A289EC06CEF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8317029" y="2829492"/>
            <a:ext cx="0" cy="599508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C8C6C36-8C8A-4E98-8BCE-B13C513D4F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03A14CE-84D4-488A-9C62-D571743025DF}"/>
              </a:ext>
            </a:extLst>
          </p:cNvPr>
          <p:cNvSpPr/>
          <p:nvPr/>
        </p:nvSpPr>
        <p:spPr>
          <a:xfrm>
            <a:off x="2051720" y="976802"/>
            <a:ext cx="5400600" cy="5780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29B570-A10C-49C9-BDCE-A0CCF62A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748605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Stigmatic Isotope Imaging 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38211E-F05C-4508-842C-1925FCE112C0}"/>
              </a:ext>
            </a:extLst>
          </p:cNvPr>
          <p:cNvSpPr/>
          <p:nvPr/>
        </p:nvSpPr>
        <p:spPr>
          <a:xfrm>
            <a:off x="4341320" y="647482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endParaRPr lang="ja-JP" altLang="en-US" sz="1600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6949477-9C11-47FF-B5DE-3E55FDC26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976802"/>
            <a:ext cx="5791200" cy="5486400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199E192-14E8-4DB6-B81B-0C0ADE1DBEAF}"/>
              </a:ext>
            </a:extLst>
          </p:cNvPr>
          <p:cNvSpPr/>
          <p:nvPr/>
        </p:nvSpPr>
        <p:spPr>
          <a:xfrm>
            <a:off x="2607519" y="1047998"/>
            <a:ext cx="4052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Isheyevo lithic clast</a:t>
            </a:r>
            <a:endParaRPr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D5B00D8-F939-497C-A7C6-222A9E1AA4CA}"/>
              </a:ext>
            </a:extLst>
          </p:cNvPr>
          <p:cNvGrpSpPr/>
          <p:nvPr/>
        </p:nvGrpSpPr>
        <p:grpSpPr>
          <a:xfrm>
            <a:off x="3644980" y="2298979"/>
            <a:ext cx="3749850" cy="461665"/>
            <a:chOff x="3707904" y="2420047"/>
            <a:chExt cx="3749850" cy="461665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562E6342-F5CC-4BA4-8306-B65E59458E98}"/>
                </a:ext>
              </a:extLst>
            </p:cNvPr>
            <p:cNvSpPr/>
            <p:nvPr/>
          </p:nvSpPr>
          <p:spPr>
            <a:xfrm>
              <a:off x="3707904" y="2420047"/>
              <a:ext cx="1085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72D9CEB-DE7F-4726-A400-92222BEE016E}"/>
                </a:ext>
              </a:extLst>
            </p:cNvPr>
            <p:cNvSpPr/>
            <p:nvPr/>
          </p:nvSpPr>
          <p:spPr>
            <a:xfrm>
              <a:off x="5220072" y="2420047"/>
              <a:ext cx="1090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altLang="ja-JP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altLang="ja-JP" sz="24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lang="en-US" altLang="ja-JP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ja-JP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B1A68418-29E2-4B26-8C76-CE881CD142EC}"/>
                </a:ext>
              </a:extLst>
            </p:cNvPr>
            <p:cNvSpPr/>
            <p:nvPr/>
          </p:nvSpPr>
          <p:spPr>
            <a:xfrm>
              <a:off x="6372200" y="2420047"/>
              <a:ext cx="1085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r>
                <a:rPr lang="en-US" altLang="ja-JP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ja-JP" sz="24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r>
                <a:rPr lang="en-US" altLang="ja-JP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ja-JP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8" name="Picture 9" descr="SCAPS">
            <a:extLst>
              <a:ext uri="{FF2B5EF4-FFF2-40B4-BE49-F238E27FC236}">
                <a16:creationId xmlns:a16="http://schemas.microsoft.com/office/drawing/2014/main" id="{14D2676F-84F5-4C3D-96FF-BD6CD5AAA2B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804" y="3429000"/>
            <a:ext cx="1542449" cy="15424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F6B4940-7FEA-442A-9EE0-79D18C4B4F10}"/>
              </a:ext>
            </a:extLst>
          </p:cNvPr>
          <p:cNvGrpSpPr/>
          <p:nvPr/>
        </p:nvGrpSpPr>
        <p:grpSpPr>
          <a:xfrm>
            <a:off x="4793458" y="1763177"/>
            <a:ext cx="2689422" cy="4402127"/>
            <a:chOff x="4793458" y="1763177"/>
            <a:chExt cx="2689422" cy="4402127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558DD099-A445-403B-8D74-825BBC6896B8}"/>
                </a:ext>
              </a:extLst>
            </p:cNvPr>
            <p:cNvGrpSpPr/>
            <p:nvPr/>
          </p:nvGrpSpPr>
          <p:grpSpPr>
            <a:xfrm>
              <a:off x="4793458" y="1763177"/>
              <a:ext cx="2689422" cy="4402127"/>
              <a:chOff x="4793458" y="1763177"/>
              <a:chExt cx="2752346" cy="4402127"/>
            </a:xfrm>
          </p:grpSpPr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7B857D08-8915-4C3E-86B9-D581390FAF5C}"/>
                  </a:ext>
                </a:extLst>
              </p:cNvPr>
              <p:cNvCxnSpPr/>
              <p:nvPr/>
            </p:nvCxnSpPr>
            <p:spPr>
              <a:xfrm>
                <a:off x="4793458" y="1763177"/>
                <a:ext cx="0" cy="4402127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636D69A3-CE40-406A-BEAE-3CE1AB9E93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3458" y="1763177"/>
                <a:ext cx="2752346" cy="0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C7211789-8E0D-42FB-9808-445D412319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3458" y="6165304"/>
                <a:ext cx="2752346" cy="0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C9BF1D48-EC89-43BA-B532-10B0CF2A1D01}"/>
                </a:ext>
              </a:extLst>
            </p:cNvPr>
            <p:cNvSpPr/>
            <p:nvPr/>
          </p:nvSpPr>
          <p:spPr>
            <a:xfrm>
              <a:off x="5821002" y="1846412"/>
              <a:ext cx="10310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Exit Slit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94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9221F3-269A-4D0E-BFE2-25E322BE8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231"/>
            <a:ext cx="9144000" cy="5978769"/>
          </a:xfrm>
          <a:prstGeom prst="rect">
            <a:avLst/>
          </a:prstGeom>
        </p:spPr>
      </p:pic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0A257A6-BC43-48C1-91FA-3A289EC06CEF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8317029" y="2829492"/>
            <a:ext cx="0" cy="599508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C8C6C36-8C8A-4E98-8BCE-B13C513D4F37}"/>
              </a:ext>
            </a:extLst>
          </p:cNvPr>
          <p:cNvSpPr/>
          <p:nvPr/>
        </p:nvSpPr>
        <p:spPr>
          <a:xfrm>
            <a:off x="0" y="879230"/>
            <a:ext cx="9144000" cy="59787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03A14CE-84D4-488A-9C62-D571743025DF}"/>
              </a:ext>
            </a:extLst>
          </p:cNvPr>
          <p:cNvSpPr/>
          <p:nvPr/>
        </p:nvSpPr>
        <p:spPr>
          <a:xfrm>
            <a:off x="2051720" y="976802"/>
            <a:ext cx="5400600" cy="5780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29B570-A10C-49C9-BDCE-A0CCF62A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748605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Stigmatic Isotope Imaging 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38211E-F05C-4508-842C-1925FCE112C0}"/>
              </a:ext>
            </a:extLst>
          </p:cNvPr>
          <p:cNvSpPr/>
          <p:nvPr/>
        </p:nvSpPr>
        <p:spPr>
          <a:xfrm>
            <a:off x="4341320" y="647482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endParaRPr lang="ja-JP" altLang="en-US" sz="1600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6949477-9C11-47FF-B5DE-3E55FDC26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970096"/>
            <a:ext cx="5791200" cy="5486400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199E192-14E8-4DB6-B81B-0C0ADE1DBEAF}"/>
              </a:ext>
            </a:extLst>
          </p:cNvPr>
          <p:cNvSpPr/>
          <p:nvPr/>
        </p:nvSpPr>
        <p:spPr>
          <a:xfrm>
            <a:off x="2607519" y="1047998"/>
            <a:ext cx="4052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Isheyevo lithic clast</a:t>
            </a:r>
            <a:endParaRPr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D5B00D8-F939-497C-A7C6-222A9E1AA4CA}"/>
              </a:ext>
            </a:extLst>
          </p:cNvPr>
          <p:cNvGrpSpPr/>
          <p:nvPr/>
        </p:nvGrpSpPr>
        <p:grpSpPr>
          <a:xfrm>
            <a:off x="3644980" y="2298979"/>
            <a:ext cx="3749850" cy="461665"/>
            <a:chOff x="3707904" y="2420047"/>
            <a:chExt cx="3749850" cy="461665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562E6342-F5CC-4BA4-8306-B65E59458E98}"/>
                </a:ext>
              </a:extLst>
            </p:cNvPr>
            <p:cNvSpPr/>
            <p:nvPr/>
          </p:nvSpPr>
          <p:spPr>
            <a:xfrm>
              <a:off x="3707904" y="2420047"/>
              <a:ext cx="1085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ja-JP" sz="24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72D9CEB-DE7F-4726-A400-92222BEE016E}"/>
                </a:ext>
              </a:extLst>
            </p:cNvPr>
            <p:cNvSpPr/>
            <p:nvPr/>
          </p:nvSpPr>
          <p:spPr>
            <a:xfrm>
              <a:off x="5220072" y="2420047"/>
              <a:ext cx="1090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altLang="ja-JP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altLang="ja-JP" sz="24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lang="en-US" altLang="ja-JP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ja-JP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B1A68418-29E2-4B26-8C76-CE881CD142EC}"/>
                </a:ext>
              </a:extLst>
            </p:cNvPr>
            <p:cNvSpPr/>
            <p:nvPr/>
          </p:nvSpPr>
          <p:spPr>
            <a:xfrm>
              <a:off x="6372200" y="2420047"/>
              <a:ext cx="10855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r>
                <a:rPr lang="en-US" altLang="ja-JP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ja-JP" sz="24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r>
                <a:rPr lang="en-US" altLang="ja-JP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ja-JP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8" name="Picture 9" descr="SCAPS">
            <a:extLst>
              <a:ext uri="{FF2B5EF4-FFF2-40B4-BE49-F238E27FC236}">
                <a16:creationId xmlns:a16="http://schemas.microsoft.com/office/drawing/2014/main" id="{14D2676F-84F5-4C3D-96FF-BD6CD5AAA2B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804" y="3429000"/>
            <a:ext cx="1542449" cy="15424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223B31B-8B46-41CF-9C75-0DC965C9CD59}"/>
              </a:ext>
            </a:extLst>
          </p:cNvPr>
          <p:cNvGrpSpPr/>
          <p:nvPr/>
        </p:nvGrpSpPr>
        <p:grpSpPr>
          <a:xfrm>
            <a:off x="4793458" y="1763177"/>
            <a:ext cx="2689422" cy="4402127"/>
            <a:chOff x="4793458" y="1763177"/>
            <a:chExt cx="2689422" cy="4402127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586B8848-C27C-4018-A0D8-27ADDFD830FE}"/>
                </a:ext>
              </a:extLst>
            </p:cNvPr>
            <p:cNvGrpSpPr/>
            <p:nvPr/>
          </p:nvGrpSpPr>
          <p:grpSpPr>
            <a:xfrm>
              <a:off x="4793458" y="1763177"/>
              <a:ext cx="2689422" cy="4402127"/>
              <a:chOff x="4793458" y="1763177"/>
              <a:chExt cx="2752346" cy="4402127"/>
            </a:xfrm>
          </p:grpSpPr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0336AE17-89ED-484C-85E7-5AC0FBF8FC76}"/>
                  </a:ext>
                </a:extLst>
              </p:cNvPr>
              <p:cNvCxnSpPr/>
              <p:nvPr/>
            </p:nvCxnSpPr>
            <p:spPr>
              <a:xfrm>
                <a:off x="4793458" y="1763177"/>
                <a:ext cx="0" cy="4402127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5707C2E0-441C-4970-89EF-5D1F8D79AD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3458" y="1763177"/>
                <a:ext cx="2752346" cy="0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040D6132-B882-46B5-A90D-EFB19F6443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3458" y="6165304"/>
                <a:ext cx="2752346" cy="0"/>
              </a:xfrm>
              <a:prstGeom prst="line">
                <a:avLst/>
              </a:prstGeom>
              <a:ln w="508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76BDDA66-0812-4D42-8910-5CF391007347}"/>
                </a:ext>
              </a:extLst>
            </p:cNvPr>
            <p:cNvSpPr/>
            <p:nvPr/>
          </p:nvSpPr>
          <p:spPr>
            <a:xfrm>
              <a:off x="5821002" y="1846412"/>
              <a:ext cx="10310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Exit Slit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1" name="図 2" descr="stigmatic.png">
            <a:extLst>
              <a:ext uri="{FF2B5EF4-FFF2-40B4-BE49-F238E27FC236}">
                <a16:creationId xmlns:a16="http://schemas.microsoft.com/office/drawing/2014/main" id="{127ECD36-0329-4F37-BB49-A99B2AEE72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446"/>
          <a:stretch/>
        </p:blipFill>
        <p:spPr bwMode="auto">
          <a:xfrm>
            <a:off x="1145433" y="875883"/>
            <a:ext cx="6400982" cy="587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141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4F01B00-FE22-4A15-8CF2-E053A31C4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7" y="-10367"/>
            <a:ext cx="9634529" cy="686836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33C550-B8AB-484B-A3D4-7922BF59433A}"/>
              </a:ext>
            </a:extLst>
          </p:cNvPr>
          <p:cNvSpPr txBox="1"/>
          <p:nvPr/>
        </p:nvSpPr>
        <p:spPr>
          <a:xfrm>
            <a:off x="0" y="-6395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  <a:latin typeface="Helvetica" pitchFamily="2" charset="0"/>
              </a:rPr>
              <a:t>Isheyevo 2-3</a:t>
            </a:r>
            <a:endParaRPr kumimoji="1" lang="ja-JP" altLang="en-US" sz="1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AD99C9D-573F-41F1-B118-B1344F996C08}"/>
              </a:ext>
            </a:extLst>
          </p:cNvPr>
          <p:cNvSpPr/>
          <p:nvPr/>
        </p:nvSpPr>
        <p:spPr>
          <a:xfrm>
            <a:off x="1961201" y="426254"/>
            <a:ext cx="144016" cy="1440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3B039F8-7B75-4C4A-9DCA-2194AE1DD6F9}"/>
              </a:ext>
            </a:extLst>
          </p:cNvPr>
          <p:cNvGrpSpPr/>
          <p:nvPr/>
        </p:nvGrpSpPr>
        <p:grpSpPr>
          <a:xfrm>
            <a:off x="0" y="3627"/>
            <a:ext cx="9144000" cy="4649509"/>
            <a:chOff x="0" y="3627"/>
            <a:chExt cx="9144000" cy="4649509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1DCAB3F-8ACF-4943-A6A4-7C0F3AD58A31}"/>
                </a:ext>
              </a:extLst>
            </p:cNvPr>
            <p:cNvGrpSpPr/>
            <p:nvPr/>
          </p:nvGrpSpPr>
          <p:grpSpPr>
            <a:xfrm>
              <a:off x="0" y="3627"/>
              <a:ext cx="9144000" cy="4649509"/>
              <a:chOff x="0" y="3627"/>
              <a:chExt cx="9144000" cy="4649509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73A26E8E-10D4-4C34-BD69-C88C81D78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3627"/>
                <a:ext cx="9144000" cy="3411492"/>
              </a:xfrm>
              <a:prstGeom prst="rect">
                <a:avLst/>
              </a:prstGeom>
            </p:spPr>
          </p:pic>
          <p:cxnSp>
            <p:nvCxnSpPr>
              <p:cNvPr id="5" name="直線コネクタ 4">
                <a:extLst>
                  <a:ext uri="{FF2B5EF4-FFF2-40B4-BE49-F238E27FC236}">
                    <a16:creationId xmlns:a16="http://schemas.microsoft.com/office/drawing/2014/main" id="{C5C4B23D-8334-42A8-BA41-F3B3BFFB90D8}"/>
                  </a:ext>
                </a:extLst>
              </p:cNvPr>
              <p:cNvCxnSpPr/>
              <p:nvPr/>
            </p:nvCxnSpPr>
            <p:spPr>
              <a:xfrm flipH="1" flipV="1">
                <a:off x="0" y="3423816"/>
                <a:ext cx="3203848" cy="122932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BEE48739-D076-4E5C-B440-DE70446A8F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67944" y="3423816"/>
                <a:ext cx="5076056" cy="122932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線コネクタ 3">
              <a:extLst>
                <a:ext uri="{FF2B5EF4-FFF2-40B4-BE49-F238E27FC236}">
                  <a16:creationId xmlns:a16="http://schemas.microsoft.com/office/drawing/2014/main" id="{334D1C96-3712-416A-871B-9B2BE9F921C1}"/>
                </a:ext>
              </a:extLst>
            </p:cNvPr>
            <p:cNvCxnSpPr/>
            <p:nvPr/>
          </p:nvCxnSpPr>
          <p:spPr>
            <a:xfrm>
              <a:off x="6635293" y="166512"/>
              <a:ext cx="2016224" cy="0"/>
            </a:xfrm>
            <a:prstGeom prst="line">
              <a:avLst/>
            </a:prstGeom>
            <a:ln w="825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FEDD6A2-5671-41B4-8B46-1A36FD7AC9E4}"/>
                </a:ext>
              </a:extLst>
            </p:cNvPr>
            <p:cNvSpPr txBox="1"/>
            <p:nvPr/>
          </p:nvSpPr>
          <p:spPr>
            <a:xfrm>
              <a:off x="7182799" y="208368"/>
              <a:ext cx="11608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500μm</a:t>
              </a:r>
              <a:endParaRPr kumimoji="1" lang="ja-JP" alt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38C45E64-EEBB-45D3-A0D1-A17FF1EAC4B2}"/>
              </a:ext>
            </a:extLst>
          </p:cNvPr>
          <p:cNvGrpSpPr/>
          <p:nvPr/>
        </p:nvGrpSpPr>
        <p:grpSpPr>
          <a:xfrm>
            <a:off x="0" y="3401884"/>
            <a:ext cx="9178827" cy="3411492"/>
            <a:chOff x="0" y="3401884"/>
            <a:chExt cx="9178827" cy="341149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69150FF-1E66-4861-998E-BEA51326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401884"/>
              <a:ext cx="9144000" cy="3411492"/>
            </a:xfrm>
            <a:prstGeom prst="rect">
              <a:avLst/>
            </a:prstGeom>
          </p:spPr>
        </p:pic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076FF9EE-C903-4C43-B1DF-D19AF34AFE38}"/>
                </a:ext>
              </a:extLst>
            </p:cNvPr>
            <p:cNvGrpSpPr/>
            <p:nvPr/>
          </p:nvGrpSpPr>
          <p:grpSpPr>
            <a:xfrm>
              <a:off x="8177812" y="3401884"/>
              <a:ext cx="1001015" cy="497387"/>
              <a:chOff x="8177812" y="3401884"/>
              <a:chExt cx="1001015" cy="497387"/>
            </a:xfrm>
          </p:grpSpPr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A3831E6E-65B2-498B-B5BB-CFE1D29346C3}"/>
                  </a:ext>
                </a:extLst>
              </p:cNvPr>
              <p:cNvSpPr/>
              <p:nvPr/>
            </p:nvSpPr>
            <p:spPr>
              <a:xfrm>
                <a:off x="8177812" y="3401884"/>
                <a:ext cx="962501" cy="4973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8B7956B-916B-4399-89AD-767D89677628}"/>
                  </a:ext>
                </a:extLst>
              </p:cNvPr>
              <p:cNvSpPr txBox="1"/>
              <p:nvPr/>
            </p:nvSpPr>
            <p:spPr>
              <a:xfrm>
                <a:off x="8197758" y="3415101"/>
                <a:ext cx="9810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</a:t>
                </a:r>
                <a:r>
                  <a:rPr kumimoji="1" lang="en-US" altLang="ja-JP" sz="2400" b="1" dirty="0" err="1">
                    <a:solidFill>
                      <a:srgbClr val="81FC2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kumimoji="1" lang="en-US" altLang="ja-JP" sz="2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kumimoji="1" lang="ja-JP" alt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2BCDCEC1-C115-4CD9-8A2A-7CF4A9259FF1}"/>
              </a:ext>
            </a:extLst>
          </p:cNvPr>
          <p:cNvGrpSpPr/>
          <p:nvPr/>
        </p:nvGrpSpPr>
        <p:grpSpPr>
          <a:xfrm>
            <a:off x="-23047" y="3308403"/>
            <a:ext cx="9363130" cy="3648989"/>
            <a:chOff x="-8389" y="3310151"/>
            <a:chExt cx="9363130" cy="3648989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DCDB54F-0DD6-4483-9A3E-3C69EB61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89" y="3310151"/>
              <a:ext cx="9363130" cy="3648989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C0DA55A6-082E-4317-9411-8702B01D286C}"/>
                </a:ext>
              </a:extLst>
            </p:cNvPr>
            <p:cNvGrpSpPr/>
            <p:nvPr/>
          </p:nvGrpSpPr>
          <p:grpSpPr>
            <a:xfrm>
              <a:off x="5868144" y="3401884"/>
              <a:ext cx="2311068" cy="525731"/>
              <a:chOff x="5868144" y="3401884"/>
              <a:chExt cx="2311068" cy="525731"/>
            </a:xfrm>
          </p:grpSpPr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7823D78C-2203-44B2-885B-312B30AD5AD6}"/>
                  </a:ext>
                </a:extLst>
              </p:cNvPr>
              <p:cNvSpPr/>
              <p:nvPr/>
            </p:nvSpPr>
            <p:spPr>
              <a:xfrm>
                <a:off x="5884921" y="3401884"/>
                <a:ext cx="2241287" cy="4973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C0212711-5BD3-44DA-9F26-7AEF0B0DB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2008" y="3478887"/>
                <a:ext cx="1718665" cy="102107"/>
              </a:xfrm>
              <a:prstGeom prst="rect">
                <a:avLst/>
              </a:prstGeom>
            </p:spPr>
          </p:pic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A5290B9-89E0-42B4-A264-B5B6DE746D40}"/>
                  </a:ext>
                </a:extLst>
              </p:cNvPr>
              <p:cNvSpPr txBox="1"/>
              <p:nvPr/>
            </p:nvSpPr>
            <p:spPr>
              <a:xfrm>
                <a:off x="6723785" y="3558283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chemeClr val="bg1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d</a:t>
                </a:r>
                <a:r>
                  <a:rPr kumimoji="1" lang="en-US" altLang="ja-JP" b="1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kumimoji="1" lang="en-US" altLang="ja-JP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ABF6146-B7C4-4815-AE87-E5754CF16ABB}"/>
                  </a:ext>
                </a:extLst>
              </p:cNvPr>
              <p:cNvSpPr txBox="1"/>
              <p:nvPr/>
            </p:nvSpPr>
            <p:spPr>
              <a:xfrm>
                <a:off x="5868144" y="3545901"/>
                <a:ext cx="6399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-1000</a:t>
                </a: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18808C53-8C82-4D14-8A22-654C0FCF9701}"/>
                  </a:ext>
                </a:extLst>
              </p:cNvPr>
              <p:cNvSpPr txBox="1"/>
              <p:nvPr/>
            </p:nvSpPr>
            <p:spPr>
              <a:xfrm>
                <a:off x="7597001" y="3549200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1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4F01B00-FE22-4A15-8CF2-E053A31C4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7" y="-10367"/>
            <a:ext cx="9634529" cy="686836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33C550-B8AB-484B-A3D4-7922BF59433A}"/>
              </a:ext>
            </a:extLst>
          </p:cNvPr>
          <p:cNvSpPr txBox="1"/>
          <p:nvPr/>
        </p:nvSpPr>
        <p:spPr>
          <a:xfrm>
            <a:off x="0" y="-6395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  <a:latin typeface="Helvetica" pitchFamily="2" charset="0"/>
              </a:rPr>
              <a:t>Isheyevo 2-3</a:t>
            </a:r>
            <a:endParaRPr kumimoji="1" lang="ja-JP" altLang="en-US" sz="1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AD99C9D-573F-41F1-B118-B1344F996C08}"/>
              </a:ext>
            </a:extLst>
          </p:cNvPr>
          <p:cNvSpPr/>
          <p:nvPr/>
        </p:nvSpPr>
        <p:spPr>
          <a:xfrm>
            <a:off x="1961201" y="426254"/>
            <a:ext cx="144016" cy="1440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1DCAB3F-8ACF-4943-A6A4-7C0F3AD58A31}"/>
              </a:ext>
            </a:extLst>
          </p:cNvPr>
          <p:cNvGrpSpPr/>
          <p:nvPr/>
        </p:nvGrpSpPr>
        <p:grpSpPr>
          <a:xfrm>
            <a:off x="0" y="3627"/>
            <a:ext cx="9144000" cy="4649509"/>
            <a:chOff x="0" y="3627"/>
            <a:chExt cx="9144000" cy="4649509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73A26E8E-10D4-4C34-BD69-C88C81D78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27"/>
              <a:ext cx="9144000" cy="3411492"/>
            </a:xfrm>
            <a:prstGeom prst="rect">
              <a:avLst/>
            </a:prstGeom>
          </p:spPr>
        </p:pic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C5C4B23D-8334-42A8-BA41-F3B3BFFB90D8}"/>
                </a:ext>
              </a:extLst>
            </p:cNvPr>
            <p:cNvCxnSpPr/>
            <p:nvPr/>
          </p:nvCxnSpPr>
          <p:spPr>
            <a:xfrm flipH="1" flipV="1">
              <a:off x="0" y="3423816"/>
              <a:ext cx="3203848" cy="122932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BEE48739-D076-4E5C-B440-DE70446A8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944" y="3423816"/>
              <a:ext cx="5076056" cy="122932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38C45E64-EEBB-45D3-A0D1-A17FF1EAC4B2}"/>
              </a:ext>
            </a:extLst>
          </p:cNvPr>
          <p:cNvGrpSpPr/>
          <p:nvPr/>
        </p:nvGrpSpPr>
        <p:grpSpPr>
          <a:xfrm>
            <a:off x="0" y="3401884"/>
            <a:ext cx="9178827" cy="3411492"/>
            <a:chOff x="0" y="3401884"/>
            <a:chExt cx="9178827" cy="341149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69150FF-1E66-4861-998E-BEA51326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401884"/>
              <a:ext cx="9144000" cy="3411492"/>
            </a:xfrm>
            <a:prstGeom prst="rect">
              <a:avLst/>
            </a:prstGeom>
          </p:spPr>
        </p:pic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076FF9EE-C903-4C43-B1DF-D19AF34AFE38}"/>
                </a:ext>
              </a:extLst>
            </p:cNvPr>
            <p:cNvGrpSpPr/>
            <p:nvPr/>
          </p:nvGrpSpPr>
          <p:grpSpPr>
            <a:xfrm>
              <a:off x="8177812" y="3401884"/>
              <a:ext cx="1001015" cy="497387"/>
              <a:chOff x="8177812" y="3401884"/>
              <a:chExt cx="1001015" cy="497387"/>
            </a:xfrm>
          </p:grpSpPr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A3831E6E-65B2-498B-B5BB-CFE1D29346C3}"/>
                  </a:ext>
                </a:extLst>
              </p:cNvPr>
              <p:cNvSpPr/>
              <p:nvPr/>
            </p:nvSpPr>
            <p:spPr>
              <a:xfrm>
                <a:off x="8177812" y="3401884"/>
                <a:ext cx="962501" cy="4973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8B7956B-916B-4399-89AD-767D89677628}"/>
                  </a:ext>
                </a:extLst>
              </p:cNvPr>
              <p:cNvSpPr txBox="1"/>
              <p:nvPr/>
            </p:nvSpPr>
            <p:spPr>
              <a:xfrm>
                <a:off x="8197758" y="3415101"/>
                <a:ext cx="9810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</a:t>
                </a:r>
                <a:r>
                  <a:rPr kumimoji="1" lang="en-US" altLang="ja-JP" sz="2400" b="1" dirty="0" err="1">
                    <a:solidFill>
                      <a:srgbClr val="81FC2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kumimoji="1" lang="en-US" altLang="ja-JP" sz="2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endParaRPr kumimoji="1" lang="ja-JP" altLang="en-US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2BCDCEC1-C115-4CD9-8A2A-7CF4A9259FF1}"/>
              </a:ext>
            </a:extLst>
          </p:cNvPr>
          <p:cNvGrpSpPr/>
          <p:nvPr/>
        </p:nvGrpSpPr>
        <p:grpSpPr>
          <a:xfrm>
            <a:off x="-23047" y="3308403"/>
            <a:ext cx="9363130" cy="3648989"/>
            <a:chOff x="-8389" y="3310151"/>
            <a:chExt cx="9363130" cy="3648989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DCDB54F-0DD6-4483-9A3E-3C69EB61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389" y="3310151"/>
              <a:ext cx="9363130" cy="3648989"/>
            </a:xfrm>
            <a:prstGeom prst="rect">
              <a:avLst/>
            </a:prstGeom>
          </p:spPr>
        </p:pic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C0DA55A6-082E-4317-9411-8702B01D286C}"/>
                </a:ext>
              </a:extLst>
            </p:cNvPr>
            <p:cNvGrpSpPr/>
            <p:nvPr/>
          </p:nvGrpSpPr>
          <p:grpSpPr>
            <a:xfrm>
              <a:off x="5868144" y="3401884"/>
              <a:ext cx="2311068" cy="525731"/>
              <a:chOff x="5868144" y="3401884"/>
              <a:chExt cx="2311068" cy="525731"/>
            </a:xfrm>
          </p:grpSpPr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7823D78C-2203-44B2-885B-312B30AD5AD6}"/>
                  </a:ext>
                </a:extLst>
              </p:cNvPr>
              <p:cNvSpPr/>
              <p:nvPr/>
            </p:nvSpPr>
            <p:spPr>
              <a:xfrm>
                <a:off x="5884921" y="3401884"/>
                <a:ext cx="2241287" cy="49738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C0212711-5BD3-44DA-9F26-7AEF0B0DB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2008" y="3478887"/>
                <a:ext cx="1718665" cy="102107"/>
              </a:xfrm>
              <a:prstGeom prst="rect">
                <a:avLst/>
              </a:prstGeom>
            </p:spPr>
          </p:pic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A5290B9-89E0-42B4-A264-B5B6DE746D40}"/>
                  </a:ext>
                </a:extLst>
              </p:cNvPr>
              <p:cNvSpPr txBox="1"/>
              <p:nvPr/>
            </p:nvSpPr>
            <p:spPr>
              <a:xfrm>
                <a:off x="6723785" y="3558283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chemeClr val="bg1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d</a:t>
                </a:r>
                <a:r>
                  <a:rPr kumimoji="1" lang="en-US" altLang="ja-JP" b="1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kumimoji="1" lang="en-US" altLang="ja-JP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ABF6146-B7C4-4815-AE87-E5754CF16ABB}"/>
                  </a:ext>
                </a:extLst>
              </p:cNvPr>
              <p:cNvSpPr txBox="1"/>
              <p:nvPr/>
            </p:nvSpPr>
            <p:spPr>
              <a:xfrm>
                <a:off x="5868144" y="3545901"/>
                <a:ext cx="6399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-1000</a:t>
                </a: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18808C53-8C82-4D14-8A22-654C0FCF9701}"/>
                  </a:ext>
                </a:extLst>
              </p:cNvPr>
              <p:cNvSpPr txBox="1"/>
              <p:nvPr/>
            </p:nvSpPr>
            <p:spPr>
              <a:xfrm>
                <a:off x="7597001" y="3549200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5000</a:t>
                </a:r>
              </a:p>
            </p:txBody>
          </p:sp>
        </p:grp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73B2ED92-20E4-457F-B513-2E360775D4E5}"/>
              </a:ext>
            </a:extLst>
          </p:cNvPr>
          <p:cNvGrpSpPr/>
          <p:nvPr/>
        </p:nvGrpSpPr>
        <p:grpSpPr>
          <a:xfrm>
            <a:off x="434715" y="-2685"/>
            <a:ext cx="8185294" cy="6840898"/>
            <a:chOff x="434715" y="-2685"/>
            <a:chExt cx="8185294" cy="684089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D5A94A41-09E3-4674-B7CD-C18B2EB4A4EA}"/>
                </a:ext>
              </a:extLst>
            </p:cNvPr>
            <p:cNvGrpSpPr/>
            <p:nvPr/>
          </p:nvGrpSpPr>
          <p:grpSpPr>
            <a:xfrm>
              <a:off x="434715" y="-2685"/>
              <a:ext cx="4089130" cy="3420000"/>
              <a:chOff x="597910" y="-6395"/>
              <a:chExt cx="4089130" cy="3420000"/>
            </a:xfrm>
          </p:grpSpPr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25990A14-2176-4FFF-906F-7C2368957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7910" y="-6395"/>
                <a:ext cx="4089130" cy="3420000"/>
              </a:xfrm>
              <a:prstGeom prst="rect">
                <a:avLst/>
              </a:prstGeom>
            </p:spPr>
          </p:pic>
          <p:grpSp>
            <p:nvGrpSpPr>
              <p:cNvPr id="29" name="グループ化 28">
                <a:extLst>
                  <a:ext uri="{FF2B5EF4-FFF2-40B4-BE49-F238E27FC236}">
                    <a16:creationId xmlns:a16="http://schemas.microsoft.com/office/drawing/2014/main" id="{E4F1F46D-DD25-49D6-A150-2ABCDDCCF327}"/>
                  </a:ext>
                </a:extLst>
              </p:cNvPr>
              <p:cNvGrpSpPr/>
              <p:nvPr/>
            </p:nvGrpSpPr>
            <p:grpSpPr>
              <a:xfrm>
                <a:off x="3310597" y="31309"/>
                <a:ext cx="1236236" cy="535829"/>
                <a:chOff x="-1447319" y="1726412"/>
                <a:chExt cx="1236236" cy="535829"/>
              </a:xfrm>
            </p:grpSpPr>
            <p:sp>
              <p:nvSpPr>
                <p:cNvPr id="23" name="正方形/長方形 22">
                  <a:extLst>
                    <a:ext uri="{FF2B5EF4-FFF2-40B4-BE49-F238E27FC236}">
                      <a16:creationId xmlns:a16="http://schemas.microsoft.com/office/drawing/2014/main" id="{D903EB63-BB9A-4C4C-9C5A-5B7B2F8F7DC4}"/>
                    </a:ext>
                  </a:extLst>
                </p:cNvPr>
                <p:cNvSpPr/>
                <p:nvPr/>
              </p:nvSpPr>
              <p:spPr>
                <a:xfrm>
                  <a:off x="-1400952" y="1726412"/>
                  <a:ext cx="1114860" cy="5040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D335B008-5908-4AEE-8AE8-E9AE37EA254A}"/>
                    </a:ext>
                  </a:extLst>
                </p:cNvPr>
                <p:cNvSpPr/>
                <p:nvPr/>
              </p:nvSpPr>
              <p:spPr>
                <a:xfrm>
                  <a:off x="-1447319" y="1739021"/>
                  <a:ext cx="123623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800" b="1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r>
                    <a:rPr lang="en-US" altLang="ja-JP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en-US" altLang="ja-JP" sz="2800" b="1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r>
                    <a:rPr lang="en-US" altLang="ja-JP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endParaRPr lang="ja-JP" altLang="en-US" sz="2800" dirty="0"/>
                </a:p>
              </p:txBody>
            </p:sp>
          </p:grpSp>
        </p:grp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FE9A58C6-D923-498B-83EA-7789030CB7F0}"/>
                </a:ext>
              </a:extLst>
            </p:cNvPr>
            <p:cNvGrpSpPr/>
            <p:nvPr/>
          </p:nvGrpSpPr>
          <p:grpSpPr>
            <a:xfrm>
              <a:off x="4522367" y="2596"/>
              <a:ext cx="4097642" cy="3420000"/>
              <a:chOff x="4685562" y="-8609"/>
              <a:chExt cx="4097642" cy="3420000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D67A983A-36C7-4CEA-9BDF-5CEBA6E486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85562" y="-8609"/>
                <a:ext cx="4089130" cy="3420000"/>
              </a:xfrm>
              <a:prstGeom prst="rect">
                <a:avLst/>
              </a:prstGeom>
            </p:spPr>
          </p:pic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91D71F87-10D6-4331-9E34-8263745A7F2B}"/>
                  </a:ext>
                </a:extLst>
              </p:cNvPr>
              <p:cNvGrpSpPr/>
              <p:nvPr/>
            </p:nvGrpSpPr>
            <p:grpSpPr>
              <a:xfrm>
                <a:off x="7668344" y="-7696"/>
                <a:ext cx="1114860" cy="589412"/>
                <a:chOff x="-1400952" y="1726412"/>
                <a:chExt cx="1114860" cy="535829"/>
              </a:xfrm>
            </p:grpSpPr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F11809E-FE5E-4317-BE33-D71A6859B934}"/>
                    </a:ext>
                  </a:extLst>
                </p:cNvPr>
                <p:cNvSpPr/>
                <p:nvPr/>
              </p:nvSpPr>
              <p:spPr>
                <a:xfrm>
                  <a:off x="-1400952" y="1726412"/>
                  <a:ext cx="1114860" cy="5040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9AA0A7E9-248D-41DB-B1A4-B735F5A53E48}"/>
                    </a:ext>
                  </a:extLst>
                </p:cNvPr>
                <p:cNvSpPr/>
                <p:nvPr/>
              </p:nvSpPr>
              <p:spPr>
                <a:xfrm>
                  <a:off x="-1319305" y="1739021"/>
                  <a:ext cx="98937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800" b="1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  <a:r>
                    <a:rPr lang="en-US" altLang="ja-JP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OH</a:t>
                  </a:r>
                  <a:endParaRPr lang="ja-JP" altLang="en-US" sz="2800" dirty="0"/>
                </a:p>
              </p:txBody>
            </p:sp>
          </p:grp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56E20AD2-6E4D-45F1-8F87-4FC8257C554F}"/>
                </a:ext>
              </a:extLst>
            </p:cNvPr>
            <p:cNvGrpSpPr/>
            <p:nvPr/>
          </p:nvGrpSpPr>
          <p:grpSpPr>
            <a:xfrm>
              <a:off x="436754" y="3415754"/>
              <a:ext cx="4089130" cy="3420000"/>
              <a:chOff x="599949" y="3412044"/>
              <a:chExt cx="4089130" cy="3420000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7B19416F-1A4D-4E0F-89C9-047D3CE21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949" y="3412044"/>
                <a:ext cx="4089130" cy="3420000"/>
              </a:xfrm>
              <a:prstGeom prst="rect">
                <a:avLst/>
              </a:prstGeom>
            </p:spPr>
          </p:pic>
          <p:grpSp>
            <p:nvGrpSpPr>
              <p:cNvPr id="43" name="グループ化 42">
                <a:extLst>
                  <a:ext uri="{FF2B5EF4-FFF2-40B4-BE49-F238E27FC236}">
                    <a16:creationId xmlns:a16="http://schemas.microsoft.com/office/drawing/2014/main" id="{C83E9339-1EE9-4B8E-9124-FBF84FCDF382}"/>
                  </a:ext>
                </a:extLst>
              </p:cNvPr>
              <p:cNvGrpSpPr/>
              <p:nvPr/>
            </p:nvGrpSpPr>
            <p:grpSpPr>
              <a:xfrm>
                <a:off x="3569824" y="3419465"/>
                <a:ext cx="1114860" cy="535829"/>
                <a:chOff x="-1400952" y="1726412"/>
                <a:chExt cx="1114860" cy="535829"/>
              </a:xfrm>
            </p:grpSpPr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B89BA49D-9DF4-48BA-ADAE-65A4240DEDCD}"/>
                    </a:ext>
                  </a:extLst>
                </p:cNvPr>
                <p:cNvSpPr/>
                <p:nvPr/>
              </p:nvSpPr>
              <p:spPr>
                <a:xfrm>
                  <a:off x="-1400952" y="1726412"/>
                  <a:ext cx="1114860" cy="5040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8068CDEA-00CA-42EF-9DF1-7CCB592B7DB1}"/>
                    </a:ext>
                  </a:extLst>
                </p:cNvPr>
                <p:cNvSpPr/>
                <p:nvPr/>
              </p:nvSpPr>
              <p:spPr>
                <a:xfrm>
                  <a:off x="-1187852" y="1739021"/>
                  <a:ext cx="67037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800" b="1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r>
                    <a:rPr lang="en-US" altLang="ja-JP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</a:t>
                  </a:r>
                  <a:endParaRPr lang="ja-JP" altLang="en-US" sz="2800" dirty="0"/>
                </a:p>
              </p:txBody>
            </p:sp>
          </p:grp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0E8AABBA-77E3-44BC-9F29-FD3F88AE2168}"/>
                </a:ext>
              </a:extLst>
            </p:cNvPr>
            <p:cNvGrpSpPr/>
            <p:nvPr/>
          </p:nvGrpSpPr>
          <p:grpSpPr>
            <a:xfrm>
              <a:off x="4519595" y="3418213"/>
              <a:ext cx="4089130" cy="3420000"/>
              <a:chOff x="4682790" y="3414503"/>
              <a:chExt cx="4089130" cy="3420000"/>
            </a:xfrm>
          </p:grpSpPr>
          <p:pic>
            <p:nvPicPr>
              <p:cNvPr id="53" name="図 52">
                <a:extLst>
                  <a:ext uri="{FF2B5EF4-FFF2-40B4-BE49-F238E27FC236}">
                    <a16:creationId xmlns:a16="http://schemas.microsoft.com/office/drawing/2014/main" id="{FCF72523-1D3D-470C-9A7A-2A64270F1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82790" y="3414503"/>
                <a:ext cx="4089130" cy="3420000"/>
              </a:xfrm>
              <a:prstGeom prst="rect">
                <a:avLst/>
              </a:prstGeom>
            </p:spPr>
          </p:pic>
          <p:grpSp>
            <p:nvGrpSpPr>
              <p:cNvPr id="57" name="グループ化 56">
                <a:extLst>
                  <a:ext uri="{FF2B5EF4-FFF2-40B4-BE49-F238E27FC236}">
                    <a16:creationId xmlns:a16="http://schemas.microsoft.com/office/drawing/2014/main" id="{E735017A-B80E-4BC1-998F-56BE14B445A4}"/>
                  </a:ext>
                </a:extLst>
              </p:cNvPr>
              <p:cNvGrpSpPr/>
              <p:nvPr/>
            </p:nvGrpSpPr>
            <p:grpSpPr>
              <a:xfrm>
                <a:off x="7645000" y="3419465"/>
                <a:ext cx="1114860" cy="535829"/>
                <a:chOff x="-1400952" y="1726412"/>
                <a:chExt cx="1114860" cy="535829"/>
              </a:xfrm>
            </p:grpSpPr>
            <p:sp>
              <p:nvSpPr>
                <p:cNvPr id="58" name="正方形/長方形 57">
                  <a:extLst>
                    <a:ext uri="{FF2B5EF4-FFF2-40B4-BE49-F238E27FC236}">
                      <a16:creationId xmlns:a16="http://schemas.microsoft.com/office/drawing/2014/main" id="{C0A0E04E-ED17-4642-83BB-13F820400B99}"/>
                    </a:ext>
                  </a:extLst>
                </p:cNvPr>
                <p:cNvSpPr/>
                <p:nvPr/>
              </p:nvSpPr>
              <p:spPr>
                <a:xfrm>
                  <a:off x="-1400952" y="1726412"/>
                  <a:ext cx="1114860" cy="5040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" name="正方形/長方形 58">
                  <a:extLst>
                    <a:ext uri="{FF2B5EF4-FFF2-40B4-BE49-F238E27FC236}">
                      <a16:creationId xmlns:a16="http://schemas.microsoft.com/office/drawing/2014/main" id="{BAB6B240-9491-4625-B1B9-0F571B0F0B0C}"/>
                    </a:ext>
                  </a:extLst>
                </p:cNvPr>
                <p:cNvSpPr/>
                <p:nvPr/>
              </p:nvSpPr>
              <p:spPr>
                <a:xfrm>
                  <a:off x="-1187852" y="1739021"/>
                  <a:ext cx="80983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800" b="1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35</a:t>
                  </a:r>
                  <a:r>
                    <a:rPr lang="en-US" altLang="ja-JP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Cl</a:t>
                  </a:r>
                  <a:endParaRPr lang="ja-JP" altLang="en-US" sz="2800" dirty="0"/>
                </a:p>
              </p:txBody>
            </p:sp>
          </p:grpSp>
        </p:grp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F36EF5C-4D27-433D-BE13-18F86B2E01E2}"/>
              </a:ext>
            </a:extLst>
          </p:cNvPr>
          <p:cNvGrpSpPr/>
          <p:nvPr/>
        </p:nvGrpSpPr>
        <p:grpSpPr>
          <a:xfrm>
            <a:off x="2437174" y="1506319"/>
            <a:ext cx="4123956" cy="3458238"/>
            <a:chOff x="2437174" y="1506319"/>
            <a:chExt cx="4123956" cy="345823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E5BC1ACF-F1CD-4A30-953E-37A9953E0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2001" y="1544557"/>
              <a:ext cx="4089129" cy="3420000"/>
            </a:xfrm>
            <a:prstGeom prst="rect">
              <a:avLst/>
            </a:prstGeom>
          </p:spPr>
        </p:pic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D6CFCD0C-470F-4601-B218-DA2DBD4ACD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4961" y="3410245"/>
              <a:ext cx="506137" cy="9440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12DA0C78-F946-4CF7-BD1C-1B87B113417D}"/>
                </a:ext>
              </a:extLst>
            </p:cNvPr>
            <p:cNvSpPr/>
            <p:nvPr/>
          </p:nvSpPr>
          <p:spPr>
            <a:xfrm>
              <a:off x="4552076" y="4335927"/>
              <a:ext cx="99899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+400</a:t>
              </a:r>
              <a:r>
                <a:rPr lang="ja-JP" alt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‰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8" name="直線矢印コネクタ 67">
              <a:extLst>
                <a:ext uri="{FF2B5EF4-FFF2-40B4-BE49-F238E27FC236}">
                  <a16:creationId xmlns:a16="http://schemas.microsoft.com/office/drawing/2014/main" id="{D1AD958F-096B-40A2-B62D-7BF584FDE15F}"/>
                </a:ext>
              </a:extLst>
            </p:cNvPr>
            <p:cNvCxnSpPr>
              <a:cxnSpLocks/>
              <a:stCxn id="70" idx="1"/>
            </p:cNvCxnSpPr>
            <p:nvPr/>
          </p:nvCxnSpPr>
          <p:spPr>
            <a:xfrm flipH="1">
              <a:off x="3744212" y="1880000"/>
              <a:ext cx="1314070" cy="4959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C8F48492-6199-4241-8D61-678321C1716D}"/>
                </a:ext>
              </a:extLst>
            </p:cNvPr>
            <p:cNvSpPr/>
            <p:nvPr/>
          </p:nvSpPr>
          <p:spPr>
            <a:xfrm>
              <a:off x="5058282" y="1695334"/>
              <a:ext cx="99899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+200</a:t>
              </a:r>
              <a:r>
                <a:rPr lang="ja-JP" alt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‰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E065DA11-22FF-4182-823E-4F8BCE28FEAA}"/>
                </a:ext>
              </a:extLst>
            </p:cNvPr>
            <p:cNvSpPr/>
            <p:nvPr/>
          </p:nvSpPr>
          <p:spPr>
            <a:xfrm>
              <a:off x="2437174" y="1506319"/>
              <a:ext cx="98937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200" b="1" dirty="0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  <a:r>
                <a:rPr lang="en-US" altLang="ja-JP" sz="3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ja-JP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139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B1BA81B-C078-4307-B9D1-FA2878397B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ACEE78F-B466-437A-96F7-8F7295C2D62E}"/>
              </a:ext>
            </a:extLst>
          </p:cNvPr>
          <p:cNvGrpSpPr/>
          <p:nvPr/>
        </p:nvGrpSpPr>
        <p:grpSpPr>
          <a:xfrm>
            <a:off x="6588224" y="5711111"/>
            <a:ext cx="2232248" cy="958249"/>
            <a:chOff x="6300192" y="5711111"/>
            <a:chExt cx="2232248" cy="958249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68F30162-8123-407B-8CA7-5897438789B0}"/>
                </a:ext>
              </a:extLst>
            </p:cNvPr>
            <p:cNvSpPr/>
            <p:nvPr/>
          </p:nvSpPr>
          <p:spPr>
            <a:xfrm>
              <a:off x="6300192" y="5733256"/>
              <a:ext cx="2232248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EFE6AB7E-5FFB-4D95-95D3-F48F116C8801}"/>
                </a:ext>
              </a:extLst>
            </p:cNvPr>
            <p:cNvCxnSpPr/>
            <p:nvPr/>
          </p:nvCxnSpPr>
          <p:spPr>
            <a:xfrm>
              <a:off x="6497050" y="6478275"/>
              <a:ext cx="1908000" cy="0"/>
            </a:xfrm>
            <a:prstGeom prst="line">
              <a:avLst/>
            </a:prstGeom>
            <a:ln w="149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3AE0574-040A-4CC4-ACF4-71BF9391426B}"/>
                </a:ext>
              </a:extLst>
            </p:cNvPr>
            <p:cNvSpPr txBox="1"/>
            <p:nvPr/>
          </p:nvSpPr>
          <p:spPr>
            <a:xfrm>
              <a:off x="6755988" y="5711111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10μm</a:t>
              </a:r>
              <a:endParaRPr kumimoji="1" lang="ja-JP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932BAEE6-5F8A-4C95-96CA-EFE631C0704C}"/>
              </a:ext>
            </a:extLst>
          </p:cNvPr>
          <p:cNvGrpSpPr/>
          <p:nvPr/>
        </p:nvGrpSpPr>
        <p:grpSpPr>
          <a:xfrm>
            <a:off x="5053" y="-30564"/>
            <a:ext cx="7654698" cy="3876152"/>
            <a:chOff x="5053" y="-30564"/>
            <a:chExt cx="7654698" cy="3876152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906AD217-CC5D-41D3-8A6C-D841FC2D2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39" y="20932"/>
              <a:ext cx="2520000" cy="18900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9950F576-1B57-48A9-9D52-25372013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404" y="20932"/>
              <a:ext cx="2520000" cy="18900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EF33A90C-0B0F-4525-8449-1F2773CA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9751" y="20932"/>
              <a:ext cx="2520000" cy="18900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51B09C0B-5151-4DD0-8276-A626467825BE}"/>
                </a:ext>
              </a:extLst>
            </p:cNvPr>
            <p:cNvSpPr/>
            <p:nvPr/>
          </p:nvSpPr>
          <p:spPr>
            <a:xfrm>
              <a:off x="16454" y="15679"/>
              <a:ext cx="532473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1D2A1013-CEE2-4B68-BA91-88261BA372CC}"/>
                </a:ext>
              </a:extLst>
            </p:cNvPr>
            <p:cNvSpPr/>
            <p:nvPr/>
          </p:nvSpPr>
          <p:spPr>
            <a:xfrm>
              <a:off x="16454" y="-13938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endParaRPr lang="en-US" altLang="ja-JP" sz="2400" b="1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667380C1-FCE0-443B-B2BC-A9E0F9F5F89F}"/>
                </a:ext>
              </a:extLst>
            </p:cNvPr>
            <p:cNvSpPr/>
            <p:nvPr/>
          </p:nvSpPr>
          <p:spPr>
            <a:xfrm>
              <a:off x="2577973" y="15679"/>
              <a:ext cx="532473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121C5173-AC5B-470F-A160-83CDC4FD0D83}"/>
                </a:ext>
              </a:extLst>
            </p:cNvPr>
            <p:cNvSpPr/>
            <p:nvPr/>
          </p:nvSpPr>
          <p:spPr>
            <a:xfrm>
              <a:off x="2511469" y="-30564"/>
              <a:ext cx="6286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Mg</a:t>
              </a:r>
              <a:endParaRPr lang="en-US" altLang="ja-JP" sz="2400" b="1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7BA64A5-6642-48FE-83EC-EAB8A08A58B5}"/>
                </a:ext>
              </a:extLst>
            </p:cNvPr>
            <p:cNvSpPr/>
            <p:nvPr/>
          </p:nvSpPr>
          <p:spPr>
            <a:xfrm>
              <a:off x="5139492" y="15679"/>
              <a:ext cx="532473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1AFA8AEA-8C67-4D13-A404-C8C4EBB5F6F6}"/>
                </a:ext>
              </a:extLst>
            </p:cNvPr>
            <p:cNvSpPr/>
            <p:nvPr/>
          </p:nvSpPr>
          <p:spPr>
            <a:xfrm>
              <a:off x="5172744" y="-13938"/>
              <a:ext cx="4748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endParaRPr lang="en-US" altLang="ja-JP" sz="2400" b="1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C1ACD00E-A56F-4587-8CD4-CF531E044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39" y="1955588"/>
              <a:ext cx="2520000" cy="18900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F4D96E33-05B7-4857-8B3C-9DBC1DFE2178}"/>
                </a:ext>
              </a:extLst>
            </p:cNvPr>
            <p:cNvSpPr/>
            <p:nvPr/>
          </p:nvSpPr>
          <p:spPr>
            <a:xfrm>
              <a:off x="5053" y="1952779"/>
              <a:ext cx="532473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B7A104EA-2987-4BAC-ACA0-1CBA86821995}"/>
                </a:ext>
              </a:extLst>
            </p:cNvPr>
            <p:cNvSpPr/>
            <p:nvPr/>
          </p:nvSpPr>
          <p:spPr>
            <a:xfrm>
              <a:off x="60435" y="1923162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altLang="ja-JP" sz="2400" b="1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ACBF20-9555-4728-952D-6460BC386F2C}"/>
              </a:ext>
            </a:extLst>
          </p:cNvPr>
          <p:cNvSpPr/>
          <p:nvPr/>
        </p:nvSpPr>
        <p:spPr>
          <a:xfrm>
            <a:off x="1199923" y="3490506"/>
            <a:ext cx="6744154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r>
              <a:rPr kumimoji="1" lang="en-US" altLang="ja-JP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Sakamoto@JpGU2020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37524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9D8D93-921E-425E-8440-E842E1239F1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152C89E-1D32-4C1A-8B8D-B15AA189FA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318" y="0"/>
            <a:ext cx="6456074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E208AB-8842-4003-8C1E-AD8DA8B678C5}"/>
              </a:ext>
            </a:extLst>
          </p:cNvPr>
          <p:cNvSpPr txBox="1"/>
          <p:nvPr/>
        </p:nvSpPr>
        <p:spPr>
          <a:xfrm>
            <a:off x="179512" y="116632"/>
            <a:ext cx="1818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07007</a:t>
            </a: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BACE127-2A6A-4B8A-95E3-79616C600399}"/>
              </a:ext>
            </a:extLst>
          </p:cNvPr>
          <p:cNvSpPr/>
          <p:nvPr/>
        </p:nvSpPr>
        <p:spPr>
          <a:xfrm>
            <a:off x="3779912" y="836712"/>
            <a:ext cx="2232248" cy="16561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50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B1D3493-D0DE-4816-AFAA-F025660E4F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"/>
            <a:ext cx="9144000" cy="6856816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010B15-71DB-47FC-8089-C7F2F68E0436}"/>
              </a:ext>
            </a:extLst>
          </p:cNvPr>
          <p:cNvGrpSpPr/>
          <p:nvPr/>
        </p:nvGrpSpPr>
        <p:grpSpPr>
          <a:xfrm>
            <a:off x="-69324" y="46365"/>
            <a:ext cx="9266491" cy="6845409"/>
            <a:chOff x="-69324" y="46365"/>
            <a:chExt cx="9266491" cy="684540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F9DDDF14-A075-4225-88A7-52E3826E57E3}"/>
                </a:ext>
              </a:extLst>
            </p:cNvPr>
            <p:cNvSpPr/>
            <p:nvPr/>
          </p:nvSpPr>
          <p:spPr>
            <a:xfrm>
              <a:off x="5321322" y="737808"/>
              <a:ext cx="164179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CAI</a:t>
              </a:r>
              <a:endParaRPr lang="ja-JP" altLang="en-US" sz="3600" dirty="0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DE485935-AF21-4166-919E-10C3831D239F}"/>
                </a:ext>
              </a:extLst>
            </p:cNvPr>
            <p:cNvSpPr/>
            <p:nvPr/>
          </p:nvSpPr>
          <p:spPr>
            <a:xfrm>
              <a:off x="1354883" y="1614912"/>
              <a:ext cx="206498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AOA</a:t>
              </a:r>
              <a:endParaRPr lang="ja-JP" altLang="en-US" sz="3600" dirty="0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8418DA5-5024-48A6-9DDF-E66CF708DE8C}"/>
                </a:ext>
              </a:extLst>
            </p:cNvPr>
            <p:cNvSpPr/>
            <p:nvPr/>
          </p:nvSpPr>
          <p:spPr>
            <a:xfrm>
              <a:off x="6012160" y="46365"/>
              <a:ext cx="11849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C443A2A-66DD-49D0-8E88-9BDD6B8DAB05}"/>
                </a:ext>
              </a:extLst>
            </p:cNvPr>
            <p:cNvSpPr/>
            <p:nvPr/>
          </p:nvSpPr>
          <p:spPr>
            <a:xfrm>
              <a:off x="7668344" y="2348880"/>
              <a:ext cx="140615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46DFA90E-2152-4214-A249-724CE1F15EB7}"/>
                </a:ext>
              </a:extLst>
            </p:cNvPr>
            <p:cNvSpPr/>
            <p:nvPr/>
          </p:nvSpPr>
          <p:spPr>
            <a:xfrm>
              <a:off x="7635532" y="4870901"/>
              <a:ext cx="11849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0AA41607-3D34-495E-B476-D43800353A97}"/>
                </a:ext>
              </a:extLst>
            </p:cNvPr>
            <p:cNvSpPr/>
            <p:nvPr/>
          </p:nvSpPr>
          <p:spPr>
            <a:xfrm>
              <a:off x="8100392" y="5652537"/>
              <a:ext cx="109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AOA</a:t>
              </a:r>
              <a:endParaRPr lang="ja-JP" altLang="en-US" sz="3600" dirty="0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EEEC5E1-7CB9-43D4-9338-1DD772AD3894}"/>
                </a:ext>
              </a:extLst>
            </p:cNvPr>
            <p:cNvSpPr/>
            <p:nvPr/>
          </p:nvSpPr>
          <p:spPr>
            <a:xfrm>
              <a:off x="2411760" y="5445224"/>
              <a:ext cx="2627642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958A5EA9-23E8-4E08-942C-77D8F20353B3}"/>
                </a:ext>
              </a:extLst>
            </p:cNvPr>
            <p:cNvSpPr/>
            <p:nvPr/>
          </p:nvSpPr>
          <p:spPr>
            <a:xfrm>
              <a:off x="1747033" y="4293097"/>
              <a:ext cx="109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AOA</a:t>
              </a:r>
              <a:endParaRPr lang="ja-JP" altLang="en-US" sz="3600" dirty="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35DC88BF-2833-467D-95ED-5F552460D3B2}"/>
                </a:ext>
              </a:extLst>
            </p:cNvPr>
            <p:cNvSpPr/>
            <p:nvPr/>
          </p:nvSpPr>
          <p:spPr>
            <a:xfrm>
              <a:off x="827584" y="3789040"/>
              <a:ext cx="115608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CAI</a:t>
              </a:r>
              <a:endParaRPr lang="ja-JP" altLang="en-US" sz="3600" dirty="0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8B0A8B5C-1761-4193-9909-8A10E0DD378C}"/>
                </a:ext>
              </a:extLst>
            </p:cNvPr>
            <p:cNvSpPr/>
            <p:nvPr/>
          </p:nvSpPr>
          <p:spPr>
            <a:xfrm>
              <a:off x="35496" y="3214717"/>
              <a:ext cx="12105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AOA</a:t>
              </a:r>
              <a:endParaRPr lang="ja-JP" altLang="en-US" sz="3600" dirty="0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DC2EE910-84D7-4F60-92E5-67FE1B16619F}"/>
                </a:ext>
              </a:extLst>
            </p:cNvPr>
            <p:cNvSpPr/>
            <p:nvPr/>
          </p:nvSpPr>
          <p:spPr>
            <a:xfrm>
              <a:off x="971600" y="188640"/>
              <a:ext cx="129554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9D0DACBB-DEC2-40FF-8FA2-F47162F1EAF7}"/>
                </a:ext>
              </a:extLst>
            </p:cNvPr>
            <p:cNvSpPr/>
            <p:nvPr/>
          </p:nvSpPr>
          <p:spPr>
            <a:xfrm>
              <a:off x="3707904" y="406405"/>
              <a:ext cx="10743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F802FF70-C349-457B-AE6E-85E6E76CD809}"/>
                </a:ext>
              </a:extLst>
            </p:cNvPr>
            <p:cNvSpPr/>
            <p:nvPr/>
          </p:nvSpPr>
          <p:spPr>
            <a:xfrm>
              <a:off x="4932040" y="2208639"/>
              <a:ext cx="10743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200" dirty="0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C474BB2D-9C02-4DF5-8279-4864505B12F6}"/>
                </a:ext>
              </a:extLst>
            </p:cNvPr>
            <p:cNvSpPr/>
            <p:nvPr/>
          </p:nvSpPr>
          <p:spPr>
            <a:xfrm>
              <a:off x="3638207" y="2780928"/>
              <a:ext cx="11849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5D8B7FEE-EFCA-467D-9259-497525DB0FC7}"/>
                </a:ext>
              </a:extLst>
            </p:cNvPr>
            <p:cNvSpPr/>
            <p:nvPr/>
          </p:nvSpPr>
          <p:spPr>
            <a:xfrm>
              <a:off x="2456147" y="3481844"/>
              <a:ext cx="9637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3ABA96F1-AB7A-48AA-B898-D5208F4FB987}"/>
                </a:ext>
              </a:extLst>
            </p:cNvPr>
            <p:cNvSpPr/>
            <p:nvPr/>
          </p:nvSpPr>
          <p:spPr>
            <a:xfrm>
              <a:off x="6732240" y="3573016"/>
              <a:ext cx="7425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3DAB616B-F826-46A3-B659-F95B5B560D6E}"/>
                </a:ext>
              </a:extLst>
            </p:cNvPr>
            <p:cNvSpPr/>
            <p:nvPr/>
          </p:nvSpPr>
          <p:spPr>
            <a:xfrm>
              <a:off x="6267380" y="6362164"/>
              <a:ext cx="9637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C587951D-0801-44A7-B895-FDBB944167CB}"/>
                </a:ext>
              </a:extLst>
            </p:cNvPr>
            <p:cNvSpPr/>
            <p:nvPr/>
          </p:nvSpPr>
          <p:spPr>
            <a:xfrm>
              <a:off x="-69324" y="6167045"/>
              <a:ext cx="11849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D264BE8C-DF65-42E7-B609-50BF5A6E8B37}"/>
                </a:ext>
              </a:extLst>
            </p:cNvPr>
            <p:cNvSpPr/>
            <p:nvPr/>
          </p:nvSpPr>
          <p:spPr>
            <a:xfrm>
              <a:off x="-69324" y="5157192"/>
              <a:ext cx="8691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AOA</a:t>
              </a:r>
              <a:endParaRPr lang="ja-JP" altLang="en-US" sz="3600" dirty="0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1299E779-E84A-44AF-87C4-2BB6AECA4E3F}"/>
                </a:ext>
              </a:extLst>
            </p:cNvPr>
            <p:cNvSpPr/>
            <p:nvPr/>
          </p:nvSpPr>
          <p:spPr>
            <a:xfrm>
              <a:off x="6704619" y="5714092"/>
              <a:ext cx="9637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D281E5F0-425D-4C8C-8F27-0AE5A6059895}"/>
                </a:ext>
              </a:extLst>
            </p:cNvPr>
            <p:cNvSpPr/>
            <p:nvPr/>
          </p:nvSpPr>
          <p:spPr>
            <a:xfrm>
              <a:off x="5220072" y="3212976"/>
              <a:ext cx="8531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C9E97C75-D9FF-44C8-92DA-CC57D6E23CAA}"/>
                </a:ext>
              </a:extLst>
            </p:cNvPr>
            <p:cNvSpPr/>
            <p:nvPr/>
          </p:nvSpPr>
          <p:spPr>
            <a:xfrm>
              <a:off x="8216787" y="3855842"/>
              <a:ext cx="9637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A8BC2E1-EFD7-47A1-9538-BF76CFE8E13F}"/>
                </a:ext>
              </a:extLst>
            </p:cNvPr>
            <p:cNvSpPr/>
            <p:nvPr/>
          </p:nvSpPr>
          <p:spPr>
            <a:xfrm>
              <a:off x="7347041" y="3429000"/>
              <a:ext cx="5373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CAI</a:t>
              </a:r>
              <a:endParaRPr lang="ja-JP" altLang="en-US" sz="3600" dirty="0"/>
            </a:p>
          </p:txBody>
        </p: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A31F8C48-0185-4EE9-90A7-A8C6ECA38286}"/>
                </a:ext>
              </a:extLst>
            </p:cNvPr>
            <p:cNvSpPr/>
            <p:nvPr/>
          </p:nvSpPr>
          <p:spPr>
            <a:xfrm>
              <a:off x="6012160" y="2733600"/>
              <a:ext cx="8531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3600" dirty="0"/>
            </a:p>
          </p:txBody>
        </p:sp>
      </p:grp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5B90147D-029C-4709-A202-37D04E550ED0}"/>
              </a:ext>
            </a:extLst>
          </p:cNvPr>
          <p:cNvSpPr txBox="1"/>
          <p:nvPr/>
        </p:nvSpPr>
        <p:spPr>
          <a:xfrm>
            <a:off x="8075453" y="10393"/>
            <a:ext cx="105830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rgbClr val="FF0000"/>
                </a:solidFill>
                <a:latin typeface="Helvetica" pitchFamily="2" charset="0"/>
                <a:ea typeface="Helvetica Neue" panose="02000503000000020004" pitchFamily="2"/>
                <a:cs typeface="Helvetica Neue" panose="02000503000000020004" pitchFamily="2"/>
              </a:rPr>
              <a:t>Mg</a:t>
            </a:r>
            <a:r>
              <a:rPr kumimoji="1" lang="en-US" altLang="ja-JP" b="1" dirty="0" err="1">
                <a:solidFill>
                  <a:srgbClr val="3FFF1F"/>
                </a:solidFill>
                <a:latin typeface="Helvetica" pitchFamily="2" charset="0"/>
                <a:ea typeface="Helvetica Neue" panose="02000503000000020004" pitchFamily="2"/>
                <a:cs typeface="Helvetica Neue" panose="02000503000000020004" pitchFamily="2"/>
              </a:rPr>
              <a:t>Ca</a:t>
            </a:r>
            <a:r>
              <a:rPr kumimoji="1" lang="en-US" altLang="ja-JP" b="1" dirty="0" err="1">
                <a:solidFill>
                  <a:srgbClr val="0000FF"/>
                </a:solidFill>
                <a:latin typeface="Helvetica" pitchFamily="2" charset="0"/>
                <a:ea typeface="Helvetica Neue" panose="02000503000000020004" pitchFamily="2"/>
                <a:cs typeface="Helvetica Neue" panose="02000503000000020004" pitchFamily="2"/>
              </a:rPr>
              <a:t>Al</a:t>
            </a:r>
            <a:endParaRPr kumimoji="1" lang="ja-JP" altLang="en-US" b="1" dirty="0">
              <a:solidFill>
                <a:srgbClr val="0000FF"/>
              </a:solidFill>
              <a:latin typeface="Helvetica" pitchFamily="2" charset="0"/>
              <a:cs typeface="Helvetica Neue" panose="02000503000000020004" pitchFamily="2"/>
            </a:endParaRPr>
          </a:p>
        </p:txBody>
      </p:sp>
      <p:pic>
        <p:nvPicPr>
          <p:cNvPr id="116" name="図 115">
            <a:extLst>
              <a:ext uri="{FF2B5EF4-FFF2-40B4-BE49-F238E27FC236}">
                <a16:creationId xmlns:a16="http://schemas.microsoft.com/office/drawing/2014/main" id="{E2824499-D795-47B6-8779-BBC644C424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116" y="3423496"/>
            <a:ext cx="3791080" cy="22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EE755CE-D7AD-405F-BEB7-92CA4FBD8CB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14CF7C6-21B6-4464-9527-2C191FFA4F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015366"/>
            <a:ext cx="9144000" cy="4827268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EF0D3D-991E-4FB1-8F69-DF3346EC2A29}"/>
              </a:ext>
            </a:extLst>
          </p:cNvPr>
          <p:cNvGrpSpPr/>
          <p:nvPr/>
        </p:nvGrpSpPr>
        <p:grpSpPr>
          <a:xfrm>
            <a:off x="1387875" y="3130869"/>
            <a:ext cx="5240313" cy="1246495"/>
            <a:chOff x="1387875" y="3130869"/>
            <a:chExt cx="5240313" cy="1246495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DE56D330-36A4-48B1-8D99-2BEFEEDC728F}"/>
                </a:ext>
              </a:extLst>
            </p:cNvPr>
            <p:cNvSpPr/>
            <p:nvPr/>
          </p:nvSpPr>
          <p:spPr>
            <a:xfrm>
              <a:off x="5383937" y="3546367"/>
              <a:ext cx="12442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CAI</a:t>
              </a:r>
              <a:endParaRPr lang="ja-JP" altLang="en-US" sz="4800" dirty="0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ACF2DB04-DC78-4B14-8637-B5272D63DB4B}"/>
                </a:ext>
              </a:extLst>
            </p:cNvPr>
            <p:cNvSpPr/>
            <p:nvPr/>
          </p:nvSpPr>
          <p:spPr>
            <a:xfrm>
              <a:off x="1387875" y="3130869"/>
              <a:ext cx="15167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4800" dirty="0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3A2A186-FBEA-46C0-8151-F4ED847A301B}"/>
              </a:ext>
            </a:extLst>
          </p:cNvPr>
          <p:cNvSpPr txBox="1"/>
          <p:nvPr/>
        </p:nvSpPr>
        <p:spPr>
          <a:xfrm>
            <a:off x="7237178" y="10391"/>
            <a:ext cx="1901483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 err="1">
                <a:solidFill>
                  <a:srgbClr val="FF0000"/>
                </a:solidFill>
                <a:latin typeface="Helvetica" pitchFamily="2" charset="0"/>
                <a:ea typeface="Helvetica Neue" panose="02000503000000020004" pitchFamily="2"/>
                <a:cs typeface="Helvetica Neue" panose="02000503000000020004" pitchFamily="2"/>
              </a:rPr>
              <a:t>Mg</a:t>
            </a:r>
            <a:r>
              <a:rPr kumimoji="1" lang="en-US" altLang="ja-JP" sz="3600" b="1" dirty="0" err="1">
                <a:solidFill>
                  <a:srgbClr val="3FFF1F"/>
                </a:solidFill>
                <a:latin typeface="Helvetica" pitchFamily="2" charset="0"/>
                <a:ea typeface="Helvetica Neue" panose="02000503000000020004" pitchFamily="2"/>
                <a:cs typeface="Helvetica Neue" panose="02000503000000020004" pitchFamily="2"/>
              </a:rPr>
              <a:t>Ca</a:t>
            </a:r>
            <a:r>
              <a:rPr kumimoji="1" lang="en-US" altLang="ja-JP" sz="3600" b="1" dirty="0" err="1">
                <a:solidFill>
                  <a:srgbClr val="0000FF"/>
                </a:solidFill>
                <a:latin typeface="Helvetica" pitchFamily="2" charset="0"/>
                <a:ea typeface="Helvetica Neue" panose="02000503000000020004" pitchFamily="2"/>
                <a:cs typeface="Helvetica Neue" panose="02000503000000020004" pitchFamily="2"/>
              </a:rPr>
              <a:t>Al</a:t>
            </a:r>
            <a:endParaRPr kumimoji="1" lang="ja-JP" altLang="en-US" sz="3600" b="1" dirty="0">
              <a:solidFill>
                <a:srgbClr val="0000FF"/>
              </a:solidFill>
              <a:latin typeface="Helvetica" pitchFamily="2" charset="0"/>
              <a:cs typeface="Helvetica Neue" panose="02000503000000020004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152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建物, ウィンドウ が含まれている画像&#10;&#10;自動的に生成された説明">
            <a:extLst>
              <a:ext uri="{FF2B5EF4-FFF2-40B4-BE49-F238E27FC236}">
                <a16:creationId xmlns:a16="http://schemas.microsoft.com/office/drawing/2014/main" id="{081AE784-7A3D-457A-9378-64CAAAA29B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233"/>
            <a:ext cx="9144000" cy="500405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A6BCC4-41C9-47DF-A0BB-C19B986567D0}"/>
              </a:ext>
            </a:extLst>
          </p:cNvPr>
          <p:cNvSpPr txBox="1"/>
          <p:nvPr/>
        </p:nvSpPr>
        <p:spPr>
          <a:xfrm>
            <a:off x="7237178" y="10391"/>
            <a:ext cx="1901483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 err="1">
                <a:solidFill>
                  <a:srgbClr val="FF0000"/>
                </a:solidFill>
                <a:latin typeface="Helvetica" pitchFamily="2" charset="0"/>
                <a:ea typeface="Helvetica Neue" panose="02000503000000020004" pitchFamily="2"/>
                <a:cs typeface="Helvetica Neue" panose="02000503000000020004" pitchFamily="2"/>
              </a:rPr>
              <a:t>Mg</a:t>
            </a:r>
            <a:r>
              <a:rPr kumimoji="1" lang="en-US" altLang="ja-JP" sz="3600" b="1" dirty="0" err="1">
                <a:solidFill>
                  <a:srgbClr val="3FFF1F"/>
                </a:solidFill>
                <a:latin typeface="Helvetica" pitchFamily="2" charset="0"/>
                <a:ea typeface="Helvetica Neue" panose="02000503000000020004" pitchFamily="2"/>
                <a:cs typeface="Helvetica Neue" panose="02000503000000020004" pitchFamily="2"/>
              </a:rPr>
              <a:t>Ca</a:t>
            </a:r>
            <a:r>
              <a:rPr kumimoji="1" lang="en-US" altLang="ja-JP" sz="3600" b="1" dirty="0" err="1">
                <a:solidFill>
                  <a:srgbClr val="0000FF"/>
                </a:solidFill>
                <a:latin typeface="Helvetica" pitchFamily="2" charset="0"/>
                <a:ea typeface="Helvetica Neue" panose="02000503000000020004" pitchFamily="2"/>
                <a:cs typeface="Helvetica Neue" panose="02000503000000020004" pitchFamily="2"/>
              </a:rPr>
              <a:t>Al</a:t>
            </a:r>
            <a:endParaRPr kumimoji="1" lang="ja-JP" altLang="en-US" sz="3600" b="1" dirty="0">
              <a:solidFill>
                <a:srgbClr val="0000FF"/>
              </a:solidFill>
              <a:latin typeface="Helvetica" pitchFamily="2" charset="0"/>
              <a:cs typeface="Helvetica Neue" panose="02000503000000020004" pitchFamily="2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9FA61F1-1780-4090-A7AA-BE89CD7E9960}"/>
              </a:ext>
            </a:extLst>
          </p:cNvPr>
          <p:cNvGrpSpPr/>
          <p:nvPr/>
        </p:nvGrpSpPr>
        <p:grpSpPr>
          <a:xfrm>
            <a:off x="1387875" y="3130869"/>
            <a:ext cx="5240313" cy="1246495"/>
            <a:chOff x="1387875" y="3130869"/>
            <a:chExt cx="5240313" cy="1246495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F762BF1-CA7A-4A48-8D20-F186696C9568}"/>
                </a:ext>
              </a:extLst>
            </p:cNvPr>
            <p:cNvSpPr/>
            <p:nvPr/>
          </p:nvSpPr>
          <p:spPr>
            <a:xfrm>
              <a:off x="5383937" y="3546367"/>
              <a:ext cx="12442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CAI</a:t>
              </a:r>
              <a:endParaRPr lang="ja-JP" altLang="en-US" sz="4800" dirty="0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2A159C7A-1B5B-4128-AAC5-56FDC377B746}"/>
                </a:ext>
              </a:extLst>
            </p:cNvPr>
            <p:cNvSpPr/>
            <p:nvPr/>
          </p:nvSpPr>
          <p:spPr>
            <a:xfrm>
              <a:off x="1387875" y="3130869"/>
              <a:ext cx="15167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CHD</a:t>
              </a:r>
              <a:endParaRPr lang="ja-JP" alt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535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5C61986-84B9-446C-829C-972366E8A8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880"/>
            <a:ext cx="9144000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0DA4148-BB83-4467-8BD7-EE3A27D27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0" y="342156"/>
            <a:ext cx="6667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3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建物, ウィンドウ が含まれている画像&#10;&#10;自動的に生成された説明">
            <a:extLst>
              <a:ext uri="{FF2B5EF4-FFF2-40B4-BE49-F238E27FC236}">
                <a16:creationId xmlns:a16="http://schemas.microsoft.com/office/drawing/2014/main" id="{081AE784-7A3D-457A-9378-64CAAAA29B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233"/>
            <a:ext cx="9144000" cy="500405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9CAFF53-39C4-45B1-AA19-D5F2D28234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B207E7-7ADB-4238-8BAF-AD65035F1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673"/>
            <a:ext cx="9144000" cy="4572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8BEA4B-A8D8-4F26-B629-78A7359617F2}"/>
              </a:ext>
            </a:extLst>
          </p:cNvPr>
          <p:cNvSpPr txBox="1"/>
          <p:nvPr/>
        </p:nvSpPr>
        <p:spPr>
          <a:xfrm>
            <a:off x="107504" y="251937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kumimoji="1" lang="en-US" altLang="ja-JP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780D1DE-0C2A-424D-9FFA-0C6DBFE6DCFC}"/>
              </a:ext>
            </a:extLst>
          </p:cNvPr>
          <p:cNvGrpSpPr/>
          <p:nvPr/>
        </p:nvGrpSpPr>
        <p:grpSpPr>
          <a:xfrm>
            <a:off x="1619672" y="1060673"/>
            <a:ext cx="7848872" cy="6598797"/>
            <a:chOff x="1619672" y="1060673"/>
            <a:chExt cx="7848872" cy="6598797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87CEAA88-E9BB-4CAD-9A74-ABC1849C4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72" y="1772816"/>
              <a:ext cx="7848872" cy="5886654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43E7E3F-E0DF-437C-85B9-B8704C9A3142}"/>
                </a:ext>
              </a:extLst>
            </p:cNvPr>
            <p:cNvSpPr/>
            <p:nvPr/>
          </p:nvSpPr>
          <p:spPr>
            <a:xfrm>
              <a:off x="4911258" y="1060673"/>
              <a:ext cx="720924" cy="32351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1E57974-1A2D-4240-9C34-F037A3F0BDEA}"/>
              </a:ext>
            </a:extLst>
          </p:cNvPr>
          <p:cNvSpPr txBox="1"/>
          <p:nvPr/>
        </p:nvSpPr>
        <p:spPr>
          <a:xfrm>
            <a:off x="4865006" y="3145257"/>
            <a:ext cx="244329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LN2</a:t>
            </a:r>
            <a:r>
              <a:rPr lang="ja-JP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depleted</a:t>
            </a:r>
            <a:endParaRPr kumimoji="1"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C2F3721-C2D2-4A5F-96D6-EE7C4DB7A8FF}"/>
              </a:ext>
            </a:extLst>
          </p:cNvPr>
          <p:cNvGrpSpPr/>
          <p:nvPr/>
        </p:nvGrpSpPr>
        <p:grpSpPr>
          <a:xfrm>
            <a:off x="35496" y="1225327"/>
            <a:ext cx="4896544" cy="1195561"/>
            <a:chOff x="35496" y="1225327"/>
            <a:chExt cx="4896544" cy="1195561"/>
          </a:xfrm>
        </p:grpSpPr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659A1FCB-B5E0-4D4F-AA42-B89C541E3C69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72" y="2420888"/>
              <a:ext cx="3168352" cy="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21171DB5-22E9-4115-9AEE-CE3CD326E1FD}"/>
                </a:ext>
              </a:extLst>
            </p:cNvPr>
            <p:cNvCxnSpPr>
              <a:cxnSpLocks/>
            </p:cNvCxnSpPr>
            <p:nvPr/>
          </p:nvCxnSpPr>
          <p:spPr>
            <a:xfrm>
              <a:off x="35496" y="1225327"/>
              <a:ext cx="4896544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432272B-99C5-4687-AA28-8FA197181D21}"/>
              </a:ext>
            </a:extLst>
          </p:cNvPr>
          <p:cNvGrpSpPr/>
          <p:nvPr/>
        </p:nvGrpSpPr>
        <p:grpSpPr>
          <a:xfrm>
            <a:off x="5652964" y="1232992"/>
            <a:ext cx="3383532" cy="1187896"/>
            <a:chOff x="5652964" y="1232992"/>
            <a:chExt cx="3383532" cy="1187896"/>
          </a:xfrm>
        </p:grpSpPr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A07E3BE1-4674-49C4-88F4-9E9F1010423F}"/>
                </a:ext>
              </a:extLst>
            </p:cNvPr>
            <p:cNvCxnSpPr>
              <a:cxnSpLocks/>
            </p:cNvCxnSpPr>
            <p:nvPr/>
          </p:nvCxnSpPr>
          <p:spPr>
            <a:xfrm>
              <a:off x="7525172" y="2420888"/>
              <a:ext cx="1511324" cy="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43BD3FE-19C0-4D6D-8BB9-1062B83A9BD9}"/>
                </a:ext>
              </a:extLst>
            </p:cNvPr>
            <p:cNvCxnSpPr>
              <a:cxnSpLocks/>
            </p:cNvCxnSpPr>
            <p:nvPr/>
          </p:nvCxnSpPr>
          <p:spPr>
            <a:xfrm>
              <a:off x="5652964" y="1232992"/>
              <a:ext cx="3383532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3C7699FD-CD15-4C86-BB96-9504BFB6C769}"/>
              </a:ext>
            </a:extLst>
          </p:cNvPr>
          <p:cNvGrpSpPr/>
          <p:nvPr/>
        </p:nvGrpSpPr>
        <p:grpSpPr>
          <a:xfrm>
            <a:off x="6931638" y="3145257"/>
            <a:ext cx="1063112" cy="1455035"/>
            <a:chOff x="6931638" y="3145257"/>
            <a:chExt cx="1063112" cy="1455035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798C4CE1-6019-48A9-B19B-91B2870113FC}"/>
                </a:ext>
              </a:extLst>
            </p:cNvPr>
            <p:cNvSpPr/>
            <p:nvPr/>
          </p:nvSpPr>
          <p:spPr>
            <a:xfrm>
              <a:off x="6931638" y="4077072"/>
              <a:ext cx="1063112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altLang="ja-JP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Refill</a:t>
              </a:r>
            </a:p>
          </p:txBody>
        </p: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854133E7-3956-4BE8-92B2-C2F9F6543AFA}"/>
                </a:ext>
              </a:extLst>
            </p:cNvPr>
            <p:cNvCxnSpPr/>
            <p:nvPr/>
          </p:nvCxnSpPr>
          <p:spPr>
            <a:xfrm flipV="1">
              <a:off x="7452320" y="3145257"/>
              <a:ext cx="0" cy="93181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92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建物, ウィンドウ が含まれている画像&#10;&#10;自動的に生成された説明">
            <a:extLst>
              <a:ext uri="{FF2B5EF4-FFF2-40B4-BE49-F238E27FC236}">
                <a16:creationId xmlns:a16="http://schemas.microsoft.com/office/drawing/2014/main" id="{081AE784-7A3D-457A-9378-64CAAAA29B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233"/>
            <a:ext cx="9144000" cy="500405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9CAFF53-39C4-45B1-AA19-D5F2D28234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5C0F645-DF7F-403D-896F-BDBA167C20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673"/>
            <a:ext cx="9144000" cy="4572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8BEA4B-A8D8-4F26-B629-78A7359617F2}"/>
              </a:ext>
            </a:extLst>
          </p:cNvPr>
          <p:cNvSpPr txBox="1"/>
          <p:nvPr/>
        </p:nvSpPr>
        <p:spPr>
          <a:xfrm>
            <a:off x="107504" y="251937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2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建物, ウィンドウ が含まれている画像&#10;&#10;自動的に生成された説明">
            <a:extLst>
              <a:ext uri="{FF2B5EF4-FFF2-40B4-BE49-F238E27FC236}">
                <a16:creationId xmlns:a16="http://schemas.microsoft.com/office/drawing/2014/main" id="{081AE784-7A3D-457A-9378-64CAAAA29B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7233"/>
            <a:ext cx="9144000" cy="500405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9CAFF53-39C4-45B1-AA19-D5F2D28234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85E1B4-D283-4029-AFAF-9A4ADFD457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673"/>
            <a:ext cx="9144000" cy="4572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8BEA4B-A8D8-4F26-B629-78A7359617F2}"/>
              </a:ext>
            </a:extLst>
          </p:cNvPr>
          <p:cNvSpPr txBox="1"/>
          <p:nvPr/>
        </p:nvSpPr>
        <p:spPr>
          <a:xfrm>
            <a:off x="107504" y="251937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kumimoji="1" lang="en-US" altLang="ja-JP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DD7779-98E3-494E-B05C-6B0ED15D6C87}"/>
              </a:ext>
            </a:extLst>
          </p:cNvPr>
          <p:cNvSpPr/>
          <p:nvPr/>
        </p:nvSpPr>
        <p:spPr>
          <a:xfrm>
            <a:off x="1152525" y="2933700"/>
            <a:ext cx="1952625" cy="11906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00EBE5F-A7D5-44DA-9B1C-57EE7F8978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337" y="6089199"/>
            <a:ext cx="1718665" cy="10210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46A02A5-F29A-49BF-B056-2B6DC7991F20}"/>
              </a:ext>
            </a:extLst>
          </p:cNvPr>
          <p:cNvSpPr txBox="1"/>
          <p:nvPr/>
        </p:nvSpPr>
        <p:spPr>
          <a:xfrm>
            <a:off x="5168962" y="6227040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88D57E-00C6-496A-A40E-53F9A96CC9B0}"/>
              </a:ext>
            </a:extLst>
          </p:cNvPr>
          <p:cNvSpPr txBox="1"/>
          <p:nvPr/>
        </p:nvSpPr>
        <p:spPr>
          <a:xfrm>
            <a:off x="6917283" y="621426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BE79373-D585-4245-9E5A-F0D3D0F70848}"/>
              </a:ext>
            </a:extLst>
          </p:cNvPr>
          <p:cNvSpPr txBox="1"/>
          <p:nvPr/>
        </p:nvSpPr>
        <p:spPr>
          <a:xfrm>
            <a:off x="4838789" y="5686595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O-rich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827E69D-C7D8-492D-988A-AC527AC5E6C5}"/>
              </a:ext>
            </a:extLst>
          </p:cNvPr>
          <p:cNvSpPr txBox="1"/>
          <p:nvPr/>
        </p:nvSpPr>
        <p:spPr>
          <a:xfrm>
            <a:off x="6516541" y="5686595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O-poor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121CEA-F391-4D36-A2FA-EF9A78FB56CF}"/>
              </a:ext>
            </a:extLst>
          </p:cNvPr>
          <p:cNvSpPr txBox="1"/>
          <p:nvPr/>
        </p:nvSpPr>
        <p:spPr>
          <a:xfrm>
            <a:off x="5925702" y="6240330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kumimoji="1" lang="en-US" altLang="ja-JP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CF6DFBE-3131-45B3-B0A0-319AF4D962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015366"/>
            <a:ext cx="9144000" cy="482726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DD0DCB-4A8A-4C56-9ACA-C737561ABB21}"/>
              </a:ext>
            </a:extLst>
          </p:cNvPr>
          <p:cNvSpPr/>
          <p:nvPr/>
        </p:nvSpPr>
        <p:spPr>
          <a:xfrm>
            <a:off x="1152525" y="2933700"/>
            <a:ext cx="1952625" cy="11906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04AEE7-F354-4F7C-BC3B-456AADAE4CAB}"/>
              </a:ext>
            </a:extLst>
          </p:cNvPr>
          <p:cNvSpPr txBox="1"/>
          <p:nvPr/>
        </p:nvSpPr>
        <p:spPr>
          <a:xfrm>
            <a:off x="202754" y="22355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Chondrule</a:t>
            </a:r>
            <a:endParaRPr kumimoji="1" lang="ja-JP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8CD5ADB-6C7E-4E39-809A-D0DC4DEEB7ED}"/>
              </a:ext>
            </a:extLst>
          </p:cNvPr>
          <p:cNvGrpSpPr/>
          <p:nvPr/>
        </p:nvGrpSpPr>
        <p:grpSpPr>
          <a:xfrm>
            <a:off x="391480" y="51819"/>
            <a:ext cx="8722968" cy="6767455"/>
            <a:chOff x="391480" y="51819"/>
            <a:chExt cx="8722968" cy="6767455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A342D440-29AE-4D9B-9039-5CD80ABA095B}"/>
                </a:ext>
              </a:extLst>
            </p:cNvPr>
            <p:cNvGrpSpPr/>
            <p:nvPr/>
          </p:nvGrpSpPr>
          <p:grpSpPr>
            <a:xfrm>
              <a:off x="3601361" y="51819"/>
              <a:ext cx="5513087" cy="6767455"/>
              <a:chOff x="3601361" y="51819"/>
              <a:chExt cx="5513087" cy="6767455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10B56E7B-9242-44E0-84B7-0FDD21EA0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361" y="3474710"/>
                <a:ext cx="5513087" cy="3344564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2519EBA9-FCF4-4EED-8E05-37A80E230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361" y="51819"/>
                <a:ext cx="5513087" cy="3422891"/>
              </a:xfrm>
              <a:prstGeom prst="rect">
                <a:avLst/>
              </a:prstGeom>
            </p:spPr>
          </p:pic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C92D8A1-296B-4739-9320-D305A8817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028" y="6260931"/>
              <a:ext cx="1718665" cy="102107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210E5E8-A6C3-4FA1-8BA5-DD862BE357EA}"/>
                </a:ext>
              </a:extLst>
            </p:cNvPr>
            <p:cNvSpPr txBox="1"/>
            <p:nvPr/>
          </p:nvSpPr>
          <p:spPr>
            <a:xfrm>
              <a:off x="721653" y="6398772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-80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E3E5376-9F7C-4A4D-B26A-910B2A6CEDD9}"/>
                </a:ext>
              </a:extLst>
            </p:cNvPr>
            <p:cNvSpPr txBox="1"/>
            <p:nvPr/>
          </p:nvSpPr>
          <p:spPr>
            <a:xfrm>
              <a:off x="2469974" y="6385996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EE81A02-6F06-4071-84C1-6FA50F62F771}"/>
                </a:ext>
              </a:extLst>
            </p:cNvPr>
            <p:cNvSpPr txBox="1"/>
            <p:nvPr/>
          </p:nvSpPr>
          <p:spPr>
            <a:xfrm>
              <a:off x="391480" y="5858327"/>
              <a:ext cx="1127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O-rich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6E52A35-607B-4362-87B2-5C98D955A7C8}"/>
                </a:ext>
              </a:extLst>
            </p:cNvPr>
            <p:cNvSpPr txBox="1"/>
            <p:nvPr/>
          </p:nvSpPr>
          <p:spPr>
            <a:xfrm>
              <a:off x="2069232" y="5858327"/>
              <a:ext cx="1228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O-poor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30E596A-83A7-46A9-BAD5-78C4510BCECC}"/>
                </a:ext>
              </a:extLst>
            </p:cNvPr>
            <p:cNvSpPr txBox="1"/>
            <p:nvPr/>
          </p:nvSpPr>
          <p:spPr>
            <a:xfrm>
              <a:off x="1478393" y="6412062"/>
              <a:ext cx="647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  <a:r>
                <a:rPr kumimoji="1" lang="en-US" altLang="ja-JP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kumimoji="1" lang="en-US" altLang="ja-JP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kumimoji="1" lang="ja-JP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42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5B9945D-40E9-402D-A7EA-07D2A5C6B5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015366"/>
            <a:ext cx="9144000" cy="48272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0B56E7B-9242-44E0-84B7-0FDD21EA03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361" y="3474710"/>
            <a:ext cx="5513087" cy="334456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DD0DCB-4A8A-4C56-9ACA-C737561ABB21}"/>
              </a:ext>
            </a:extLst>
          </p:cNvPr>
          <p:cNvSpPr/>
          <p:nvPr/>
        </p:nvSpPr>
        <p:spPr>
          <a:xfrm>
            <a:off x="1152525" y="2933700"/>
            <a:ext cx="1952625" cy="11906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04AEE7-F354-4F7C-BC3B-456AADAE4CAB}"/>
              </a:ext>
            </a:extLst>
          </p:cNvPr>
          <p:cNvSpPr txBox="1"/>
          <p:nvPr/>
        </p:nvSpPr>
        <p:spPr>
          <a:xfrm>
            <a:off x="202754" y="223551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Chondrule</a:t>
            </a:r>
            <a:endParaRPr kumimoji="1" lang="ja-JP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519EBA9-FCF4-4EED-8E05-37A80E2305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361" y="51819"/>
            <a:ext cx="5513087" cy="342289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2E8EA6E-ED4A-4024-A124-2E6F27470E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219" y="51819"/>
            <a:ext cx="5514229" cy="34236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9C5BCF6-92CC-47E8-AB6A-43B90DC467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361" y="51819"/>
            <a:ext cx="5513087" cy="34228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D04ECD6-0604-4AB8-A3A1-B5C78B7272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219" y="51819"/>
            <a:ext cx="5514229" cy="34236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EE852A5-F490-4A0F-8C4E-EF84D5FB0D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361" y="51819"/>
            <a:ext cx="5513087" cy="342289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57606BB-0440-40BB-9471-A8EE0E48CD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219" y="51819"/>
            <a:ext cx="5514229" cy="34236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F55F326-B3AC-49DB-A5D6-0078D71867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361" y="51819"/>
            <a:ext cx="5513087" cy="342289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EFC3B8F-ED2F-423A-A2D7-201F818CCE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219" y="51819"/>
            <a:ext cx="5514229" cy="34236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16F6929-A8BB-4D30-872C-F76A68FAFE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361" y="51819"/>
            <a:ext cx="5513087" cy="342289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2E5D986-2E12-49E0-970D-EF7D0DC2A2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219" y="51819"/>
            <a:ext cx="5514229" cy="34236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78501D07-9041-4B6A-B89B-2485B6084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219" y="51819"/>
            <a:ext cx="5513087" cy="3422891"/>
          </a:xfrm>
          <a:prstGeom prst="rect">
            <a:avLst/>
          </a:prstGeom>
        </p:spPr>
      </p:pic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F5C10010-B5C5-4D96-B696-CCC299223E0E}"/>
              </a:ext>
            </a:extLst>
          </p:cNvPr>
          <p:cNvGrpSpPr/>
          <p:nvPr/>
        </p:nvGrpSpPr>
        <p:grpSpPr>
          <a:xfrm>
            <a:off x="2838585" y="222842"/>
            <a:ext cx="6108189" cy="3017514"/>
            <a:chOff x="2838585" y="222842"/>
            <a:chExt cx="6108189" cy="301751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4729EA0-CFC8-4D33-8C3A-3E99DD279721}"/>
                </a:ext>
              </a:extLst>
            </p:cNvPr>
            <p:cNvSpPr txBox="1"/>
            <p:nvPr/>
          </p:nvSpPr>
          <p:spPr>
            <a:xfrm>
              <a:off x="2838585" y="2594025"/>
              <a:ext cx="3108543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Relict Olivine</a:t>
              </a:r>
              <a:endParaRPr kumimoji="1" lang="ja-JP" alt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83F6C0CE-6EDC-42E3-B825-CD2463362A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7609" y="222842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6ADC12FC-0588-461E-8549-122FFF1F80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93081" y="1504991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58CFE296-8D14-4FDD-ADE3-F4DD94FF37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7331" y="516869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A98092F9-A7B6-45A1-8BD6-E04E7D2F35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64332" y="404795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A945B87F-603D-4E53-AC8F-B833BCF382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1710" y="439007"/>
              <a:ext cx="306530" cy="21092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CD75D5AF-9A4B-4B84-9BDB-8AF63CAD04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17871" y="1106786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6DD8CBD9-D2D8-49F4-B6BE-84FD5C267A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17871" y="1252979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5CC492DA-8A47-495E-ADE9-22AFB4F656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7395" y="1468565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DA840080-6C1D-4B0A-8B85-AA0E45A8EF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46773" y="798798"/>
              <a:ext cx="1" cy="433136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CB26E6FE-87B2-4A5E-80E8-9ED896906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5049" y="1684151"/>
              <a:ext cx="221438" cy="327438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7BD8E06A-D4F2-483A-8801-F2CAB2EE36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44478" y="2355554"/>
              <a:ext cx="281505" cy="28842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621CB7E4-7FE9-41F9-8295-596D20D963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54198" y="2498070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BEE8D76A-78AE-4BFC-BB7F-B61AFA4934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9468" y="2354316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CACE1C64-9521-45E9-8B55-409279E996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88928" y="2242623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D802CFB3-DE5B-44B4-BCE1-6B035E88AD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2575" y="2400231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A22665F2-07CC-4CCE-886A-2E3480F157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9188" y="2545715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A90370E7-D5A5-4C74-A020-F49F5971F0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44741" y="2129993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4A8AE81C-8F2A-45F7-A11F-856B0C1D21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06570" y="1665218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60AC2262-B8EB-48A5-8DD7-A53990E9E3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50938" y="1142962"/>
              <a:ext cx="488373" cy="709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38681624-ACB7-4BA6-9BE5-C908A8E55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0948" y="1137485"/>
              <a:ext cx="162723" cy="263866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B75F5EAD-31B2-476A-9AAF-2BF3FB5F02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7647" y="1329349"/>
              <a:ext cx="333463" cy="144003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B24B2C28-B1A8-46F7-8051-382E3687B4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2883" y="1576873"/>
              <a:ext cx="343220" cy="235782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30B9A971-B0E3-4782-B584-37DB294B0C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8612" y="1473226"/>
              <a:ext cx="306530" cy="21092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48EB8629-AB20-4A26-97DC-17C45357E4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16946" y="1682003"/>
              <a:ext cx="306530" cy="21092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7E55A54B-7695-47E4-A438-653C840516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0100" y="2242624"/>
              <a:ext cx="343042" cy="33161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71CA2427-6DA8-4034-A2AC-430721C686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64415" y="3009601"/>
              <a:ext cx="343042" cy="33161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F141A9BA-B83D-4FAE-9B5A-26B43FA7CD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1056" y="3197850"/>
              <a:ext cx="343042" cy="33161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6988C364-EF9A-484E-8C4E-5C8CCD65C6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8518" y="742820"/>
              <a:ext cx="240655" cy="22083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図 72">
            <a:extLst>
              <a:ext uri="{FF2B5EF4-FFF2-40B4-BE49-F238E27FC236}">
                <a16:creationId xmlns:a16="http://schemas.microsoft.com/office/drawing/2014/main" id="{36E301D8-C8B4-4DAA-8121-4A794CDBFD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28" y="6260931"/>
            <a:ext cx="1718665" cy="102107"/>
          </a:xfrm>
          <a:prstGeom prst="rect">
            <a:avLst/>
          </a:prstGeom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E14BD74-7CE7-4B64-B211-4EE49BC03C34}"/>
              </a:ext>
            </a:extLst>
          </p:cNvPr>
          <p:cNvSpPr txBox="1"/>
          <p:nvPr/>
        </p:nvSpPr>
        <p:spPr>
          <a:xfrm>
            <a:off x="721653" y="6398772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8A005180-EC00-4516-A184-FABC63F8AED2}"/>
              </a:ext>
            </a:extLst>
          </p:cNvPr>
          <p:cNvSpPr txBox="1"/>
          <p:nvPr/>
        </p:nvSpPr>
        <p:spPr>
          <a:xfrm>
            <a:off x="2469974" y="63859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902C121-F883-4795-8B63-66285C6A1D57}"/>
              </a:ext>
            </a:extLst>
          </p:cNvPr>
          <p:cNvSpPr txBox="1"/>
          <p:nvPr/>
        </p:nvSpPr>
        <p:spPr>
          <a:xfrm>
            <a:off x="391480" y="5858327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O-rich</a:t>
            </a: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77DC897E-187C-4672-ABD4-872433BBEDE6}"/>
              </a:ext>
            </a:extLst>
          </p:cNvPr>
          <p:cNvSpPr txBox="1"/>
          <p:nvPr/>
        </p:nvSpPr>
        <p:spPr>
          <a:xfrm>
            <a:off x="2069232" y="5858327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O-poor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F6470A20-15E8-4375-9900-99F0B2084480}"/>
              </a:ext>
            </a:extLst>
          </p:cNvPr>
          <p:cNvSpPr txBox="1"/>
          <p:nvPr/>
        </p:nvSpPr>
        <p:spPr>
          <a:xfrm>
            <a:off x="1478393" y="6412062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kumimoji="1" lang="en-US" altLang="ja-JP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1" lang="ja-JP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6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5B9945D-40E9-402D-A7EA-07D2A5C6B5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015366"/>
            <a:ext cx="9144000" cy="482726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DD0DCB-4A8A-4C56-9ACA-C737561ABB21}"/>
              </a:ext>
            </a:extLst>
          </p:cNvPr>
          <p:cNvSpPr/>
          <p:nvPr/>
        </p:nvSpPr>
        <p:spPr>
          <a:xfrm>
            <a:off x="4250987" y="2762655"/>
            <a:ext cx="4173166" cy="161458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04AEE7-F354-4F7C-BC3B-456AADAE4CAB}"/>
              </a:ext>
            </a:extLst>
          </p:cNvPr>
          <p:cNvSpPr txBox="1"/>
          <p:nvPr/>
        </p:nvSpPr>
        <p:spPr>
          <a:xfrm>
            <a:off x="202754" y="223551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</a:t>
            </a:r>
            <a:endParaRPr kumimoji="1" lang="ja-JP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683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5B9945D-40E9-402D-A7EA-07D2A5C6B5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015366"/>
            <a:ext cx="9144000" cy="482726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DD0DCB-4A8A-4C56-9ACA-C737561ABB21}"/>
              </a:ext>
            </a:extLst>
          </p:cNvPr>
          <p:cNvSpPr/>
          <p:nvPr/>
        </p:nvSpPr>
        <p:spPr>
          <a:xfrm>
            <a:off x="4450201" y="3186619"/>
            <a:ext cx="1952625" cy="11906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CC86C82-D750-4A7B-87EB-FB6AF2B042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4380"/>
            <a:ext cx="9144000" cy="303833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04AEE7-F354-4F7C-BC3B-456AADAE4CAB}"/>
              </a:ext>
            </a:extLst>
          </p:cNvPr>
          <p:cNvSpPr txBox="1"/>
          <p:nvPr/>
        </p:nvSpPr>
        <p:spPr>
          <a:xfrm>
            <a:off x="202754" y="223551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</a:t>
            </a:r>
            <a:endParaRPr kumimoji="1" lang="ja-JP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F1A804-244D-48CF-9654-88E2BFDFBA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1528CEF-3667-4B95-911B-E46197A56C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6C74847-8F81-4B50-8A20-4EDD0BC2EB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543ADE4-BCB7-4AE6-B38C-FE523F22C5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B63419F-F3B9-407A-8FB6-CFAE9EBA6C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92116CC-0B0F-4A60-A045-156A6B1A73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F57A962-B371-4387-BCCD-B940854012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97DF568-4B90-48D8-B06E-989F42FE3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2430A49-C1DE-4862-8CC0-B6ED476755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C47FBBE-E7AD-47E5-BE98-E592AD6E83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2E31FF9-C1B5-4087-ABDB-0222D9CA44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CEFE218-A02D-474C-A762-BC43D86DFC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636700D-57D0-45BA-AD37-ABF94A5845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5B9945D-40E9-402D-A7EA-07D2A5C6B5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015366"/>
            <a:ext cx="9144000" cy="482726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DD0DCB-4A8A-4C56-9ACA-C737561ABB21}"/>
              </a:ext>
            </a:extLst>
          </p:cNvPr>
          <p:cNvSpPr/>
          <p:nvPr/>
        </p:nvSpPr>
        <p:spPr>
          <a:xfrm>
            <a:off x="4250987" y="2762655"/>
            <a:ext cx="4173166" cy="161458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04AEE7-F354-4F7C-BC3B-456AADAE4CAB}"/>
              </a:ext>
            </a:extLst>
          </p:cNvPr>
          <p:cNvSpPr txBox="1"/>
          <p:nvPr/>
        </p:nvSpPr>
        <p:spPr>
          <a:xfrm>
            <a:off x="202754" y="223551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</a:t>
            </a:r>
            <a:endParaRPr kumimoji="1" lang="ja-JP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2D51E87-3CD2-4485-948B-153B36343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4380"/>
            <a:ext cx="9144000" cy="303833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F09A016-7548-4C47-869E-D6328F12EA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98D4EE7-5FF0-4E9D-A5B0-23A4587E7E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921" y="1119392"/>
            <a:ext cx="5760000" cy="4320000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2F4B8CD-9F3F-4857-ABAE-AEC1C6E748A9}"/>
              </a:ext>
            </a:extLst>
          </p:cNvPr>
          <p:cNvGrpSpPr/>
          <p:nvPr/>
        </p:nvGrpSpPr>
        <p:grpSpPr>
          <a:xfrm>
            <a:off x="3349931" y="1119392"/>
            <a:ext cx="5762990" cy="4320000"/>
            <a:chOff x="3349931" y="1119392"/>
            <a:chExt cx="5762990" cy="432000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E90E1A9A-BCBF-4739-B944-88AD55A62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921" y="1119392"/>
              <a:ext cx="5760000" cy="4320000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05F15FD4-4D97-424B-BEE9-6EA84FBC065A}"/>
                </a:ext>
              </a:extLst>
            </p:cNvPr>
            <p:cNvSpPr txBox="1"/>
            <p:nvPr/>
          </p:nvSpPr>
          <p:spPr>
            <a:xfrm>
              <a:off x="3349931" y="1119392"/>
              <a:ext cx="890665" cy="76944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</a:t>
              </a:r>
              <a:endParaRPr kumimoji="1"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04BA8F8-53D2-4433-9E7F-62B835F6CE7F}"/>
              </a:ext>
            </a:extLst>
          </p:cNvPr>
          <p:cNvSpPr/>
          <p:nvPr/>
        </p:nvSpPr>
        <p:spPr>
          <a:xfrm>
            <a:off x="1352145" y="2422478"/>
            <a:ext cx="1865497" cy="146625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0A70107-B724-411A-92DD-8B88C3A7A2B7}"/>
              </a:ext>
            </a:extLst>
          </p:cNvPr>
          <p:cNvGrpSpPr/>
          <p:nvPr/>
        </p:nvGrpSpPr>
        <p:grpSpPr>
          <a:xfrm>
            <a:off x="2041251" y="198599"/>
            <a:ext cx="6302588" cy="5324837"/>
            <a:chOff x="2041251" y="198599"/>
            <a:chExt cx="6302588" cy="5324837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5C7F470-A487-450F-B687-9F1629C0A8A2}"/>
                </a:ext>
              </a:extLst>
            </p:cNvPr>
            <p:cNvSpPr txBox="1"/>
            <p:nvPr/>
          </p:nvSpPr>
          <p:spPr>
            <a:xfrm>
              <a:off x="2041251" y="4877105"/>
              <a:ext cx="295465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Relict Spinel</a:t>
              </a:r>
              <a:endParaRPr kumimoji="1" lang="ja-JP" alt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3E421283-A056-4C2C-83C4-D8F9D0702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9843" y="3603967"/>
              <a:ext cx="790234" cy="1280994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8C28ADD-4CAB-4DC1-9E89-211563244C69}"/>
                </a:ext>
              </a:extLst>
            </p:cNvPr>
            <p:cNvSpPr txBox="1"/>
            <p:nvPr/>
          </p:nvSpPr>
          <p:spPr>
            <a:xfrm>
              <a:off x="5568720" y="198599"/>
              <a:ext cx="2775119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Overgrowth</a:t>
              </a:r>
              <a:endParaRPr kumimoji="1" lang="ja-JP" alt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F800B135-CE46-4851-954E-2725533714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6503" y="842967"/>
              <a:ext cx="730060" cy="123949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8E650A4-6CBE-41E0-A41F-B282B02C6F89}"/>
              </a:ext>
            </a:extLst>
          </p:cNvPr>
          <p:cNvGrpSpPr/>
          <p:nvPr/>
        </p:nvGrpSpPr>
        <p:grpSpPr>
          <a:xfrm>
            <a:off x="7221682" y="3797400"/>
            <a:ext cx="1869733" cy="1586149"/>
            <a:chOff x="7221682" y="3797400"/>
            <a:chExt cx="1869733" cy="1586149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CDF02DB9-D496-4093-8B88-6525FF48A7CA}"/>
                </a:ext>
              </a:extLst>
            </p:cNvPr>
            <p:cNvSpPr/>
            <p:nvPr/>
          </p:nvSpPr>
          <p:spPr>
            <a:xfrm>
              <a:off x="7221682" y="4488873"/>
              <a:ext cx="114300" cy="1143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CD422BBD-79C4-44ED-BBD7-594FA85EB5EF}"/>
                </a:ext>
              </a:extLst>
            </p:cNvPr>
            <p:cNvSpPr/>
            <p:nvPr/>
          </p:nvSpPr>
          <p:spPr>
            <a:xfrm>
              <a:off x="7592293" y="4537363"/>
              <a:ext cx="114300" cy="1143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C2E6961-DA15-41CF-A342-946BA2F02372}"/>
                </a:ext>
              </a:extLst>
            </p:cNvPr>
            <p:cNvSpPr txBox="1"/>
            <p:nvPr/>
          </p:nvSpPr>
          <p:spPr>
            <a:xfrm>
              <a:off x="7421042" y="3797400"/>
              <a:ext cx="150233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Symbol" panose="05050102010706020507" pitchFamily="18" charset="2"/>
                </a:rPr>
                <a:t>D</a:t>
              </a:r>
              <a:r>
                <a:rPr kumimoji="1" lang="en-US" altLang="ja-JP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O = -23‰</a:t>
              </a:r>
              <a:endParaRPr kumimoji="1"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4748F1A-570D-45B8-852B-37E6E36FDCF6}"/>
                </a:ext>
              </a:extLst>
            </p:cNvPr>
            <p:cNvSpPr txBox="1"/>
            <p:nvPr/>
          </p:nvSpPr>
          <p:spPr>
            <a:xfrm>
              <a:off x="7589081" y="5014217"/>
              <a:ext cx="150233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Symbol" panose="05050102010706020507" pitchFamily="18" charset="2"/>
                </a:rPr>
                <a:t>D</a:t>
              </a:r>
              <a:r>
                <a:rPr kumimoji="1" lang="en-US" altLang="ja-JP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O = -18‰</a:t>
              </a:r>
              <a:endParaRPr kumimoji="1"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618167D3-8536-47FB-B193-AFBB7159C534}"/>
                </a:ext>
              </a:extLst>
            </p:cNvPr>
            <p:cNvCxnSpPr>
              <a:endCxn id="3" idx="7"/>
            </p:cNvCxnSpPr>
            <p:nvPr/>
          </p:nvCxnSpPr>
          <p:spPr>
            <a:xfrm flipH="1">
              <a:off x="7319243" y="4123215"/>
              <a:ext cx="162212" cy="382397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AE950AA5-278D-4E0D-B2EB-B63065825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75179" y="4664987"/>
              <a:ext cx="31414" cy="34923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67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5D9999-59ED-4B97-96B8-7D2F506997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5B9945D-40E9-402D-A7EA-07D2A5C6B5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015366"/>
            <a:ext cx="9144000" cy="482726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DD0DCB-4A8A-4C56-9ACA-C737561ABB21}"/>
              </a:ext>
            </a:extLst>
          </p:cNvPr>
          <p:cNvSpPr/>
          <p:nvPr/>
        </p:nvSpPr>
        <p:spPr>
          <a:xfrm>
            <a:off x="4250987" y="2762655"/>
            <a:ext cx="4173166" cy="161458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04AEE7-F354-4F7C-BC3B-456AADAE4CAB}"/>
              </a:ext>
            </a:extLst>
          </p:cNvPr>
          <p:cNvSpPr txBox="1"/>
          <p:nvPr/>
        </p:nvSpPr>
        <p:spPr>
          <a:xfrm>
            <a:off x="202754" y="223551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</a:t>
            </a:r>
            <a:endParaRPr kumimoji="1" lang="ja-JP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2D51E87-3CD2-4485-948B-153B36343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4380"/>
            <a:ext cx="9144000" cy="303833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F09A016-7548-4C47-869E-D6328F12EA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882"/>
            <a:ext cx="9144000" cy="304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7172274-A5FD-4AA0-8180-F6C37566F13D}"/>
              </a:ext>
            </a:extLst>
          </p:cNvPr>
          <p:cNvGrpSpPr/>
          <p:nvPr/>
        </p:nvGrpSpPr>
        <p:grpSpPr>
          <a:xfrm>
            <a:off x="-9869" y="931653"/>
            <a:ext cx="6898379" cy="3960000"/>
            <a:chOff x="-30651" y="931653"/>
            <a:chExt cx="6898379" cy="3960000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80F7A6CF-85A6-4832-85CE-469B23C1C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651" y="931653"/>
              <a:ext cx="5279999" cy="396000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D3C39C87-6137-474E-A3AB-B8216F4B9AD0}"/>
                </a:ext>
              </a:extLst>
            </p:cNvPr>
            <p:cNvSpPr/>
            <p:nvPr/>
          </p:nvSpPr>
          <p:spPr>
            <a:xfrm>
              <a:off x="5350213" y="1685385"/>
              <a:ext cx="1517515" cy="1192746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6FD2E7FC-B148-4E48-BC8B-18AA59C96D6C}"/>
              </a:ext>
            </a:extLst>
          </p:cNvPr>
          <p:cNvGrpSpPr/>
          <p:nvPr/>
        </p:nvGrpSpPr>
        <p:grpSpPr>
          <a:xfrm>
            <a:off x="-14399" y="918692"/>
            <a:ext cx="5279999" cy="3970391"/>
            <a:chOff x="-14399" y="918692"/>
            <a:chExt cx="5279999" cy="397039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9375DD3F-CE05-49CF-A13E-14C76CD5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399" y="929083"/>
              <a:ext cx="5279999" cy="3960000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2E9241F-6843-48A6-96B5-0A825B046F4D}"/>
                </a:ext>
              </a:extLst>
            </p:cNvPr>
            <p:cNvSpPr txBox="1"/>
            <p:nvPr/>
          </p:nvSpPr>
          <p:spPr>
            <a:xfrm>
              <a:off x="-10766" y="918692"/>
              <a:ext cx="906017" cy="76944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endParaRPr kumimoji="1" lang="ja-JP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174DBC-3855-4AE5-9845-46DB6B750ED9}"/>
              </a:ext>
            </a:extLst>
          </p:cNvPr>
          <p:cNvGrpSpPr/>
          <p:nvPr/>
        </p:nvGrpSpPr>
        <p:grpSpPr>
          <a:xfrm>
            <a:off x="973514" y="152381"/>
            <a:ext cx="7078180" cy="4207770"/>
            <a:chOff x="973514" y="152381"/>
            <a:chExt cx="7078180" cy="4207770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F11F07D-3341-4ACB-8B9D-00E587F71AAA}"/>
                </a:ext>
              </a:extLst>
            </p:cNvPr>
            <p:cNvSpPr txBox="1"/>
            <p:nvPr/>
          </p:nvSpPr>
          <p:spPr>
            <a:xfrm>
              <a:off x="4447309" y="152381"/>
              <a:ext cx="3604385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Relict Anorthite</a:t>
              </a:r>
              <a:endParaRPr kumimoji="1" lang="ja-JP" alt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8B2EB002-4BC0-4640-AD4C-BFABA14369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6265" y="756447"/>
              <a:ext cx="1179223" cy="1328218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EDBC257A-A720-4EBB-B62E-A7C08A0090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8390" y="1476702"/>
              <a:ext cx="400854" cy="44177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49492F7C-B12B-4BB5-B3CC-0D50171EAA55}"/>
                </a:ext>
              </a:extLst>
            </p:cNvPr>
            <p:cNvCxnSpPr>
              <a:cxnSpLocks/>
            </p:cNvCxnSpPr>
            <p:nvPr/>
          </p:nvCxnSpPr>
          <p:spPr>
            <a:xfrm>
              <a:off x="2400302" y="1015366"/>
              <a:ext cx="1" cy="993407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6567C902-6BCB-4A60-B787-9E0560C5203D}"/>
                </a:ext>
              </a:extLst>
            </p:cNvPr>
            <p:cNvCxnSpPr>
              <a:cxnSpLocks/>
            </p:cNvCxnSpPr>
            <p:nvPr/>
          </p:nvCxnSpPr>
          <p:spPr>
            <a:xfrm>
              <a:off x="5919953" y="1512069"/>
              <a:ext cx="0" cy="39220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1761D41F-A0A8-4FCA-8C86-5DA84B9B60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95640" y="4031317"/>
              <a:ext cx="750709" cy="328834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83EC91DF-60CD-4773-9B38-3AC4C5D2B8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9683" y="2762531"/>
              <a:ext cx="375354" cy="18811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096EB3D0-9CBF-4D89-B0AE-39092CAA10DD}"/>
                </a:ext>
              </a:extLst>
            </p:cNvPr>
            <p:cNvCxnSpPr>
              <a:cxnSpLocks/>
            </p:cNvCxnSpPr>
            <p:nvPr/>
          </p:nvCxnSpPr>
          <p:spPr>
            <a:xfrm>
              <a:off x="973514" y="1870428"/>
              <a:ext cx="1031225" cy="71094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595600F1-93F4-4BCC-A526-82C48FB0D6EF}"/>
                </a:ext>
              </a:extLst>
            </p:cNvPr>
            <p:cNvCxnSpPr>
              <a:cxnSpLocks/>
            </p:cNvCxnSpPr>
            <p:nvPr/>
          </p:nvCxnSpPr>
          <p:spPr>
            <a:xfrm>
              <a:off x="5531517" y="1765679"/>
              <a:ext cx="271808" cy="214217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237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EE755CE-D7AD-405F-BEB7-92CA4FBD8CB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14CF7C6-21B6-4464-9527-2C191FFA4F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44" y="1015366"/>
            <a:ext cx="9144000" cy="48272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F380D13-8F9E-46F8-9311-FA67E595B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481"/>
            <a:ext cx="9144000" cy="45720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D4C04CA-5E39-494F-A4C3-4BBB41E79210}"/>
              </a:ext>
            </a:extLst>
          </p:cNvPr>
          <p:cNvGrpSpPr/>
          <p:nvPr/>
        </p:nvGrpSpPr>
        <p:grpSpPr>
          <a:xfrm>
            <a:off x="152583" y="103909"/>
            <a:ext cx="8919959" cy="6605676"/>
            <a:chOff x="152583" y="103909"/>
            <a:chExt cx="8919959" cy="6605676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72804725-5C99-45C4-8BBA-E8F8A334C722}"/>
                </a:ext>
              </a:extLst>
            </p:cNvPr>
            <p:cNvGrpSpPr/>
            <p:nvPr/>
          </p:nvGrpSpPr>
          <p:grpSpPr>
            <a:xfrm>
              <a:off x="1922318" y="2096021"/>
              <a:ext cx="4343400" cy="2974744"/>
              <a:chOff x="1922318" y="2096021"/>
              <a:chExt cx="4343400" cy="2974744"/>
            </a:xfrm>
          </p:grpSpPr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8D2AA698-3489-4EC7-8F7A-6A3E654A4093}"/>
                  </a:ext>
                </a:extLst>
              </p:cNvPr>
              <p:cNvCxnSpPr/>
              <p:nvPr/>
            </p:nvCxnSpPr>
            <p:spPr>
              <a:xfrm>
                <a:off x="1922318" y="2096021"/>
                <a:ext cx="270164" cy="1177115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A5BE01D3-041F-45A1-94A5-7A5E66E66D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1482" y="2111907"/>
                <a:ext cx="644236" cy="1349385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id="{89B27FBA-FE39-4C88-A43E-B2B25DB616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13042" y="4187536"/>
                <a:ext cx="1361631" cy="883229"/>
              </a:xfrm>
              <a:prstGeom prst="straightConnector1">
                <a:avLst/>
              </a:prstGeom>
              <a:ln w="762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91E1F7B-CDE8-4B2A-8D3C-BA6A9E744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072" y="103909"/>
              <a:ext cx="3539470" cy="2107367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1F8251F-3F39-4133-990B-0D6A74CB8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83" y="182835"/>
              <a:ext cx="3962626" cy="2107367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4CD53FF-2308-4132-B883-B6FFEE4CF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7" y="4113176"/>
              <a:ext cx="3511285" cy="2596409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013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DAD7589A-F89C-4201-ABBB-8B68C041B4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7" y="-10894"/>
            <a:ext cx="9633793" cy="686889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33C550-B8AB-484B-A3D4-7922BF59433A}"/>
              </a:ext>
            </a:extLst>
          </p:cNvPr>
          <p:cNvSpPr txBox="1"/>
          <p:nvPr/>
        </p:nvSpPr>
        <p:spPr>
          <a:xfrm>
            <a:off x="0" y="-6395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  <a:latin typeface="Helvetica" pitchFamily="2" charset="0"/>
              </a:rPr>
              <a:t>Isheyevo 2-3</a:t>
            </a:r>
            <a:endParaRPr kumimoji="1" lang="ja-JP" altLang="en-US" sz="1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D0A91E7-5CB6-4CB0-A0A0-ABB0F532DE44}"/>
              </a:ext>
            </a:extLst>
          </p:cNvPr>
          <p:cNvGrpSpPr/>
          <p:nvPr/>
        </p:nvGrpSpPr>
        <p:grpSpPr>
          <a:xfrm>
            <a:off x="1441382" y="908720"/>
            <a:ext cx="7595114" cy="5760640"/>
            <a:chOff x="2195737" y="1385279"/>
            <a:chExt cx="7118361" cy="5399033"/>
          </a:xfrm>
        </p:grpSpPr>
        <p:pic>
          <p:nvPicPr>
            <p:cNvPr id="6" name="図 5" descr="テキスト, 地図 が含まれている画像&#10;&#10;自動的に生成された説明">
              <a:extLst>
                <a:ext uri="{FF2B5EF4-FFF2-40B4-BE49-F238E27FC236}">
                  <a16:creationId xmlns:a16="http://schemas.microsoft.com/office/drawing/2014/main" id="{1DCE0D19-B7E6-42E0-9AE8-4DF58F0AE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737" y="1385279"/>
              <a:ext cx="7099420" cy="5399033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71143BB-53F5-48C2-B589-6E3680CD660C}"/>
                </a:ext>
              </a:extLst>
            </p:cNvPr>
            <p:cNvSpPr txBox="1"/>
            <p:nvPr/>
          </p:nvSpPr>
          <p:spPr>
            <a:xfrm>
              <a:off x="6429866" y="6418697"/>
              <a:ext cx="2884232" cy="27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300" dirty="0">
                  <a:latin typeface="Arial" panose="020B0604020202020204" pitchFamily="34" charset="0"/>
                  <a:cs typeface="Arial" panose="020B0604020202020204" pitchFamily="34" charset="0"/>
                </a:rPr>
                <a:t>Sakamot</a:t>
              </a:r>
              <a:r>
                <a:rPr lang="en-US" altLang="ja-JP" sz="1300" dirty="0">
                  <a:latin typeface="Arial" panose="020B0604020202020204" pitchFamily="34" charset="0"/>
                  <a:cs typeface="Arial" panose="020B0604020202020204" pitchFamily="34" charset="0"/>
                </a:rPr>
                <a:t>o and Kawasaki, 2019 metsoc</a:t>
              </a:r>
              <a:endParaRPr kumimoji="1" lang="ja-JP" altLang="en-US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429FB8CE-F612-4060-BC12-8E4D61580BD0}"/>
              </a:ext>
            </a:extLst>
          </p:cNvPr>
          <p:cNvGrpSpPr/>
          <p:nvPr/>
        </p:nvGrpSpPr>
        <p:grpSpPr>
          <a:xfrm>
            <a:off x="22665" y="426254"/>
            <a:ext cx="2082552" cy="2307227"/>
            <a:chOff x="22665" y="426254"/>
            <a:chExt cx="2082552" cy="2307227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AE7B6AF3-DBA0-4098-9717-12B7A1F3B572}"/>
                </a:ext>
              </a:extLst>
            </p:cNvPr>
            <p:cNvSpPr/>
            <p:nvPr/>
          </p:nvSpPr>
          <p:spPr>
            <a:xfrm>
              <a:off x="1961201" y="426254"/>
              <a:ext cx="144016" cy="144016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9DA94D27-72FC-4B65-8281-8172E9F835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53" y="570270"/>
              <a:ext cx="1919748" cy="32753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74C13F1E-BD87-41BA-9528-A680F9228E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1201" y="570270"/>
              <a:ext cx="144016" cy="34236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3A3A622-1D8D-4AA9-B1E1-6BA9799149A3}"/>
                </a:ext>
              </a:extLst>
            </p:cNvPr>
            <p:cNvSpPr txBox="1"/>
            <p:nvPr/>
          </p:nvSpPr>
          <p:spPr>
            <a:xfrm>
              <a:off x="22665" y="2364149"/>
              <a:ext cx="1502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  <a:r>
                <a:rPr kumimoji="1" lang="en-US" altLang="ja-JP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kumimoji="1" lang="en-US" altLang="ja-JP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~ -37‰</a:t>
              </a:r>
              <a:endParaRPr kumimoji="1" lang="ja-JP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B48DADDA-7A50-46AD-AE7C-E423CFE58FA6}"/>
                </a:ext>
              </a:extLst>
            </p:cNvPr>
            <p:cNvGrpSpPr/>
            <p:nvPr/>
          </p:nvGrpSpPr>
          <p:grpSpPr>
            <a:xfrm>
              <a:off x="42666" y="912633"/>
              <a:ext cx="1940358" cy="1439386"/>
              <a:chOff x="179512" y="3433552"/>
              <a:chExt cx="4125020" cy="3060000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F30D566B-2053-4F80-8B7E-EE490E951F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512" y="3433552"/>
                <a:ext cx="4080000" cy="3060000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16F36903-ECDD-43B7-B492-3737FD9ECD25}"/>
                  </a:ext>
                </a:extLst>
              </p:cNvPr>
              <p:cNvCxnSpPr/>
              <p:nvPr/>
            </p:nvCxnSpPr>
            <p:spPr>
              <a:xfrm>
                <a:off x="3420324" y="6385263"/>
                <a:ext cx="720080" cy="0"/>
              </a:xfrm>
              <a:prstGeom prst="line">
                <a:avLst/>
              </a:prstGeom>
              <a:ln w="412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84B7BC1-3EE0-49B7-85EA-F278CE279B24}"/>
                  </a:ext>
                </a:extLst>
              </p:cNvPr>
              <p:cNvSpPr txBox="1"/>
              <p:nvPr/>
            </p:nvSpPr>
            <p:spPr>
              <a:xfrm>
                <a:off x="3203119" y="5893849"/>
                <a:ext cx="1101413" cy="523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10μm</a:t>
                </a:r>
                <a:endParaRPr kumimoji="1" lang="ja-JP" alt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97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9D8D93-921E-425E-8440-E842E1239F1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152C89E-1D32-4C1A-8B8D-B15AA189FA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318" y="0"/>
            <a:ext cx="6456074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E208AB-8842-4003-8C1E-AD8DA8B678C5}"/>
              </a:ext>
            </a:extLst>
          </p:cNvPr>
          <p:cNvSpPr txBox="1"/>
          <p:nvPr/>
        </p:nvSpPr>
        <p:spPr>
          <a:xfrm>
            <a:off x="179512" y="116632"/>
            <a:ext cx="1818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07007</a:t>
            </a: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5F7691D-37E1-4565-9B9A-93981DF21E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150" y="1606378"/>
            <a:ext cx="1151799" cy="5759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659374E-33BC-4C8D-A320-5D11314DEB28}"/>
              </a:ext>
            </a:extLst>
          </p:cNvPr>
          <p:cNvGrpSpPr/>
          <p:nvPr/>
        </p:nvGrpSpPr>
        <p:grpSpPr>
          <a:xfrm>
            <a:off x="3266365" y="2793886"/>
            <a:ext cx="2611270" cy="994019"/>
            <a:chOff x="3266365" y="2793886"/>
            <a:chExt cx="2611270" cy="1467829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45E66C3D-AFD2-4660-85C0-4D58398F6AEA}"/>
                </a:ext>
              </a:extLst>
            </p:cNvPr>
            <p:cNvSpPr/>
            <p:nvPr/>
          </p:nvSpPr>
          <p:spPr>
            <a:xfrm>
              <a:off x="3266365" y="2793886"/>
              <a:ext cx="2611270" cy="146782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954A1F4A-1DB2-4B7A-A5D9-F8CCF9C4E074}"/>
                </a:ext>
              </a:extLst>
            </p:cNvPr>
            <p:cNvSpPr txBox="1"/>
            <p:nvPr/>
          </p:nvSpPr>
          <p:spPr>
            <a:xfrm>
              <a:off x="3266365" y="2868728"/>
              <a:ext cx="2579552" cy="868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kumimoji="1" lang="ja-JP" alt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✓</a:t>
              </a:r>
              <a:r>
                <a:rPr kumimoji="1"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Crystal map</a:t>
              </a:r>
            </a:p>
            <a:p>
              <a:pPr>
                <a:lnSpc>
                  <a:spcPts val="3300"/>
                </a:lnSpc>
              </a:pPr>
              <a:r>
                <a:rPr kumimoji="1" lang="ja-JP" alt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✓</a:t>
              </a:r>
              <a:r>
                <a:rPr kumimoji="1" lang="en-US" altLang="ja-JP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Chemical map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FF07C59-D946-4ACA-8AE6-7F360EB4916F}"/>
              </a:ext>
            </a:extLst>
          </p:cNvPr>
          <p:cNvGrpSpPr/>
          <p:nvPr/>
        </p:nvGrpSpPr>
        <p:grpSpPr>
          <a:xfrm>
            <a:off x="3265820" y="3682157"/>
            <a:ext cx="2611270" cy="539569"/>
            <a:chOff x="3265820" y="3682157"/>
            <a:chExt cx="2611270" cy="539569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C0FD1E10-F2DE-47FE-8EA0-78144BC123D0}"/>
                </a:ext>
              </a:extLst>
            </p:cNvPr>
            <p:cNvSpPr/>
            <p:nvPr/>
          </p:nvSpPr>
          <p:spPr>
            <a:xfrm>
              <a:off x="3265820" y="3787905"/>
              <a:ext cx="2611270" cy="4338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F10B2B01-DD58-44FA-A17A-E055F89E366E}"/>
                </a:ext>
              </a:extLst>
            </p:cNvPr>
            <p:cNvSpPr/>
            <p:nvPr/>
          </p:nvSpPr>
          <p:spPr>
            <a:xfrm>
              <a:off x="3530945" y="3682157"/>
              <a:ext cx="20810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ja-JP" alt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1" lang="en-US" altLang="ja-JP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Isotope map</a:t>
              </a:r>
              <a:endParaRPr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90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4F01B00-FE22-4A15-8CF2-E053A31C4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7" y="-10367"/>
            <a:ext cx="9634529" cy="686836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33C550-B8AB-484B-A3D4-7922BF59433A}"/>
              </a:ext>
            </a:extLst>
          </p:cNvPr>
          <p:cNvSpPr txBox="1"/>
          <p:nvPr/>
        </p:nvSpPr>
        <p:spPr>
          <a:xfrm>
            <a:off x="0" y="-6395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  <a:latin typeface="Helvetica" pitchFamily="2" charset="0"/>
              </a:rPr>
              <a:t>Isheyevo 2-3</a:t>
            </a:r>
            <a:endParaRPr kumimoji="1" lang="ja-JP" altLang="en-US" sz="1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7BB2830C-E498-4FF6-BE0E-2121347E3B51}"/>
              </a:ext>
            </a:extLst>
          </p:cNvPr>
          <p:cNvGrpSpPr/>
          <p:nvPr/>
        </p:nvGrpSpPr>
        <p:grpSpPr>
          <a:xfrm>
            <a:off x="-252538" y="2564904"/>
            <a:ext cx="9634529" cy="1224118"/>
            <a:chOff x="-252538" y="2564904"/>
            <a:chExt cx="9634529" cy="1224118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4F4AF04B-8447-437E-8E71-B9CEFE58BEFF}"/>
                </a:ext>
              </a:extLst>
            </p:cNvPr>
            <p:cNvSpPr/>
            <p:nvPr/>
          </p:nvSpPr>
          <p:spPr>
            <a:xfrm>
              <a:off x="-252538" y="2564904"/>
              <a:ext cx="9634529" cy="122411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02B7224-6A22-4F18-81E0-2F32C1C7879A}"/>
                </a:ext>
              </a:extLst>
            </p:cNvPr>
            <p:cNvSpPr/>
            <p:nvPr/>
          </p:nvSpPr>
          <p:spPr>
            <a:xfrm>
              <a:off x="971600" y="2719047"/>
              <a:ext cx="736307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12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13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16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O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17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O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18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O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16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OH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16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OD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endParaRPr lang="en-US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19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F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12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14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12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15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35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Cl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ja-JP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37</a:t>
              </a:r>
              <a:r>
                <a:rPr lang="en-GB" altLang="ja-JP" sz="2800" b="1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Cl</a:t>
              </a:r>
              <a:r>
                <a:rPr lang="en-GB" altLang="ja-JP" sz="28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Times" panose="02020603050405020304" pitchFamily="18" charset="0"/>
                  <a:cs typeface="Arial" panose="020B0604020202020204" pitchFamily="34" charset="0"/>
                </a:rPr>
                <a:t>-</a:t>
              </a:r>
              <a:endParaRPr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822AA5A-1E1A-4960-A839-B306DC88A119}"/>
              </a:ext>
            </a:extLst>
          </p:cNvPr>
          <p:cNvSpPr/>
          <p:nvPr/>
        </p:nvSpPr>
        <p:spPr>
          <a:xfrm>
            <a:off x="1961201" y="426254"/>
            <a:ext cx="144016" cy="1440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083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4F01B00-FE22-4A15-8CF2-E053A31C4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7" y="-10606"/>
            <a:ext cx="9634529" cy="686836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D33C550-B8AB-484B-A3D4-7922BF59433A}"/>
              </a:ext>
            </a:extLst>
          </p:cNvPr>
          <p:cNvSpPr txBox="1"/>
          <p:nvPr/>
        </p:nvSpPr>
        <p:spPr>
          <a:xfrm>
            <a:off x="0" y="-6395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  <a:latin typeface="Helvetica" pitchFamily="2" charset="0"/>
              </a:rPr>
              <a:t>Isheyevo 2-3</a:t>
            </a:r>
            <a:endParaRPr kumimoji="1" lang="ja-JP" altLang="en-US" sz="1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F4AF04B-8447-437E-8E71-B9CEFE58BEFF}"/>
              </a:ext>
            </a:extLst>
          </p:cNvPr>
          <p:cNvSpPr/>
          <p:nvPr/>
        </p:nvSpPr>
        <p:spPr>
          <a:xfrm>
            <a:off x="-252538" y="2564904"/>
            <a:ext cx="9634529" cy="12241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FD3B067-AC01-4C41-8EB7-6670C27FDD4B}"/>
              </a:ext>
            </a:extLst>
          </p:cNvPr>
          <p:cNvSpPr/>
          <p:nvPr/>
        </p:nvSpPr>
        <p:spPr>
          <a:xfrm>
            <a:off x="971600" y="2719047"/>
            <a:ext cx="7363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12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13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16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17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18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16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OH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16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OD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endParaRPr lang="en-US" altLang="ja-JP" sz="2800" b="1" baseline="30000" dirty="0">
              <a:solidFill>
                <a:schemeClr val="bg1"/>
              </a:solidFill>
              <a:latin typeface="Arial" panose="020B0604020202020204" pitchFamily="34" charset="0"/>
              <a:ea typeface="Times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19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12</a:t>
            </a:r>
            <a:r>
              <a:rPr lang="en-GB" altLang="ja-JP" sz="2800" b="1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altLang="ja-JP" sz="2800" b="1" baseline="30000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14</a:t>
            </a:r>
            <a:r>
              <a:rPr lang="en-GB" altLang="ja-JP" sz="2800" b="1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GB" altLang="ja-JP" sz="2800" b="1" baseline="30000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12</a:t>
            </a:r>
            <a:r>
              <a:rPr lang="en-GB" altLang="ja-JP" sz="2800" b="1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GB" altLang="ja-JP" sz="2800" b="1" baseline="30000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15</a:t>
            </a:r>
            <a:r>
              <a:rPr lang="en-GB" altLang="ja-JP" sz="2800" b="1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GB" altLang="ja-JP" sz="2800" b="1" baseline="30000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35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Cl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r>
              <a:rPr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37</a:t>
            </a:r>
            <a:r>
              <a:rPr lang="en-GB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Cl</a:t>
            </a:r>
            <a:r>
              <a:rPr lang="en-GB" altLang="ja-JP" sz="2800" b="1" baseline="30000" dirty="0">
                <a:solidFill>
                  <a:schemeClr val="bg1"/>
                </a:solidFill>
                <a:latin typeface="Arial" panose="020B0604020202020204" pitchFamily="34" charset="0"/>
                <a:ea typeface="Times" panose="02020603050405020304" pitchFamily="18" charset="0"/>
                <a:cs typeface="Arial" panose="020B0604020202020204" pitchFamily="34" charset="0"/>
              </a:rPr>
              <a:t>-</a:t>
            </a:r>
            <a:endParaRPr lang="ja-JP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E81B147-854C-427D-B8A6-708B6A6855EC}"/>
              </a:ext>
            </a:extLst>
          </p:cNvPr>
          <p:cNvSpPr/>
          <p:nvPr/>
        </p:nvSpPr>
        <p:spPr>
          <a:xfrm>
            <a:off x="2728256" y="3140968"/>
            <a:ext cx="2736304" cy="532186"/>
          </a:xfrm>
          <a:prstGeom prst="round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AD99C9D-573F-41F1-B118-B1344F996C08}"/>
              </a:ext>
            </a:extLst>
          </p:cNvPr>
          <p:cNvSpPr/>
          <p:nvPr/>
        </p:nvSpPr>
        <p:spPr>
          <a:xfrm>
            <a:off x="1961201" y="426254"/>
            <a:ext cx="144016" cy="1440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188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9221F3-269A-4D0E-BFE2-25E322BE8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231"/>
            <a:ext cx="9144000" cy="597876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529B570-A10C-49C9-BDCE-A0CCF62A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748605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Stigmatic Isotope Imaging 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5D4603EB-221D-437A-BDF9-1063CDD53B7D}"/>
              </a:ext>
            </a:extLst>
          </p:cNvPr>
          <p:cNvGrpSpPr/>
          <p:nvPr/>
        </p:nvGrpSpPr>
        <p:grpSpPr>
          <a:xfrm>
            <a:off x="7545804" y="2829492"/>
            <a:ext cx="1542449" cy="2141957"/>
            <a:chOff x="7545804" y="2829492"/>
            <a:chExt cx="1542449" cy="2141957"/>
          </a:xfrm>
        </p:grpSpPr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3CABA72D-D0B7-4921-9047-73A4582ABE60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V="1">
              <a:off x="8317029" y="2829492"/>
              <a:ext cx="0" cy="599508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9" descr="SCAPS">
              <a:extLst>
                <a:ext uri="{FF2B5EF4-FFF2-40B4-BE49-F238E27FC236}">
                  <a16:creationId xmlns:a16="http://schemas.microsoft.com/office/drawing/2014/main" id="{371E9F3D-A709-4EED-8380-518B02EE129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804" y="3429000"/>
              <a:ext cx="1542449" cy="154244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949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9221F3-269A-4D0E-BFE2-25E322BE8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231"/>
            <a:ext cx="9144000" cy="5978769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51FE5F9-004C-4ACD-83C5-A879ABD0AA75}"/>
              </a:ext>
            </a:extLst>
          </p:cNvPr>
          <p:cNvGrpSpPr/>
          <p:nvPr/>
        </p:nvGrpSpPr>
        <p:grpSpPr>
          <a:xfrm>
            <a:off x="7545804" y="2829492"/>
            <a:ext cx="1542449" cy="2141957"/>
            <a:chOff x="7545804" y="2829492"/>
            <a:chExt cx="1542449" cy="2141957"/>
          </a:xfrm>
        </p:grpSpPr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3F21B610-85B8-40D4-A762-97B01B3FFED6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V="1">
              <a:off x="8317029" y="2829492"/>
              <a:ext cx="0" cy="599508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9" descr="SCAPS">
              <a:extLst>
                <a:ext uri="{FF2B5EF4-FFF2-40B4-BE49-F238E27FC236}">
                  <a16:creationId xmlns:a16="http://schemas.microsoft.com/office/drawing/2014/main" id="{220D603C-4932-495E-A213-236220CDB4E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804" y="3429000"/>
              <a:ext cx="1542449" cy="154244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</p:pic>
      </p:grp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E7B9BDF-9CD2-42B9-A4BE-EDF7068FED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29B570-A10C-49C9-BDCE-A0CCF62A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748605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Stigmatic Isotope Imaging 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03A14CE-84D4-488A-9C62-D571743025DF}"/>
              </a:ext>
            </a:extLst>
          </p:cNvPr>
          <p:cNvSpPr/>
          <p:nvPr/>
        </p:nvSpPr>
        <p:spPr>
          <a:xfrm>
            <a:off x="2051720" y="976802"/>
            <a:ext cx="5400600" cy="5780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A26367B-C13D-4AEB-85F1-59E1198F9E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774" y="1732393"/>
            <a:ext cx="4578105" cy="4581153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D7159C3-686E-4CEB-844A-1A772BE14515}"/>
              </a:ext>
            </a:extLst>
          </p:cNvPr>
          <p:cNvSpPr/>
          <p:nvPr/>
        </p:nvSpPr>
        <p:spPr>
          <a:xfrm>
            <a:off x="3895170" y="1129418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Organics</a:t>
            </a:r>
            <a:endParaRPr lang="ja-JP" altLang="en-US" sz="2400" b="1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DB64FCC-A561-450E-B53A-8B2A3A1FC169}"/>
              </a:ext>
            </a:extLst>
          </p:cNvPr>
          <p:cNvSpPr/>
          <p:nvPr/>
        </p:nvSpPr>
        <p:spPr>
          <a:xfrm>
            <a:off x="3039240" y="3006972"/>
            <a:ext cx="108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ja-JP" altLang="en-US" sz="2400" b="1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6D97C26-4EC7-4EB3-B0AB-4BE19378F1F3}"/>
              </a:ext>
            </a:extLst>
          </p:cNvPr>
          <p:cNvSpPr/>
          <p:nvPr/>
        </p:nvSpPr>
        <p:spPr>
          <a:xfrm>
            <a:off x="4103560" y="1789405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sz="2400" b="1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5E2526A-4AA8-48AB-BA6F-F79EB0C5988A}"/>
              </a:ext>
            </a:extLst>
          </p:cNvPr>
          <p:cNvSpPr/>
          <p:nvPr/>
        </p:nvSpPr>
        <p:spPr>
          <a:xfrm>
            <a:off x="4988591" y="3217136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ja-JP" altLang="en-US" sz="24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38211E-F05C-4508-842C-1925FCE112C0}"/>
              </a:ext>
            </a:extLst>
          </p:cNvPr>
          <p:cNvSpPr/>
          <p:nvPr/>
        </p:nvSpPr>
        <p:spPr>
          <a:xfrm>
            <a:off x="4341320" y="647482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endParaRPr lang="ja-JP" altLang="en-US" sz="16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8E7201A-F0D8-4EF5-81B5-55F639946DFB}"/>
              </a:ext>
            </a:extLst>
          </p:cNvPr>
          <p:cNvSpPr/>
          <p:nvPr/>
        </p:nvSpPr>
        <p:spPr>
          <a:xfrm rot="16200000">
            <a:off x="1725918" y="3760734"/>
            <a:ext cx="949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ja-JP" altLang="en-US" sz="1600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5130DA7-FB4C-4DD6-8A9F-093BA7888393}"/>
              </a:ext>
            </a:extLst>
          </p:cNvPr>
          <p:cNvSpPr/>
          <p:nvPr/>
        </p:nvSpPr>
        <p:spPr>
          <a:xfrm>
            <a:off x="2626702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26.000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72CE344-BC1F-4BEE-ACC6-A687FAE881CF}"/>
              </a:ext>
            </a:extLst>
          </p:cNvPr>
          <p:cNvSpPr/>
          <p:nvPr/>
        </p:nvSpPr>
        <p:spPr>
          <a:xfrm>
            <a:off x="3753457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26.005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4E4411B-CBF9-4120-8B7B-544A7F73B044}"/>
              </a:ext>
            </a:extLst>
          </p:cNvPr>
          <p:cNvSpPr/>
          <p:nvPr/>
        </p:nvSpPr>
        <p:spPr>
          <a:xfrm>
            <a:off x="4880212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26.010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57103E0-36D9-4ACF-A0B3-2A75E757ED4D}"/>
              </a:ext>
            </a:extLst>
          </p:cNvPr>
          <p:cNvSpPr/>
          <p:nvPr/>
        </p:nvSpPr>
        <p:spPr>
          <a:xfrm>
            <a:off x="6006966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26.015</a:t>
            </a:r>
          </a:p>
        </p:txBody>
      </p:sp>
    </p:spTree>
    <p:extLst>
      <p:ext uri="{BB962C8B-B14F-4D97-AF65-F5344CB8AC3E}">
        <p14:creationId xmlns:p14="http://schemas.microsoft.com/office/powerpoint/2010/main" val="523587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9221F3-269A-4D0E-BFE2-25E322BE8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231"/>
            <a:ext cx="9144000" cy="5978769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5E3B2154-99F6-4714-88E7-2B98B4EE4629}"/>
              </a:ext>
            </a:extLst>
          </p:cNvPr>
          <p:cNvGrpSpPr/>
          <p:nvPr/>
        </p:nvGrpSpPr>
        <p:grpSpPr>
          <a:xfrm>
            <a:off x="7545804" y="2829492"/>
            <a:ext cx="1542449" cy="2141957"/>
            <a:chOff x="7545804" y="2829492"/>
            <a:chExt cx="1542449" cy="2141957"/>
          </a:xfrm>
        </p:grpSpPr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E0F0F30E-3F8F-40E8-AB1C-29C5F4F0B327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V="1">
              <a:off x="8317029" y="2829492"/>
              <a:ext cx="0" cy="599508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9" descr="SCAPS">
              <a:extLst>
                <a:ext uri="{FF2B5EF4-FFF2-40B4-BE49-F238E27FC236}">
                  <a16:creationId xmlns:a16="http://schemas.microsoft.com/office/drawing/2014/main" id="{261FA887-3530-4EF7-BED7-E8A87B8426B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804" y="3429000"/>
              <a:ext cx="1542449" cy="154244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</p:pic>
      </p:grp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75ECCB2-EA4E-42C8-B5EF-74284B4506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29B570-A10C-49C9-BDCE-A0CCF62A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748605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Stigmatic Isotope Imaging 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03A14CE-84D4-488A-9C62-D571743025DF}"/>
              </a:ext>
            </a:extLst>
          </p:cNvPr>
          <p:cNvSpPr/>
          <p:nvPr/>
        </p:nvSpPr>
        <p:spPr>
          <a:xfrm>
            <a:off x="2051720" y="976802"/>
            <a:ext cx="5400600" cy="5780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A83B8F1-2C4A-4E60-BCB4-27A471EA9D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774" y="1733881"/>
            <a:ext cx="4578105" cy="459029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DB64FCC-A561-450E-B53A-8B2A3A1FC169}"/>
              </a:ext>
            </a:extLst>
          </p:cNvPr>
          <p:cNvSpPr/>
          <p:nvPr/>
        </p:nvSpPr>
        <p:spPr>
          <a:xfrm>
            <a:off x="3039240" y="3006972"/>
            <a:ext cx="108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ja-JP" altLang="en-US" sz="2400" b="1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6D97C26-4EC7-4EB3-B0AB-4BE19378F1F3}"/>
              </a:ext>
            </a:extLst>
          </p:cNvPr>
          <p:cNvSpPr/>
          <p:nvPr/>
        </p:nvSpPr>
        <p:spPr>
          <a:xfrm>
            <a:off x="4103560" y="1789405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5E2526A-4AA8-48AB-BA6F-F79EB0C5988A}"/>
              </a:ext>
            </a:extLst>
          </p:cNvPr>
          <p:cNvSpPr/>
          <p:nvPr/>
        </p:nvSpPr>
        <p:spPr>
          <a:xfrm>
            <a:off x="4988591" y="3217136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ja-JP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38211E-F05C-4508-842C-1925FCE112C0}"/>
              </a:ext>
            </a:extLst>
          </p:cNvPr>
          <p:cNvSpPr/>
          <p:nvPr/>
        </p:nvSpPr>
        <p:spPr>
          <a:xfrm>
            <a:off x="4341320" y="647482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endParaRPr lang="ja-JP" altLang="en-US" sz="16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8E7201A-F0D8-4EF5-81B5-55F639946DFB}"/>
              </a:ext>
            </a:extLst>
          </p:cNvPr>
          <p:cNvSpPr/>
          <p:nvPr/>
        </p:nvSpPr>
        <p:spPr>
          <a:xfrm rot="16200000">
            <a:off x="1725918" y="3760734"/>
            <a:ext cx="949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ja-JP" altLang="en-US" sz="1600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5130DA7-FB4C-4DD6-8A9F-093BA7888393}"/>
              </a:ext>
            </a:extLst>
          </p:cNvPr>
          <p:cNvSpPr/>
          <p:nvPr/>
        </p:nvSpPr>
        <p:spPr>
          <a:xfrm>
            <a:off x="2626702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26.000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72CE344-BC1F-4BEE-ACC6-A687FAE881CF}"/>
              </a:ext>
            </a:extLst>
          </p:cNvPr>
          <p:cNvSpPr/>
          <p:nvPr/>
        </p:nvSpPr>
        <p:spPr>
          <a:xfrm>
            <a:off x="3753457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26.005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4E4411B-CBF9-4120-8B7B-544A7F73B044}"/>
              </a:ext>
            </a:extLst>
          </p:cNvPr>
          <p:cNvSpPr/>
          <p:nvPr/>
        </p:nvSpPr>
        <p:spPr>
          <a:xfrm>
            <a:off x="4880212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26.010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57103E0-36D9-4ACF-A0B3-2A75E757ED4D}"/>
              </a:ext>
            </a:extLst>
          </p:cNvPr>
          <p:cNvSpPr/>
          <p:nvPr/>
        </p:nvSpPr>
        <p:spPr>
          <a:xfrm>
            <a:off x="6006966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26.015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A9E4DE6-0341-4B3C-ABA9-67A9516D5F5D}"/>
              </a:ext>
            </a:extLst>
          </p:cNvPr>
          <p:cNvSpPr/>
          <p:nvPr/>
        </p:nvSpPr>
        <p:spPr>
          <a:xfrm>
            <a:off x="3131840" y="1124744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Organics</a:t>
            </a:r>
            <a:endParaRPr lang="ja-JP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C3F1F15-81FE-4FC8-885D-7AC501F6DB35}"/>
              </a:ext>
            </a:extLst>
          </p:cNvPr>
          <p:cNvSpPr/>
          <p:nvPr/>
        </p:nvSpPr>
        <p:spPr>
          <a:xfrm>
            <a:off x="4981630" y="1135603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Diamond</a:t>
            </a:r>
            <a:endParaRPr lang="ja-JP" altLang="en-US" sz="24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82A3BA5-4D00-4C7B-96FF-BB973A45B98C}"/>
              </a:ext>
            </a:extLst>
          </p:cNvPr>
          <p:cNvSpPr/>
          <p:nvPr/>
        </p:nvSpPr>
        <p:spPr>
          <a:xfrm>
            <a:off x="4267293" y="4725144"/>
            <a:ext cx="145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EFD97E5-EA55-4BD6-AF65-4DCD21317220}"/>
              </a:ext>
            </a:extLst>
          </p:cNvPr>
          <p:cNvSpPr/>
          <p:nvPr/>
        </p:nvSpPr>
        <p:spPr>
          <a:xfrm>
            <a:off x="3990502" y="4653136"/>
            <a:ext cx="108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60400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9221F3-269A-4D0E-BFE2-25E322BE8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9231"/>
            <a:ext cx="9144000" cy="5978769"/>
          </a:xfrm>
          <a:prstGeom prst="rect">
            <a:avLst/>
          </a:prstGeom>
        </p:spPr>
      </p:pic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F4E29068-FB24-40CE-8839-8F69FFDC7C25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8317029" y="2829492"/>
            <a:ext cx="0" cy="599508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75ECCB2-EA4E-42C8-B5EF-74284B4506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529B570-A10C-49C9-BDCE-A0CCF62A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748605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Stigmatic Isotope Imaging 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03A14CE-84D4-488A-9C62-D571743025DF}"/>
              </a:ext>
            </a:extLst>
          </p:cNvPr>
          <p:cNvSpPr/>
          <p:nvPr/>
        </p:nvSpPr>
        <p:spPr>
          <a:xfrm>
            <a:off x="2051720" y="976802"/>
            <a:ext cx="5400600" cy="5780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A83B8F1-2C4A-4E60-BCB4-27A471EA9D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774" y="1733881"/>
            <a:ext cx="4578105" cy="459029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DB64FCC-A561-450E-B53A-8B2A3A1FC169}"/>
              </a:ext>
            </a:extLst>
          </p:cNvPr>
          <p:cNvSpPr/>
          <p:nvPr/>
        </p:nvSpPr>
        <p:spPr>
          <a:xfrm>
            <a:off x="3039240" y="3006972"/>
            <a:ext cx="108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ja-JP" altLang="en-US" sz="2400" b="1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6D97C26-4EC7-4EB3-B0AB-4BE19378F1F3}"/>
              </a:ext>
            </a:extLst>
          </p:cNvPr>
          <p:cNvSpPr/>
          <p:nvPr/>
        </p:nvSpPr>
        <p:spPr>
          <a:xfrm>
            <a:off x="4103560" y="1789405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5E2526A-4AA8-48AB-BA6F-F79EB0C5988A}"/>
              </a:ext>
            </a:extLst>
          </p:cNvPr>
          <p:cNvSpPr/>
          <p:nvPr/>
        </p:nvSpPr>
        <p:spPr>
          <a:xfrm>
            <a:off x="4988591" y="3217136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ja-JP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38211E-F05C-4508-842C-1925FCE112C0}"/>
              </a:ext>
            </a:extLst>
          </p:cNvPr>
          <p:cNvSpPr/>
          <p:nvPr/>
        </p:nvSpPr>
        <p:spPr>
          <a:xfrm>
            <a:off x="4341320" y="6474822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endParaRPr lang="ja-JP" altLang="en-US" sz="16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8E7201A-F0D8-4EF5-81B5-55F639946DFB}"/>
              </a:ext>
            </a:extLst>
          </p:cNvPr>
          <p:cNvSpPr/>
          <p:nvPr/>
        </p:nvSpPr>
        <p:spPr>
          <a:xfrm rot="16200000">
            <a:off x="1725918" y="3760734"/>
            <a:ext cx="949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ja-JP" altLang="en-US" sz="1600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5130DA7-FB4C-4DD6-8A9F-093BA7888393}"/>
              </a:ext>
            </a:extLst>
          </p:cNvPr>
          <p:cNvSpPr/>
          <p:nvPr/>
        </p:nvSpPr>
        <p:spPr>
          <a:xfrm>
            <a:off x="2626702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26.000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72CE344-BC1F-4BEE-ACC6-A687FAE881CF}"/>
              </a:ext>
            </a:extLst>
          </p:cNvPr>
          <p:cNvSpPr/>
          <p:nvPr/>
        </p:nvSpPr>
        <p:spPr>
          <a:xfrm>
            <a:off x="3753457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26.005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4E4411B-CBF9-4120-8B7B-544A7F73B044}"/>
              </a:ext>
            </a:extLst>
          </p:cNvPr>
          <p:cNvSpPr/>
          <p:nvPr/>
        </p:nvSpPr>
        <p:spPr>
          <a:xfrm>
            <a:off x="4880212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26.010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57103E0-36D9-4ACF-A0B3-2A75E757ED4D}"/>
              </a:ext>
            </a:extLst>
          </p:cNvPr>
          <p:cNvSpPr/>
          <p:nvPr/>
        </p:nvSpPr>
        <p:spPr>
          <a:xfrm>
            <a:off x="6006966" y="6324101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26.015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A9E4DE6-0341-4B3C-ABA9-67A9516D5F5D}"/>
              </a:ext>
            </a:extLst>
          </p:cNvPr>
          <p:cNvSpPr/>
          <p:nvPr/>
        </p:nvSpPr>
        <p:spPr>
          <a:xfrm>
            <a:off x="3131840" y="1124744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Organics</a:t>
            </a:r>
            <a:endParaRPr lang="ja-JP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C3F1F15-81FE-4FC8-885D-7AC501F6DB35}"/>
              </a:ext>
            </a:extLst>
          </p:cNvPr>
          <p:cNvSpPr/>
          <p:nvPr/>
        </p:nvSpPr>
        <p:spPr>
          <a:xfrm>
            <a:off x="4981630" y="1135603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Diamond</a:t>
            </a:r>
            <a:endParaRPr lang="ja-JP" altLang="en-US" sz="24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82A3BA5-4D00-4C7B-96FF-BB973A45B98C}"/>
              </a:ext>
            </a:extLst>
          </p:cNvPr>
          <p:cNvSpPr/>
          <p:nvPr/>
        </p:nvSpPr>
        <p:spPr>
          <a:xfrm>
            <a:off x="4267293" y="4725144"/>
            <a:ext cx="145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EFD97E5-EA55-4BD6-AF65-4DCD21317220}"/>
              </a:ext>
            </a:extLst>
          </p:cNvPr>
          <p:cNvSpPr/>
          <p:nvPr/>
        </p:nvSpPr>
        <p:spPr>
          <a:xfrm>
            <a:off x="3990502" y="4653136"/>
            <a:ext cx="108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ja-JP" altLang="en-US" sz="2400" b="1" dirty="0"/>
          </a:p>
        </p:txBody>
      </p:sp>
      <p:pic>
        <p:nvPicPr>
          <p:cNvPr id="39" name="Picture 9" descr="SCAPS">
            <a:extLst>
              <a:ext uri="{FF2B5EF4-FFF2-40B4-BE49-F238E27FC236}">
                <a16:creationId xmlns:a16="http://schemas.microsoft.com/office/drawing/2014/main" id="{4B33878A-4B01-409D-B6F4-E602D1AFD50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804" y="3429000"/>
            <a:ext cx="1542449" cy="15424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0671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C59A80F1-C318-4C82-B3FA-D3BF01FADE2D}" vid="{F3BCC538-2CD1-4713-8197-FB5232FAA31C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</Template>
  <TotalTime>0</TotalTime>
  <Words>1308</Words>
  <Application>Microsoft Office PowerPoint</Application>
  <PresentationFormat>画面に合わせる (4:3)</PresentationFormat>
  <Paragraphs>311</Paragraphs>
  <Slides>30</Slides>
  <Notes>30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1" baseType="lpstr">
      <vt:lpstr>Office テーマ</vt:lpstr>
      <vt:lpstr>Oxygen isotope distributions of a compound CAI-chondrule object in TIL (Thiel Mountains) 07007 chondrite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Stigmatic Isotope Imaging </vt:lpstr>
      <vt:lpstr>Stigmatic Isotope Imaging </vt:lpstr>
      <vt:lpstr>Stigmatic Isotope Imaging </vt:lpstr>
      <vt:lpstr>Stigmatic Isotope Imaging </vt:lpstr>
      <vt:lpstr>Stigmatic Isotope Imaging </vt:lpstr>
      <vt:lpstr>Stigmatic Isotope Imaging </vt:lpstr>
      <vt:lpstr>Stigmatic Isotope Imaging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Oxygen isotope distributions of a compound CAI-chondrule object in TIL (Thiel Mountains) 07007 chondrite</dc:title>
  <dc:creator/>
  <cp:lastModifiedBy>ユーザー名不明</cp:lastModifiedBy>
  <cp:revision>2</cp:revision>
  <dcterms:created xsi:type="dcterms:W3CDTF">2020-02-16T17:05:42Z</dcterms:created>
  <dcterms:modified xsi:type="dcterms:W3CDTF">2020-04-10T14:53:29Z</dcterms:modified>
</cp:coreProperties>
</file>